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7"/>
  </p:notesMasterIdLst>
  <p:handoutMasterIdLst>
    <p:handoutMasterId r:id="rId28"/>
  </p:handoutMasterIdLst>
  <p:sldIdLst>
    <p:sldId id="428" r:id="rId2"/>
    <p:sldId id="405" r:id="rId3"/>
    <p:sldId id="407" r:id="rId4"/>
    <p:sldId id="408" r:id="rId5"/>
    <p:sldId id="462" r:id="rId6"/>
    <p:sldId id="463" r:id="rId7"/>
    <p:sldId id="464" r:id="rId8"/>
    <p:sldId id="465" r:id="rId9"/>
    <p:sldId id="466" r:id="rId10"/>
    <p:sldId id="467" r:id="rId11"/>
    <p:sldId id="468" r:id="rId12"/>
    <p:sldId id="453" r:id="rId13"/>
    <p:sldId id="470" r:id="rId14"/>
    <p:sldId id="471" r:id="rId15"/>
    <p:sldId id="436" r:id="rId16"/>
    <p:sldId id="472" r:id="rId17"/>
    <p:sldId id="473" r:id="rId18"/>
    <p:sldId id="474" r:id="rId19"/>
    <p:sldId id="475" r:id="rId20"/>
    <p:sldId id="476" r:id="rId21"/>
    <p:sldId id="477" r:id="rId22"/>
    <p:sldId id="478" r:id="rId23"/>
    <p:sldId id="459" r:id="rId24"/>
    <p:sldId id="460" r:id="rId25"/>
    <p:sldId id="461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pos="2888">
          <p15:clr>
            <a:srgbClr val="A4A3A4"/>
          </p15:clr>
        </p15:guide>
        <p15:guide id="3" orient="horz" pos="16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4E6"/>
    <a:srgbClr val="93CDDD"/>
    <a:srgbClr val="DAAD92"/>
    <a:srgbClr val="FBF3E6"/>
    <a:srgbClr val="67BEC7"/>
    <a:srgbClr val="FFCB25"/>
    <a:srgbClr val="F9F0B9"/>
    <a:srgbClr val="FBA711"/>
    <a:srgbClr val="E2AC00"/>
    <a:srgbClr val="E3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2" autoAdjust="0"/>
    <p:restoredTop sz="94454" autoAdjust="0"/>
  </p:normalViewPr>
  <p:slideViewPr>
    <p:cSldViewPr>
      <p:cViewPr varScale="1">
        <p:scale>
          <a:sx n="51" d="100"/>
          <a:sy n="51" d="100"/>
        </p:scale>
        <p:origin x="24" y="796"/>
      </p:cViewPr>
      <p:guideLst>
        <p:guide orient="horz" pos="2187"/>
        <p:guide pos="2888"/>
        <p:guide orient="horz" pos="1640"/>
      </p:guideLst>
    </p:cSldViewPr>
  </p:slideViewPr>
  <p:outlineViewPr>
    <p:cViewPr>
      <p:scale>
        <a:sx n="33" d="100"/>
        <a:sy n="33" d="100"/>
      </p:scale>
      <p:origin x="0" y="3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E5A81-815C-42C7-BC55-49EE41FC5E7C}" type="datetimeFigureOut">
              <a:rPr lang="en-US" smtClean="0"/>
              <a:t>11-Jul-24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03C45-4A29-4866-9D5A-AD73466B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30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1D2FF-A1E0-415F-8639-AE1F08468C19}" type="datetimeFigureOut">
              <a:rPr lang="id-ID" smtClean="0"/>
              <a:pPr/>
              <a:t>11/07/2024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AB1EE-D887-4755-9236-5BC05D4A6121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4628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151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900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0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9"/>
          <p:cNvCxnSpPr/>
          <p:nvPr/>
        </p:nvCxnSpPr>
        <p:spPr>
          <a:xfrm>
            <a:off x="3707556" y="2499742"/>
            <a:ext cx="4633666" cy="0"/>
          </a:xfrm>
          <a:prstGeom prst="line">
            <a:avLst/>
          </a:prstGeom>
          <a:noFill/>
          <a:ln w="28575" cap="flat" cmpd="sng" algn="ctr">
            <a:solidFill>
              <a:srgbClr val="FBA711"/>
            </a:solidFill>
            <a:prstDash val="solid"/>
          </a:ln>
          <a:effectLst/>
        </p:spPr>
      </p:cxnSp>
      <p:sp>
        <p:nvSpPr>
          <p:cNvPr id="4" name="タイトル 1"/>
          <p:cNvSpPr txBox="1"/>
          <p:nvPr/>
        </p:nvSpPr>
        <p:spPr>
          <a:xfrm>
            <a:off x="3707904" y="878595"/>
            <a:ext cx="4273507" cy="469019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585">
              <a:defRPr/>
            </a:pPr>
            <a:r>
              <a:rPr kumimoji="1" lang="en-US" altLang="ja-JP" sz="3199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MENGAJAR</a:t>
            </a:r>
            <a:endParaRPr kumimoji="1" lang="ja-JP" altLang="en-US" sz="3199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4988944" y="2571750"/>
            <a:ext cx="1979196" cy="338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1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</a:t>
            </a:r>
            <a:r>
              <a:rPr lang="id-ID" sz="1601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XI</a:t>
            </a:r>
          </a:p>
        </p:txBody>
      </p:sp>
      <p:sp>
        <p:nvSpPr>
          <p:cNvPr id="6" name="テキスト プレースホルダー 11"/>
          <p:cNvSpPr txBox="1"/>
          <p:nvPr/>
        </p:nvSpPr>
        <p:spPr>
          <a:xfrm>
            <a:off x="3779912" y="1419622"/>
            <a:ext cx="4255154" cy="519221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Semangat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Mendalami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Sejarah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Kebudayaan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Islam</a:t>
            </a:r>
            <a:endParaRPr lang="en-US" sz="675" dirty="0">
              <a:solidFill>
                <a:srgbClr val="FBA71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be 6"/>
          <p:cNvSpPr/>
          <p:nvPr/>
        </p:nvSpPr>
        <p:spPr>
          <a:xfrm>
            <a:off x="749139" y="498536"/>
            <a:ext cx="2526717" cy="3585382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471" tIns="60236" rIns="120471" bIns="60236" rtlCol="0" anchor="ctr"/>
          <a:lstStyle/>
          <a:p>
            <a:pPr algn="ctr"/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8" name="Gambar 7" descr="Sebuah gambar berisi teks, pakaian, pria, poster&#10;&#10;Deskripsi dibuat secara otomatis">
            <a:extLst>
              <a:ext uri="{FF2B5EF4-FFF2-40B4-BE49-F238E27FC236}">
                <a16:creationId xmlns:a16="http://schemas.microsoft.com/office/drawing/2014/main" id="{2D92F9E4-B5EF-CEA6-22FC-E3A715D4F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39" y="667480"/>
            <a:ext cx="2454709" cy="341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6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rsegi Panjang: Sudut Lengkung 6">
            <a:extLst>
              <a:ext uri="{FF2B5EF4-FFF2-40B4-BE49-F238E27FC236}">
                <a16:creationId xmlns:a16="http://schemas.microsoft.com/office/drawing/2014/main" id="{D99ED254-53A0-5F25-6555-E475B3923536}"/>
              </a:ext>
            </a:extLst>
          </p:cNvPr>
          <p:cNvSpPr/>
          <p:nvPr/>
        </p:nvSpPr>
        <p:spPr>
          <a:xfrm>
            <a:off x="225398" y="1260150"/>
            <a:ext cx="8689136" cy="3509180"/>
          </a:xfrm>
          <a:prstGeom prst="roundRect">
            <a:avLst/>
          </a:prstGeom>
          <a:noFill/>
          <a:ln>
            <a:solidFill>
              <a:srgbClr val="93C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</a:rPr>
              <a:t>S</a:t>
            </a:r>
            <a:r>
              <a:rPr lang="en-US" dirty="0" err="1">
                <a:solidFill>
                  <a:schemeClr val="tx1"/>
                </a:solidFill>
              </a:rPr>
              <a:t>antri-santri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terkenal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id-ID" dirty="0">
                <a:solidFill>
                  <a:schemeClr val="tx1"/>
                </a:solidFill>
              </a:rPr>
              <a:t>lulusan dari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Tegalsari</a:t>
            </a:r>
            <a:r>
              <a:rPr lang="id-ID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adalah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Pakubuwono</a:t>
            </a:r>
            <a:r>
              <a:rPr lang="en-US" dirty="0">
                <a:solidFill>
                  <a:schemeClr val="tx1"/>
                </a:solidFill>
              </a:rPr>
              <a:t> II (</a:t>
            </a:r>
            <a:r>
              <a:rPr lang="en-US" dirty="0" err="1">
                <a:solidFill>
                  <a:schemeClr val="tx1"/>
                </a:solidFill>
              </a:rPr>
              <a:t>penguasa</a:t>
            </a:r>
            <a:r>
              <a:rPr lang="en-US" dirty="0">
                <a:solidFill>
                  <a:schemeClr val="tx1"/>
                </a:solidFill>
              </a:rPr>
              <a:t> Kerajaan </a:t>
            </a:r>
            <a:r>
              <a:rPr lang="en-US" dirty="0" err="1">
                <a:solidFill>
                  <a:schemeClr val="tx1"/>
                </a:solidFill>
              </a:rPr>
              <a:t>Kartasura</a:t>
            </a:r>
            <a:r>
              <a:rPr lang="en-US" dirty="0">
                <a:solidFill>
                  <a:schemeClr val="tx1"/>
                </a:solidFill>
              </a:rPr>
              <a:t>), Raden </a:t>
            </a:r>
            <a:r>
              <a:rPr lang="en-US" dirty="0" err="1">
                <a:solidFill>
                  <a:schemeClr val="tx1"/>
                </a:solidFill>
              </a:rPr>
              <a:t>Ngabehi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Ronggowarsito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pujangga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Jawa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masyhur</a:t>
            </a:r>
            <a:r>
              <a:rPr lang="en-US" dirty="0">
                <a:solidFill>
                  <a:schemeClr val="tx1"/>
                </a:solidFill>
              </a:rPr>
              <a:t>), </a:t>
            </a:r>
            <a:r>
              <a:rPr lang="en-US" dirty="0" err="1">
                <a:solidFill>
                  <a:schemeClr val="tx1"/>
                </a:solidFill>
              </a:rPr>
              <a:t>Pangeran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Diponegoro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pahlawan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nasional</a:t>
            </a:r>
            <a:r>
              <a:rPr lang="en-US" dirty="0">
                <a:solidFill>
                  <a:schemeClr val="tx1"/>
                </a:solidFill>
              </a:rPr>
              <a:t> Indonesia), dan H.O.S. </a:t>
            </a:r>
            <a:r>
              <a:rPr lang="en-US" dirty="0" err="1">
                <a:solidFill>
                  <a:schemeClr val="tx1"/>
                </a:solidFill>
              </a:rPr>
              <a:t>Cokroaminoto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tokoh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pergerakan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nasional</a:t>
            </a:r>
            <a:r>
              <a:rPr lang="en-US" dirty="0">
                <a:solidFill>
                  <a:schemeClr val="tx1"/>
                </a:solidFill>
              </a:rPr>
              <a:t> Indonesia)</a:t>
            </a:r>
            <a:r>
              <a:rPr lang="id-ID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olidFill>
                  <a:schemeClr val="tx1"/>
                </a:solidFill>
              </a:rPr>
              <a:t>Pada pertengahan abad ke-19 M,</a:t>
            </a:r>
            <a:r>
              <a:rPr lang="id-ID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Syaikhuna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Kholil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atau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Syekh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Kholil</a:t>
            </a:r>
            <a:r>
              <a:rPr lang="en-US" dirty="0">
                <a:solidFill>
                  <a:schemeClr val="tx1"/>
                </a:solidFill>
              </a:rPr>
              <a:t> (1820 – 1925 M) </a:t>
            </a:r>
            <a:r>
              <a:rPr lang="en-US" dirty="0" err="1">
                <a:solidFill>
                  <a:schemeClr val="tx1"/>
                </a:solidFill>
              </a:rPr>
              <a:t>mendirikan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pondok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Desa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Jengkebuan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Bangkalan</a:t>
            </a:r>
            <a:r>
              <a:rPr lang="en-US" dirty="0">
                <a:solidFill>
                  <a:schemeClr val="tx1"/>
                </a:solidFill>
              </a:rPr>
              <a:t>, Madura.</a:t>
            </a:r>
            <a:endParaRPr lang="id-ID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</a:rPr>
              <a:t>S</a:t>
            </a:r>
            <a:r>
              <a:rPr lang="en-US" dirty="0" err="1">
                <a:solidFill>
                  <a:schemeClr val="tx1"/>
                </a:solidFill>
              </a:rPr>
              <a:t>antri-santri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terkenal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id-ID" dirty="0">
                <a:solidFill>
                  <a:schemeClr val="tx1"/>
                </a:solidFill>
              </a:rPr>
              <a:t>Syekh Kholil </a:t>
            </a:r>
            <a:r>
              <a:rPr lang="en-US" dirty="0" err="1">
                <a:solidFill>
                  <a:schemeClr val="tx1"/>
                </a:solidFill>
              </a:rPr>
              <a:t>antara</a:t>
            </a:r>
            <a:r>
              <a:rPr lang="en-US" dirty="0">
                <a:solidFill>
                  <a:schemeClr val="tx1"/>
                </a:solidFill>
              </a:rPr>
              <a:t> lain K.H. Hasyim </a:t>
            </a:r>
            <a:r>
              <a:rPr lang="en-US" dirty="0" err="1">
                <a:solidFill>
                  <a:schemeClr val="tx1"/>
                </a:solidFill>
              </a:rPr>
              <a:t>Asy’ari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pendiri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Pondok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Tebuireng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Jombang</a:t>
            </a:r>
            <a:r>
              <a:rPr lang="en-US" dirty="0">
                <a:solidFill>
                  <a:schemeClr val="tx1"/>
                </a:solidFill>
              </a:rPr>
              <a:t>, dan </a:t>
            </a:r>
            <a:r>
              <a:rPr lang="en-US" dirty="0" err="1">
                <a:solidFill>
                  <a:schemeClr val="tx1"/>
                </a:solidFill>
              </a:rPr>
              <a:t>pengasas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Nahdlatul</a:t>
            </a:r>
            <a:r>
              <a:rPr lang="en-US" dirty="0">
                <a:solidFill>
                  <a:schemeClr val="tx1"/>
                </a:solidFill>
              </a:rPr>
              <a:t> Ulama), K.H. Abdul Wahab </a:t>
            </a:r>
            <a:r>
              <a:rPr lang="en-US" dirty="0" err="1">
                <a:solidFill>
                  <a:schemeClr val="tx1"/>
                </a:solidFill>
              </a:rPr>
              <a:t>Chasbullah</a:t>
            </a:r>
            <a:r>
              <a:rPr lang="en-US" dirty="0">
                <a:solidFill>
                  <a:schemeClr val="tx1"/>
                </a:solidFill>
              </a:rPr>
              <a:t>, K.H. </a:t>
            </a:r>
            <a:r>
              <a:rPr lang="en-US" dirty="0" err="1">
                <a:solidFill>
                  <a:schemeClr val="tx1"/>
                </a:solidFill>
              </a:rPr>
              <a:t>Bisri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Syansuri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pendiri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Pondok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Denanyar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Jombang</a:t>
            </a:r>
            <a:r>
              <a:rPr lang="en-US" dirty="0">
                <a:solidFill>
                  <a:schemeClr val="tx1"/>
                </a:solidFill>
              </a:rPr>
              <a:t>), K.H. </a:t>
            </a:r>
            <a:r>
              <a:rPr lang="en-US" dirty="0" err="1">
                <a:solidFill>
                  <a:schemeClr val="tx1"/>
                </a:solidFill>
              </a:rPr>
              <a:t>Ma’shum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pendiri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Pondok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Lasem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Rembang</a:t>
            </a:r>
            <a:r>
              <a:rPr lang="en-US" dirty="0">
                <a:solidFill>
                  <a:schemeClr val="tx1"/>
                </a:solidFill>
              </a:rPr>
              <a:t>), K.H. </a:t>
            </a:r>
            <a:r>
              <a:rPr lang="en-US" dirty="0" err="1">
                <a:solidFill>
                  <a:schemeClr val="tx1"/>
                </a:solidFill>
              </a:rPr>
              <a:t>Bisri</a:t>
            </a:r>
            <a:r>
              <a:rPr lang="en-US" dirty="0">
                <a:solidFill>
                  <a:schemeClr val="tx1"/>
                </a:solidFill>
              </a:rPr>
              <a:t> Mustofa (</a:t>
            </a:r>
            <a:r>
              <a:rPr lang="en-US" dirty="0" err="1">
                <a:solidFill>
                  <a:schemeClr val="tx1"/>
                </a:solidFill>
              </a:rPr>
              <a:t>pendiri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Pondok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Raudlatut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Thalibin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Rembang</a:t>
            </a:r>
            <a:r>
              <a:rPr lang="en-US" dirty="0">
                <a:solidFill>
                  <a:schemeClr val="tx1"/>
                </a:solidFill>
              </a:rPr>
              <a:t>), dan K.H. </a:t>
            </a:r>
            <a:r>
              <a:rPr lang="en-US" dirty="0" err="1">
                <a:solidFill>
                  <a:schemeClr val="tx1"/>
                </a:solidFill>
              </a:rPr>
              <a:t>As’ad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Syamsul</a:t>
            </a:r>
            <a:r>
              <a:rPr lang="en-US" dirty="0">
                <a:solidFill>
                  <a:schemeClr val="tx1"/>
                </a:solidFill>
              </a:rPr>
              <a:t> ‘Arifin (</a:t>
            </a:r>
            <a:r>
              <a:rPr lang="en-US" dirty="0" err="1">
                <a:solidFill>
                  <a:schemeClr val="tx1"/>
                </a:solidFill>
              </a:rPr>
              <a:t>pengasuh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Pondok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Salafiyah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Syafi’iyah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Situbondo</a:t>
            </a:r>
            <a:r>
              <a:rPr lang="en-US" dirty="0">
                <a:solidFill>
                  <a:schemeClr val="tx1"/>
                </a:solidFill>
              </a:rPr>
              <a:t>), dan lain-lain.</a:t>
            </a:r>
            <a:r>
              <a:rPr lang="id-ID" dirty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6012161" cy="464496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7432" y="180695"/>
            <a:ext cx="5536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Perkembangan Pesantren di Indonesia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10188625" cy="566390"/>
            <a:chOff x="-1" y="627399"/>
            <a:chExt cx="7420138" cy="441673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7337280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2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Sejarah dan Perkembangan Pondok Pesantren di Indonesia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2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ersegi Panjang: Sudut Lengkung 5">
            <a:extLst>
              <a:ext uri="{FF2B5EF4-FFF2-40B4-BE49-F238E27FC236}">
                <a16:creationId xmlns:a16="http://schemas.microsoft.com/office/drawing/2014/main" id="{F0652F85-32A7-FC62-1D13-AD904219C5F2}"/>
              </a:ext>
            </a:extLst>
          </p:cNvPr>
          <p:cNvSpPr/>
          <p:nvPr/>
        </p:nvSpPr>
        <p:spPr>
          <a:xfrm>
            <a:off x="238449" y="3192146"/>
            <a:ext cx="8689136" cy="1311600"/>
          </a:xfrm>
          <a:prstGeom prst="roundRect">
            <a:avLst/>
          </a:prstGeom>
          <a:noFill/>
          <a:ln>
            <a:solidFill>
              <a:srgbClr val="93C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</a:rPr>
              <a:t>Banyak muncul pesantren salaf yang </a:t>
            </a:r>
            <a:r>
              <a:rPr lang="en-US" dirty="0" err="1">
                <a:solidFill>
                  <a:schemeClr val="tx1"/>
                </a:solidFill>
              </a:rPr>
              <a:t>mengombinasikan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sistem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pendidikan</a:t>
            </a:r>
            <a:r>
              <a:rPr lang="en-US" dirty="0">
                <a:solidFill>
                  <a:schemeClr val="tx1"/>
                </a:solidFill>
              </a:rPr>
              <a:t> dan </a:t>
            </a:r>
            <a:r>
              <a:rPr lang="en-US" dirty="0" err="1">
                <a:solidFill>
                  <a:schemeClr val="tx1"/>
                </a:solidFill>
              </a:rPr>
              <a:t>pengajarannya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dengan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sistem</a:t>
            </a:r>
            <a:r>
              <a:rPr lang="en-US" dirty="0">
                <a:solidFill>
                  <a:schemeClr val="tx1"/>
                </a:solidFill>
              </a:rPr>
              <a:t> modern</a:t>
            </a:r>
            <a:r>
              <a:rPr lang="id-ID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</a:rPr>
              <a:t>Kitab kuning tetap menjadi </a:t>
            </a:r>
            <a:r>
              <a:rPr lang="en-US" dirty="0" err="1">
                <a:solidFill>
                  <a:schemeClr val="tx1"/>
                </a:solidFill>
              </a:rPr>
              <a:t>ciri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khas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bahan-bahan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kajian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salaf</a:t>
            </a:r>
            <a:r>
              <a:rPr lang="id-ID" dirty="0">
                <a:solidFill>
                  <a:schemeClr val="tx1"/>
                </a:solidFill>
              </a:rPr>
              <a:t> dengan m</a:t>
            </a:r>
            <a:r>
              <a:rPr lang="en-US" dirty="0" err="1">
                <a:solidFill>
                  <a:schemeClr val="tx1"/>
                </a:solidFill>
              </a:rPr>
              <a:t>etode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sorogan</a:t>
            </a:r>
            <a:r>
              <a:rPr lang="en-US" dirty="0">
                <a:solidFill>
                  <a:schemeClr val="tx1"/>
                </a:solidFill>
              </a:rPr>
              <a:t> dan </a:t>
            </a:r>
            <a:r>
              <a:rPr lang="en-US" i="1" dirty="0" err="1">
                <a:solidFill>
                  <a:schemeClr val="tx1"/>
                </a:solidFill>
              </a:rPr>
              <a:t>bandongan</a:t>
            </a:r>
            <a:r>
              <a:rPr lang="id-ID" i="1" dirty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Persegi Panjang: Sudut Lengkung 6">
            <a:extLst>
              <a:ext uri="{FF2B5EF4-FFF2-40B4-BE49-F238E27FC236}">
                <a16:creationId xmlns:a16="http://schemas.microsoft.com/office/drawing/2014/main" id="{D99ED254-53A0-5F25-6555-E475B3923536}"/>
              </a:ext>
            </a:extLst>
          </p:cNvPr>
          <p:cNvSpPr/>
          <p:nvPr/>
        </p:nvSpPr>
        <p:spPr>
          <a:xfrm>
            <a:off x="225398" y="1260150"/>
            <a:ext cx="8689136" cy="1311600"/>
          </a:xfrm>
          <a:prstGeom prst="roundRect">
            <a:avLst/>
          </a:prstGeom>
          <a:noFill/>
          <a:ln>
            <a:solidFill>
              <a:srgbClr val="93C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</a:rPr>
              <a:t>P</a:t>
            </a:r>
            <a:r>
              <a:rPr lang="en-US" dirty="0" err="1">
                <a:solidFill>
                  <a:schemeClr val="tx1"/>
                </a:solidFill>
              </a:rPr>
              <a:t>esantren-pesantren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salaf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terkenal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adalah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Sidogiri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Pasuruan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Jawa</a:t>
            </a:r>
            <a:r>
              <a:rPr lang="en-US" dirty="0">
                <a:solidFill>
                  <a:schemeClr val="tx1"/>
                </a:solidFill>
              </a:rPr>
              <a:t> Timur;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Langitan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Tuban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Jawa</a:t>
            </a:r>
            <a:r>
              <a:rPr lang="en-US" dirty="0">
                <a:solidFill>
                  <a:schemeClr val="tx1"/>
                </a:solidFill>
              </a:rPr>
              <a:t> Timur;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Darul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Ulum</a:t>
            </a:r>
            <a:r>
              <a:rPr lang="en-US" dirty="0">
                <a:solidFill>
                  <a:schemeClr val="tx1"/>
                </a:solidFill>
              </a:rPr>
              <a:t>, Tebu </a:t>
            </a:r>
            <a:r>
              <a:rPr lang="en-US" dirty="0" err="1">
                <a:solidFill>
                  <a:schemeClr val="tx1"/>
                </a:solidFill>
              </a:rPr>
              <a:t>Ireng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Jombang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Jawa</a:t>
            </a:r>
            <a:r>
              <a:rPr lang="en-US" dirty="0">
                <a:solidFill>
                  <a:schemeClr val="tx1"/>
                </a:solidFill>
              </a:rPr>
              <a:t> Timur;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Lirboyo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Jawa</a:t>
            </a:r>
            <a:r>
              <a:rPr lang="en-US" dirty="0">
                <a:solidFill>
                  <a:schemeClr val="tx1"/>
                </a:solidFill>
              </a:rPr>
              <a:t> Timur;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Al-Anwar, </a:t>
            </a:r>
            <a:r>
              <a:rPr lang="en-US" dirty="0" err="1">
                <a:solidFill>
                  <a:schemeClr val="tx1"/>
                </a:solidFill>
              </a:rPr>
              <a:t>Rembang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Jawa</a:t>
            </a:r>
            <a:r>
              <a:rPr lang="en-US" dirty="0">
                <a:solidFill>
                  <a:schemeClr val="tx1"/>
                </a:solidFill>
              </a:rPr>
              <a:t> Tengah, dan </a:t>
            </a:r>
            <a:r>
              <a:rPr lang="en-US" dirty="0" err="1">
                <a:solidFill>
                  <a:schemeClr val="tx1"/>
                </a:solidFill>
              </a:rPr>
              <a:t>masih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banyak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lainnya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6012161" cy="464496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7432" y="180695"/>
            <a:ext cx="5536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Perkembangan Pesantren di Indonesia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10188625" cy="566390"/>
            <a:chOff x="-1" y="627399"/>
            <a:chExt cx="7420138" cy="441673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7337280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2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Sejarah dan Perkembangan Pondok Pesantren di Indonesia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5" name="Kotak Teks 4">
            <a:extLst>
              <a:ext uri="{FF2B5EF4-FFF2-40B4-BE49-F238E27FC236}">
                <a16:creationId xmlns:a16="http://schemas.microsoft.com/office/drawing/2014/main" id="{612ECDBE-00EB-BCBF-BE14-FD852F349852}"/>
              </a:ext>
            </a:extLst>
          </p:cNvPr>
          <p:cNvSpPr txBox="1"/>
          <p:nvPr/>
        </p:nvSpPr>
        <p:spPr>
          <a:xfrm>
            <a:off x="227756" y="2696546"/>
            <a:ext cx="5928419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d-ID" sz="1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Perkembangan Pesantren Masa Kini di Indonesia</a:t>
            </a:r>
            <a:endParaRPr lang="id-ID" sz="1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327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6605" y="3859"/>
            <a:ext cx="6024367" cy="861366"/>
            <a:chOff x="-2" y="185727"/>
            <a:chExt cx="6166701" cy="830997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166701" cy="754914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37" y="185727"/>
              <a:ext cx="559398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id-ID" sz="2400" b="1" dirty="0">
                  <a:cs typeface="Times New Roman" pitchFamily="18" charset="0"/>
                </a:rPr>
                <a:t>Peran Pesantren dalam Dakwah Islam di Indonesia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1" y="773753"/>
            <a:ext cx="4067946" cy="566968"/>
            <a:chOff x="-1" y="627399"/>
            <a:chExt cx="7491948" cy="461665"/>
          </a:xfrm>
        </p:grpSpPr>
        <p:sp>
          <p:nvSpPr>
            <p:cNvPr id="16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6" y="627399"/>
              <a:ext cx="740909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Pusat Kajian Islam</a:t>
              </a:r>
              <a:endParaRPr lang="sv-SE" sz="2400" b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683568" y="1327030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dirty="0">
                <a:latin typeface="+mj-lt"/>
                <a:cs typeface="Times New Roman" pitchFamily="18" charset="0"/>
              </a:rPr>
              <a:t>Sebagai lembaga pendidikan yang mengkaji berbagai ajaran dan ilmu pengetahuan gama Islam melalui kitab-kitab klasik ataupun modern yang menunjukkan bahwasanya pesantren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pengkajian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 </a:t>
            </a:r>
            <a:r>
              <a:rPr lang="en-US" dirty="0" err="1"/>
              <a:t>keagamaan</a:t>
            </a:r>
            <a:r>
              <a:rPr lang="en-US" dirty="0"/>
              <a:t> Islam.</a:t>
            </a:r>
            <a:endParaRPr lang="sv-SE" dirty="0">
              <a:latin typeface="+mj-lt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grpSp>
        <p:nvGrpSpPr>
          <p:cNvPr id="2" name="Group 14">
            <a:extLst>
              <a:ext uri="{FF2B5EF4-FFF2-40B4-BE49-F238E27FC236}">
                <a16:creationId xmlns:a16="http://schemas.microsoft.com/office/drawing/2014/main" id="{C1200C74-31F6-8D92-7485-995B8107168C}"/>
              </a:ext>
            </a:extLst>
          </p:cNvPr>
          <p:cNvGrpSpPr/>
          <p:nvPr/>
        </p:nvGrpSpPr>
        <p:grpSpPr>
          <a:xfrm>
            <a:off x="-22035" y="2250360"/>
            <a:ext cx="6848523" cy="566968"/>
            <a:chOff x="-28098" y="440439"/>
            <a:chExt cx="8732669" cy="441538"/>
          </a:xfrm>
        </p:grpSpPr>
        <p:sp>
          <p:nvSpPr>
            <p:cNvPr id="3" name="Shape 55">
              <a:extLst>
                <a:ext uri="{FF2B5EF4-FFF2-40B4-BE49-F238E27FC236}">
                  <a16:creationId xmlns:a16="http://schemas.microsoft.com/office/drawing/2014/main" id="{CC95D3AB-B3D5-1515-D165-3043F79AEF13}"/>
                </a:ext>
              </a:extLst>
            </p:cNvPr>
            <p:cNvSpPr/>
            <p:nvPr/>
          </p:nvSpPr>
          <p:spPr>
            <a:xfrm>
              <a:off x="-28098" y="440439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Rectangle 16">
              <a:extLst>
                <a:ext uri="{FF2B5EF4-FFF2-40B4-BE49-F238E27FC236}">
                  <a16:creationId xmlns:a16="http://schemas.microsoft.com/office/drawing/2014/main" id="{2092B6AF-B090-A8F3-505D-C8CDDC39C927}"/>
                </a:ext>
              </a:extLst>
            </p:cNvPr>
            <p:cNvSpPr/>
            <p:nvPr/>
          </p:nvSpPr>
          <p:spPr>
            <a:xfrm>
              <a:off x="19395" y="476190"/>
              <a:ext cx="8685176" cy="359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2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Pusat Pengembangan Dakwah</a:t>
              </a:r>
              <a:endParaRPr lang="sv-SE" sz="2400" b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5" name="Rectangle 19">
            <a:extLst>
              <a:ext uri="{FF2B5EF4-FFF2-40B4-BE49-F238E27FC236}">
                <a16:creationId xmlns:a16="http://schemas.microsoft.com/office/drawing/2014/main" id="{2976070A-A5A3-351C-D9FB-BBA5FB88AB37}"/>
              </a:ext>
            </a:extLst>
          </p:cNvPr>
          <p:cNvSpPr/>
          <p:nvPr/>
        </p:nvSpPr>
        <p:spPr>
          <a:xfrm>
            <a:off x="683568" y="2817328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d-ID" dirty="0">
                <a:latin typeface="+mj-lt"/>
                <a:cs typeface="Times New Roman" pitchFamily="18" charset="0"/>
              </a:rPr>
              <a:t>Sebagai tempat penyebaran ajaran dan pengetahuan Islam untuk </a:t>
            </a:r>
            <a:r>
              <a:rPr lang="en-US" dirty="0" err="1"/>
              <a:t>meningkatkan</a:t>
            </a:r>
            <a:r>
              <a:rPr lang="en-US" dirty="0"/>
              <a:t> </a:t>
            </a:r>
            <a:r>
              <a:rPr lang="en-US" dirty="0" err="1"/>
              <a:t>keimanan</a:t>
            </a:r>
            <a:r>
              <a:rPr lang="en-US" dirty="0"/>
              <a:t> dan </a:t>
            </a:r>
            <a:r>
              <a:rPr lang="en-US" dirty="0" err="1"/>
              <a:t>ketakwaan</a:t>
            </a:r>
            <a:r>
              <a:rPr lang="en-US" dirty="0"/>
              <a:t>, </a:t>
            </a:r>
            <a:r>
              <a:rPr lang="id-ID" dirty="0"/>
              <a:t>serta</a:t>
            </a:r>
            <a:r>
              <a:rPr lang="en-US" dirty="0"/>
              <a:t> </a:t>
            </a:r>
            <a:r>
              <a:rPr lang="en-US" dirty="0" err="1"/>
              <a:t>uswah</a:t>
            </a:r>
            <a:r>
              <a:rPr lang="en-US" dirty="0"/>
              <a:t> </a:t>
            </a:r>
            <a:r>
              <a:rPr lang="en-US" dirty="0" err="1"/>
              <a:t>hasanah</a:t>
            </a:r>
            <a:r>
              <a:rPr lang="en-US" dirty="0"/>
              <a:t> (</a:t>
            </a:r>
            <a:r>
              <a:rPr lang="en-US" dirty="0" err="1"/>
              <a:t>teladan</a:t>
            </a:r>
            <a:r>
              <a:rPr lang="en-US" dirty="0"/>
              <a:t> yang </a:t>
            </a:r>
            <a:r>
              <a:rPr lang="en-US" dirty="0" err="1"/>
              <a:t>baik</a:t>
            </a:r>
            <a:r>
              <a:rPr lang="en-US" dirty="0"/>
              <a:t>). </a:t>
            </a:r>
            <a:r>
              <a:rPr lang="id-ID" dirty="0"/>
              <a:t>Terdapat 3 peranan pokok pesantren sebagai pusat pengembangan dakwah, yaitu:</a:t>
            </a:r>
          </a:p>
          <a:p>
            <a:pPr marL="342900" indent="-342900" algn="just">
              <a:buAutoNum type="arabicPeriod"/>
            </a:pPr>
            <a:r>
              <a:rPr lang="id-ID" dirty="0">
                <a:latin typeface="+mj-lt"/>
                <a:cs typeface="Times New Roman" pitchFamily="18" charset="0"/>
              </a:rPr>
              <a:t>Peranan </a:t>
            </a:r>
            <a:r>
              <a:rPr lang="id-ID" dirty="0" err="1">
                <a:latin typeface="+mj-lt"/>
                <a:cs typeface="Times New Roman" pitchFamily="18" charset="0"/>
              </a:rPr>
              <a:t>intitusi</a:t>
            </a:r>
            <a:r>
              <a:rPr lang="id-ID" dirty="0">
                <a:latin typeface="+mj-lt"/>
                <a:cs typeface="Times New Roman" pitchFamily="18" charset="0"/>
              </a:rPr>
              <a:t>/kelembagaan: tugas pokok pesantren adalah </a:t>
            </a:r>
            <a:r>
              <a:rPr lang="en-US" dirty="0" err="1"/>
              <a:t>menyelenggarakan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pengajian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i="1" dirty="0" err="1"/>
              <a:t>tafaqquh</a:t>
            </a:r>
            <a:r>
              <a:rPr lang="en-US" i="1" dirty="0"/>
              <a:t> fid-din </a:t>
            </a:r>
            <a:r>
              <a:rPr lang="en-US" dirty="0"/>
              <a:t>agar para </a:t>
            </a:r>
            <a:r>
              <a:rPr lang="en-US" dirty="0" err="1"/>
              <a:t>santri</a:t>
            </a:r>
            <a:r>
              <a:rPr lang="en-US" dirty="0"/>
              <a:t> </a:t>
            </a:r>
            <a:r>
              <a:rPr lang="en-US" dirty="0" err="1"/>
              <a:t>mengerti</a:t>
            </a:r>
            <a:r>
              <a:rPr lang="en-US" dirty="0"/>
              <a:t> dan </a:t>
            </a:r>
            <a:r>
              <a:rPr lang="en-US" dirty="0" err="1"/>
              <a:t>paham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ajaran</a:t>
            </a:r>
            <a:r>
              <a:rPr lang="en-US" dirty="0"/>
              <a:t> dan </a:t>
            </a:r>
            <a:r>
              <a:rPr lang="en-US" dirty="0" err="1"/>
              <a:t>pengetahuan</a:t>
            </a:r>
            <a:r>
              <a:rPr lang="en-US" dirty="0"/>
              <a:t> agama Islam.</a:t>
            </a:r>
            <a:endParaRPr lang="sv-SE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76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1" y="9888"/>
            <a:ext cx="6024367" cy="861366"/>
            <a:chOff x="-2" y="185727"/>
            <a:chExt cx="6166701" cy="830997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166701" cy="754914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37" y="185727"/>
              <a:ext cx="559398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id-ID" sz="2400" b="1" dirty="0">
                  <a:cs typeface="Times New Roman" pitchFamily="18" charset="0"/>
                </a:rPr>
                <a:t>Peran Pesantren dalam Dakwah Islam di Indonesia</a:t>
              </a: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grpSp>
        <p:nvGrpSpPr>
          <p:cNvPr id="2" name="Group 14">
            <a:extLst>
              <a:ext uri="{FF2B5EF4-FFF2-40B4-BE49-F238E27FC236}">
                <a16:creationId xmlns:a16="http://schemas.microsoft.com/office/drawing/2014/main" id="{C1200C74-31F6-8D92-7485-995B8107168C}"/>
              </a:ext>
            </a:extLst>
          </p:cNvPr>
          <p:cNvGrpSpPr/>
          <p:nvPr/>
        </p:nvGrpSpPr>
        <p:grpSpPr>
          <a:xfrm>
            <a:off x="0" y="804405"/>
            <a:ext cx="6848523" cy="566968"/>
            <a:chOff x="-28098" y="440439"/>
            <a:chExt cx="8732669" cy="441538"/>
          </a:xfrm>
        </p:grpSpPr>
        <p:sp>
          <p:nvSpPr>
            <p:cNvPr id="3" name="Shape 55">
              <a:extLst>
                <a:ext uri="{FF2B5EF4-FFF2-40B4-BE49-F238E27FC236}">
                  <a16:creationId xmlns:a16="http://schemas.microsoft.com/office/drawing/2014/main" id="{CC95D3AB-B3D5-1515-D165-3043F79AEF13}"/>
                </a:ext>
              </a:extLst>
            </p:cNvPr>
            <p:cNvSpPr/>
            <p:nvPr/>
          </p:nvSpPr>
          <p:spPr>
            <a:xfrm>
              <a:off x="-28098" y="440439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Rectangle 16">
              <a:extLst>
                <a:ext uri="{FF2B5EF4-FFF2-40B4-BE49-F238E27FC236}">
                  <a16:creationId xmlns:a16="http://schemas.microsoft.com/office/drawing/2014/main" id="{2092B6AF-B090-A8F3-505D-C8CDDC39C927}"/>
                </a:ext>
              </a:extLst>
            </p:cNvPr>
            <p:cNvSpPr/>
            <p:nvPr/>
          </p:nvSpPr>
          <p:spPr>
            <a:xfrm>
              <a:off x="19395" y="476190"/>
              <a:ext cx="8685176" cy="359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2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Pusat Pengembangan Dakwah</a:t>
              </a:r>
              <a:endParaRPr lang="sv-SE" sz="2400" b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5" name="Rectangle 19">
            <a:extLst>
              <a:ext uri="{FF2B5EF4-FFF2-40B4-BE49-F238E27FC236}">
                <a16:creationId xmlns:a16="http://schemas.microsoft.com/office/drawing/2014/main" id="{2976070A-A5A3-351C-D9FB-BBA5FB88AB37}"/>
              </a:ext>
            </a:extLst>
          </p:cNvPr>
          <p:cNvSpPr/>
          <p:nvPr/>
        </p:nvSpPr>
        <p:spPr>
          <a:xfrm>
            <a:off x="346500" y="1369619"/>
            <a:ext cx="84730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2"/>
            </a:pPr>
            <a:r>
              <a:rPr lang="id-ID" dirty="0">
                <a:latin typeface="+mj-lt"/>
                <a:cs typeface="Times New Roman" pitchFamily="18" charset="0"/>
              </a:rPr>
              <a:t>Peranan instrumental: pondok pesantren menjadi alat pendidikan nasional untuk paya penyebaran dan pengamalan ajaran agama Islam.</a:t>
            </a:r>
          </a:p>
          <a:p>
            <a:pPr marL="342900" indent="-342900" algn="just">
              <a:buFont typeface="+mj-lt"/>
              <a:buAutoNum type="arabicPeriod" startAt="2"/>
            </a:pPr>
            <a:r>
              <a:rPr lang="id-ID" dirty="0">
                <a:latin typeface="+mj-lt"/>
                <a:cs typeface="Times New Roman" pitchFamily="18" charset="0"/>
              </a:rPr>
              <a:t>Peranan sumber daya manusia: </a:t>
            </a:r>
            <a:r>
              <a:rPr lang="en-US" dirty="0" err="1"/>
              <a:t>berperan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menyediakan</a:t>
            </a:r>
            <a:r>
              <a:rPr lang="en-US" dirty="0"/>
              <a:t> dan </a:t>
            </a:r>
            <a:r>
              <a:rPr lang="en-US" dirty="0" err="1"/>
              <a:t>mempersiapkan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daya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yang </a:t>
            </a:r>
            <a:r>
              <a:rPr lang="en-US" dirty="0" err="1"/>
              <a:t>terampil</a:t>
            </a:r>
            <a:r>
              <a:rPr lang="en-US" dirty="0"/>
              <a:t> dan </a:t>
            </a:r>
            <a:r>
              <a:rPr lang="en-US" dirty="0" err="1"/>
              <a:t>mampu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pemenuhan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Islamiah</a:t>
            </a:r>
            <a:r>
              <a:rPr lang="en-US" dirty="0"/>
              <a:t>.</a:t>
            </a:r>
            <a:r>
              <a:rPr lang="id-ID" dirty="0"/>
              <a:t> Dua metode dakwah yang digunakan yaitu 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bil-lisan</a:t>
            </a:r>
            <a:r>
              <a:rPr lang="en-US" dirty="0"/>
              <a:t> (</a:t>
            </a:r>
            <a:r>
              <a:rPr lang="en-US" dirty="0" err="1"/>
              <a:t>lisan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seruan</a:t>
            </a:r>
            <a:r>
              <a:rPr lang="en-US" dirty="0"/>
              <a:t>)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yang </a:t>
            </a:r>
            <a:r>
              <a:rPr lang="en-US" dirty="0" err="1"/>
              <a:t>bersifat</a:t>
            </a:r>
            <a:r>
              <a:rPr lang="en-US" dirty="0"/>
              <a:t> </a:t>
            </a:r>
            <a:r>
              <a:rPr lang="en-US" dirty="0" err="1"/>
              <a:t>seruan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ajakan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lisan</a:t>
            </a:r>
            <a:r>
              <a:rPr lang="id-ID" dirty="0"/>
              <a:t> &amp; </a:t>
            </a:r>
            <a:r>
              <a:rPr lang="sv-SE" dirty="0"/>
              <a:t>dakwah bil-hal, yaitu dakwah yang dilakukan dengan aksi atau pemberian</a:t>
            </a:r>
            <a:r>
              <a:rPr lang="id-ID" dirty="0">
                <a:latin typeface="+mj-lt"/>
                <a:cs typeface="Times New Roman" pitchFamily="18" charset="0"/>
              </a:rPr>
              <a:t>.</a:t>
            </a:r>
          </a:p>
        </p:txBody>
      </p:sp>
      <p:grpSp>
        <p:nvGrpSpPr>
          <p:cNvPr id="7" name="Group 14">
            <a:extLst>
              <a:ext uri="{FF2B5EF4-FFF2-40B4-BE49-F238E27FC236}">
                <a16:creationId xmlns:a16="http://schemas.microsoft.com/office/drawing/2014/main" id="{87705D28-0CDC-F711-8B77-903780FF393B}"/>
              </a:ext>
            </a:extLst>
          </p:cNvPr>
          <p:cNvGrpSpPr/>
          <p:nvPr/>
        </p:nvGrpSpPr>
        <p:grpSpPr>
          <a:xfrm>
            <a:off x="-22035" y="3383729"/>
            <a:ext cx="6682267" cy="566968"/>
            <a:chOff x="-28098" y="440439"/>
            <a:chExt cx="7298111" cy="441538"/>
          </a:xfrm>
        </p:grpSpPr>
        <p:sp>
          <p:nvSpPr>
            <p:cNvPr id="19" name="Shape 55">
              <a:extLst>
                <a:ext uri="{FF2B5EF4-FFF2-40B4-BE49-F238E27FC236}">
                  <a16:creationId xmlns:a16="http://schemas.microsoft.com/office/drawing/2014/main" id="{F7D786F3-AEC8-824E-E40B-F8E8825E34D6}"/>
                </a:ext>
              </a:extLst>
            </p:cNvPr>
            <p:cNvSpPr/>
            <p:nvPr/>
          </p:nvSpPr>
          <p:spPr>
            <a:xfrm>
              <a:off x="-28098" y="440439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Rectangle 16">
              <a:extLst>
                <a:ext uri="{FF2B5EF4-FFF2-40B4-BE49-F238E27FC236}">
                  <a16:creationId xmlns:a16="http://schemas.microsoft.com/office/drawing/2014/main" id="{BBC96B0B-BA2B-4399-6900-4CD3EA98A63F}"/>
                </a:ext>
              </a:extLst>
            </p:cNvPr>
            <p:cNvSpPr/>
            <p:nvPr/>
          </p:nvSpPr>
          <p:spPr>
            <a:xfrm>
              <a:off x="19395" y="476190"/>
              <a:ext cx="7250618" cy="359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3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Pusat Pelayanan Beragama dan Moral</a:t>
              </a:r>
              <a:endParaRPr lang="sv-SE" sz="2400" b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22" name="Kotak Teks 21">
            <a:extLst>
              <a:ext uri="{FF2B5EF4-FFF2-40B4-BE49-F238E27FC236}">
                <a16:creationId xmlns:a16="http://schemas.microsoft.com/office/drawing/2014/main" id="{9D4787E0-7FBF-56E5-B5DE-2F1C980B7A3A}"/>
              </a:ext>
            </a:extLst>
          </p:cNvPr>
          <p:cNvSpPr txBox="1"/>
          <p:nvPr/>
        </p:nvSpPr>
        <p:spPr>
          <a:xfrm>
            <a:off x="730587" y="3962432"/>
            <a:ext cx="8088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/>
              <a:t>M</a:t>
            </a:r>
            <a:r>
              <a:rPr lang="en-US" dirty="0" err="1"/>
              <a:t>emiliki</a:t>
            </a:r>
            <a:r>
              <a:rPr lang="en-US" dirty="0"/>
              <a:t> </a:t>
            </a:r>
            <a:r>
              <a:rPr lang="en-US" dirty="0" err="1"/>
              <a:t>peranan</a:t>
            </a:r>
            <a:r>
              <a:rPr lang="en-US" dirty="0"/>
              <a:t> yang </a:t>
            </a:r>
            <a:r>
              <a:rPr lang="en-US" dirty="0" err="1"/>
              <a:t>cukup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mengupayakan</a:t>
            </a:r>
            <a:r>
              <a:rPr lang="en-US" dirty="0"/>
              <a:t> </a:t>
            </a:r>
            <a:r>
              <a:rPr lang="en-US" dirty="0" err="1"/>
              <a:t>pelayanan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beragama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benteng</a:t>
            </a:r>
            <a:r>
              <a:rPr lang="en-US" dirty="0"/>
              <a:t> </a:t>
            </a:r>
            <a:r>
              <a:rPr lang="en-US" dirty="0" err="1"/>
              <a:t>umat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akhlak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9461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9309" y="13379"/>
            <a:ext cx="6024367" cy="861366"/>
            <a:chOff x="-2" y="185727"/>
            <a:chExt cx="6166701" cy="830997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166701" cy="754914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37" y="185727"/>
              <a:ext cx="559398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lvl="0" indent="-457200">
                <a:buFont typeface="+mj-lt"/>
                <a:buAutoNum type="alphaUcPeriod" startAt="2"/>
              </a:pPr>
              <a:r>
                <a:rPr lang="id-ID" sz="2400" b="1" dirty="0">
                  <a:cs typeface="Times New Roman" pitchFamily="18" charset="0"/>
                </a:rPr>
                <a:t>Peran Pesantren dalam Dakwah Islam di Indonesia</a:t>
              </a: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grpSp>
        <p:nvGrpSpPr>
          <p:cNvPr id="2" name="Group 14">
            <a:extLst>
              <a:ext uri="{FF2B5EF4-FFF2-40B4-BE49-F238E27FC236}">
                <a16:creationId xmlns:a16="http://schemas.microsoft.com/office/drawing/2014/main" id="{C1200C74-31F6-8D92-7485-995B8107168C}"/>
              </a:ext>
            </a:extLst>
          </p:cNvPr>
          <p:cNvGrpSpPr/>
          <p:nvPr/>
        </p:nvGrpSpPr>
        <p:grpSpPr>
          <a:xfrm>
            <a:off x="9309" y="796161"/>
            <a:ext cx="13419675" cy="623461"/>
            <a:chOff x="-28098" y="440439"/>
            <a:chExt cx="10259400" cy="441538"/>
          </a:xfrm>
        </p:grpSpPr>
        <p:sp>
          <p:nvSpPr>
            <p:cNvPr id="3" name="Shape 55">
              <a:extLst>
                <a:ext uri="{FF2B5EF4-FFF2-40B4-BE49-F238E27FC236}">
                  <a16:creationId xmlns:a16="http://schemas.microsoft.com/office/drawing/2014/main" id="{CC95D3AB-B3D5-1515-D165-3043F79AEF13}"/>
                </a:ext>
              </a:extLst>
            </p:cNvPr>
            <p:cNvSpPr/>
            <p:nvPr/>
          </p:nvSpPr>
          <p:spPr>
            <a:xfrm>
              <a:off x="-28098" y="440439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Rectangle 16">
              <a:extLst>
                <a:ext uri="{FF2B5EF4-FFF2-40B4-BE49-F238E27FC236}">
                  <a16:creationId xmlns:a16="http://schemas.microsoft.com/office/drawing/2014/main" id="{2092B6AF-B090-A8F3-505D-C8CDDC39C927}"/>
                </a:ext>
              </a:extLst>
            </p:cNvPr>
            <p:cNvSpPr/>
            <p:nvPr/>
          </p:nvSpPr>
          <p:spPr>
            <a:xfrm>
              <a:off x="19395" y="476190"/>
              <a:ext cx="10211907" cy="3595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4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Pusat Pengembangan Solidaritas dan Ukhuwah Islamiah</a:t>
              </a:r>
              <a:endParaRPr lang="sv-SE" sz="2400" b="1" dirty="0"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15" name="Kotak Teks 14">
            <a:extLst>
              <a:ext uri="{FF2B5EF4-FFF2-40B4-BE49-F238E27FC236}">
                <a16:creationId xmlns:a16="http://schemas.microsoft.com/office/drawing/2014/main" id="{888136C7-712B-76A1-1945-6C7C5EB34423}"/>
              </a:ext>
            </a:extLst>
          </p:cNvPr>
          <p:cNvSpPr txBox="1"/>
          <p:nvPr/>
        </p:nvSpPr>
        <p:spPr>
          <a:xfrm>
            <a:off x="179512" y="1419622"/>
            <a:ext cx="87370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P</a:t>
            </a:r>
            <a:r>
              <a:rPr lang="en-US" dirty="0" err="1"/>
              <a:t>esantren</a:t>
            </a:r>
            <a:r>
              <a:rPr lang="en-US" dirty="0"/>
              <a:t> </a:t>
            </a:r>
            <a:r>
              <a:rPr lang="en-US" dirty="0" err="1"/>
              <a:t>dilahirkan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kewajiban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</a:t>
            </a:r>
            <a:r>
              <a:rPr lang="en-US" dirty="0" err="1"/>
              <a:t>Islamiah</a:t>
            </a:r>
            <a:r>
              <a:rPr lang="en-US" dirty="0"/>
              <a:t>, </a:t>
            </a:r>
            <a:r>
              <a:rPr lang="en-US" dirty="0" err="1"/>
              <a:t>yakni</a:t>
            </a:r>
            <a:r>
              <a:rPr lang="en-US" dirty="0"/>
              <a:t> </a:t>
            </a:r>
            <a:r>
              <a:rPr lang="en-US" dirty="0" err="1"/>
              <a:t>mengajak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agama Islam dan </a:t>
            </a:r>
            <a:r>
              <a:rPr lang="en-US" dirty="0" err="1"/>
              <a:t>menyebarkan</a:t>
            </a:r>
            <a:r>
              <a:rPr lang="en-US" dirty="0"/>
              <a:t> </a:t>
            </a:r>
            <a:r>
              <a:rPr lang="en-US" dirty="0" err="1"/>
              <a:t>ajaran</a:t>
            </a:r>
            <a:r>
              <a:rPr lang="en-US" dirty="0"/>
              <a:t> Islam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Keberadaan pesantren di Aceh atau </a:t>
            </a:r>
            <a:r>
              <a:rPr lang="id-ID" i="1" dirty="0"/>
              <a:t>dayah </a:t>
            </a:r>
            <a:r>
              <a:rPr lang="id-ID" dirty="0"/>
              <a:t>berperan dalam penyebaran agama Islam hingga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berkembangnya</a:t>
            </a:r>
            <a:r>
              <a:rPr lang="en-US" dirty="0"/>
              <a:t> agama dan </a:t>
            </a:r>
            <a:r>
              <a:rPr lang="en-US" dirty="0" err="1"/>
              <a:t>budaya</a:t>
            </a:r>
            <a:r>
              <a:rPr lang="en-US" dirty="0"/>
              <a:t> Islam </a:t>
            </a:r>
            <a:r>
              <a:rPr lang="id-ID" dirty="0"/>
              <a:t>untuk </a:t>
            </a:r>
            <a:r>
              <a:rPr lang="en-US" dirty="0" err="1"/>
              <a:t>masyarakat</a:t>
            </a:r>
            <a:r>
              <a:rPr lang="en-US" dirty="0"/>
              <a:t> Aceh.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Para kiai </a:t>
            </a:r>
            <a:r>
              <a:rPr lang="id-ID" dirty="0"/>
              <a:t>memiliki peran </a:t>
            </a:r>
            <a:r>
              <a:rPr lang="sv-SE" dirty="0"/>
              <a:t>mentransformasikan ajaran agama Islam menjadi sebuah kekuatan yang mampu melahirkan pergerakan umat.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Pada </a:t>
            </a:r>
            <a:r>
              <a:rPr lang="en-US" dirty="0" err="1"/>
              <a:t>tanggal</a:t>
            </a:r>
            <a:r>
              <a:rPr lang="en-US" dirty="0"/>
              <a:t> 22 </a:t>
            </a:r>
            <a:r>
              <a:rPr lang="en-US" dirty="0" err="1"/>
              <a:t>Oktober</a:t>
            </a:r>
            <a:r>
              <a:rPr lang="en-US" dirty="0"/>
              <a:t> 1945, K.H. Hasyim </a:t>
            </a:r>
            <a:r>
              <a:rPr lang="en-US" dirty="0" err="1"/>
              <a:t>Asy’ari</a:t>
            </a:r>
            <a:r>
              <a:rPr lang="en-US" dirty="0"/>
              <a:t> </a:t>
            </a:r>
            <a:r>
              <a:rPr lang="en-US" dirty="0" err="1"/>
              <a:t>memimpin</a:t>
            </a:r>
            <a:r>
              <a:rPr lang="en-US" dirty="0"/>
              <a:t> </a:t>
            </a:r>
            <a:r>
              <a:rPr lang="en-US" dirty="0" err="1"/>
              <a:t>perumusan</a:t>
            </a:r>
            <a:r>
              <a:rPr lang="en-US" dirty="0"/>
              <a:t> fatwa </a:t>
            </a:r>
            <a:r>
              <a:rPr lang="en-US" dirty="0" err="1"/>
              <a:t>Resolusi</a:t>
            </a:r>
            <a:r>
              <a:rPr lang="en-US" dirty="0"/>
              <a:t> Jihad di </a:t>
            </a:r>
            <a:r>
              <a:rPr lang="en-US" dirty="0" err="1"/>
              <a:t>kalangan</a:t>
            </a:r>
            <a:r>
              <a:rPr lang="en-US" dirty="0"/>
              <a:t> kiai </a:t>
            </a:r>
            <a:r>
              <a:rPr lang="en-US" dirty="0" err="1"/>
              <a:t>pesantren</a:t>
            </a:r>
            <a:r>
              <a:rPr lang="id-ID" dirty="0"/>
              <a:t> u</a:t>
            </a:r>
            <a:r>
              <a:rPr lang="fi-FI" dirty="0"/>
              <a:t>ntuk mempertahankan kemerdekaan Indonesia dari pihak penjajah</a:t>
            </a:r>
            <a:r>
              <a:rPr lang="id-ID" dirty="0"/>
              <a:t> yang </a:t>
            </a:r>
            <a:r>
              <a:rPr lang="en-US" dirty="0" err="1"/>
              <a:t>melahirkan</a:t>
            </a:r>
            <a:r>
              <a:rPr lang="en-US" dirty="0"/>
              <a:t> </a:t>
            </a:r>
            <a:r>
              <a:rPr lang="en-US" dirty="0" err="1"/>
              <a:t>peristiwa</a:t>
            </a:r>
            <a:r>
              <a:rPr lang="en-US" dirty="0"/>
              <a:t> </a:t>
            </a:r>
            <a:r>
              <a:rPr lang="en-US" dirty="0" err="1"/>
              <a:t>bersejarah</a:t>
            </a:r>
            <a:r>
              <a:rPr lang="en-US" dirty="0"/>
              <a:t> 10 November 1945 di Surabaya.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Apresiasi pemerintah pada tahun 2015 dengan menetapkan tanggal 22 Oktober sebagai Hari Santri Nasional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374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55"/>
          <p:cNvSpPr/>
          <p:nvPr/>
        </p:nvSpPr>
        <p:spPr>
          <a:xfrm>
            <a:off x="-1" y="627534"/>
            <a:ext cx="7668345" cy="4612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857" y="627399"/>
            <a:ext cx="7417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3200" indent="-457200">
              <a:buFont typeface="+mj-lt"/>
              <a:buAutoNum type="arabicPeriod"/>
              <a:defRPr sz="1800">
                <a:solidFill>
                  <a:srgbClr val="000000"/>
                </a:solidFill>
              </a:defRPr>
            </a:pPr>
            <a:r>
              <a:rPr lang="id-ID" sz="2400" b="1" dirty="0">
                <a:latin typeface="+mj-lt"/>
                <a:cs typeface="Times New Roman" pitchFamily="18" charset="0"/>
              </a:rPr>
              <a:t>Pondok Pesantren </a:t>
            </a:r>
            <a:r>
              <a:rPr lang="id-ID" sz="2400" b="1" dirty="0" err="1">
                <a:latin typeface="+mj-lt"/>
                <a:cs typeface="Times New Roman" pitchFamily="18" charset="0"/>
              </a:rPr>
              <a:t>Tebuireng</a:t>
            </a:r>
            <a:r>
              <a:rPr lang="id-ID" sz="2400" b="1" dirty="0">
                <a:latin typeface="+mj-lt"/>
                <a:cs typeface="Times New Roman" pitchFamily="18" charset="0"/>
              </a:rPr>
              <a:t>, Jombang, Jawa Timur</a:t>
            </a:r>
            <a:endParaRPr lang="sv-SE" sz="24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37" name="Shape 55"/>
          <p:cNvSpPr/>
          <p:nvPr/>
        </p:nvSpPr>
        <p:spPr>
          <a:xfrm>
            <a:off x="-1" y="185996"/>
            <a:ext cx="5580114" cy="441403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1937" y="185726"/>
            <a:ext cx="4798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cs typeface="Times New Roman" pitchFamily="18" charset="0"/>
              </a:rPr>
              <a:t>C. </a:t>
            </a:r>
            <a:r>
              <a:rPr lang="id-ID" sz="2400" b="1" dirty="0">
                <a:cs typeface="Times New Roman" pitchFamily="18" charset="0"/>
              </a:rPr>
              <a:t>Pesantren-pesantren di Indonesia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3" name="Rectangle: Diagonal Corners Rounded 8">
            <a:extLst>
              <a:ext uri="{FF2B5EF4-FFF2-40B4-BE49-F238E27FC236}">
                <a16:creationId xmlns:a16="http://schemas.microsoft.com/office/drawing/2014/main" id="{02304B70-0C89-C6D1-67A0-8B5B277278B1}"/>
              </a:ext>
            </a:extLst>
          </p:cNvPr>
          <p:cNvSpPr/>
          <p:nvPr/>
        </p:nvSpPr>
        <p:spPr>
          <a:xfrm>
            <a:off x="305190" y="953602"/>
            <a:ext cx="8533619" cy="3779758"/>
          </a:xfrm>
          <a:prstGeom prst="round2Diag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Pesantren </a:t>
            </a:r>
            <a:r>
              <a:rPr lang="id-ID" dirty="0" err="1">
                <a:latin typeface="+mj-lt"/>
                <a:cs typeface="Times New Roman" pitchFamily="18" charset="0"/>
              </a:rPr>
              <a:t>Tebuireng</a:t>
            </a:r>
            <a:r>
              <a:rPr lang="id-ID" dirty="0">
                <a:latin typeface="+mj-lt"/>
                <a:cs typeface="Times New Roman" pitchFamily="18" charset="0"/>
              </a:rPr>
              <a:t> merupakan pesantren terbesar yang berada di </a:t>
            </a:r>
            <a:r>
              <a:rPr lang="sv-SE" dirty="0"/>
              <a:t>Kabupaten Jombang, Jawa Timur, yang didirikan pada tahun 1899 M.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Didirikan oleh </a:t>
            </a:r>
            <a:r>
              <a:rPr lang="en-US" dirty="0" err="1"/>
              <a:t>pendiri</a:t>
            </a:r>
            <a:r>
              <a:rPr lang="en-US" dirty="0"/>
              <a:t> </a:t>
            </a:r>
            <a:r>
              <a:rPr lang="en-US" dirty="0" err="1"/>
              <a:t>Nahdlatul</a:t>
            </a:r>
            <a:r>
              <a:rPr lang="en-US" dirty="0"/>
              <a:t> Ulama,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Hadhratussyekh</a:t>
            </a:r>
            <a:r>
              <a:rPr lang="en-US" dirty="0"/>
              <a:t> K.H. Hasyim </a:t>
            </a:r>
            <a:r>
              <a:rPr lang="en-US" dirty="0" err="1"/>
              <a:t>Asy’ari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Kurikulum pengajaran terdiri dari pengetahuan agama Islam, </a:t>
            </a:r>
            <a:r>
              <a:rPr lang="en-US" dirty="0" err="1"/>
              <a:t>syariat</a:t>
            </a:r>
            <a:r>
              <a:rPr lang="en-US" dirty="0"/>
              <a:t>, </a:t>
            </a:r>
            <a:r>
              <a:rPr lang="en-US" dirty="0" err="1"/>
              <a:t>bahasa</a:t>
            </a:r>
            <a:r>
              <a:rPr lang="en-US" dirty="0"/>
              <a:t> Arab,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Perubahan sistem pendidikan ke-1 (1919 M) -&gt; </a:t>
            </a:r>
            <a:r>
              <a:rPr lang="en-US" dirty="0" err="1"/>
              <a:t>menerapkan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i="1" dirty="0" err="1"/>
              <a:t>madrasi</a:t>
            </a:r>
            <a:r>
              <a:rPr lang="en-US" dirty="0"/>
              <a:t> (</a:t>
            </a:r>
            <a:r>
              <a:rPr lang="en-US" dirty="0" err="1"/>
              <a:t>klasikal</a:t>
            </a:r>
            <a:r>
              <a:rPr lang="en-US" dirty="0"/>
              <a:t>),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mendirikan</a:t>
            </a:r>
            <a:r>
              <a:rPr lang="en-US" dirty="0"/>
              <a:t> Madrasah </a:t>
            </a:r>
            <a:r>
              <a:rPr lang="en-US" dirty="0" err="1"/>
              <a:t>Salafiyah</a:t>
            </a:r>
            <a:r>
              <a:rPr lang="en-US" dirty="0"/>
              <a:t> </a:t>
            </a:r>
            <a:r>
              <a:rPr lang="en-US" dirty="0" err="1"/>
              <a:t>Syafi’iyah</a:t>
            </a:r>
            <a:r>
              <a:rPr lang="id-ID" dirty="0"/>
              <a:t> yang </a:t>
            </a:r>
            <a:r>
              <a:rPr lang="en-US" dirty="0" err="1"/>
              <a:t>menerapkan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madrasi</a:t>
            </a:r>
            <a:r>
              <a:rPr lang="en-US" dirty="0"/>
              <a:t> (</a:t>
            </a:r>
            <a:r>
              <a:rPr lang="en-US" dirty="0" err="1"/>
              <a:t>klasikal</a:t>
            </a:r>
            <a:r>
              <a:rPr lang="en-US" dirty="0"/>
              <a:t>), </a:t>
            </a:r>
            <a:r>
              <a:rPr lang="en-US" dirty="0" err="1"/>
              <a:t>diselenggarakan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dua </a:t>
            </a:r>
            <a:r>
              <a:rPr lang="en-US" dirty="0" err="1"/>
              <a:t>tingkat</a:t>
            </a:r>
            <a:r>
              <a:rPr lang="en-US" dirty="0"/>
              <a:t>, </a:t>
            </a:r>
            <a:r>
              <a:rPr lang="en-US" dirty="0" err="1"/>
              <a:t>yakni</a:t>
            </a:r>
            <a:r>
              <a:rPr lang="en-US" dirty="0"/>
              <a:t> </a:t>
            </a:r>
            <a:r>
              <a:rPr lang="en-US" i="1" dirty="0" err="1"/>
              <a:t>Shifir</a:t>
            </a:r>
            <a:r>
              <a:rPr lang="en-US" i="1" dirty="0"/>
              <a:t> Awal </a:t>
            </a:r>
            <a:r>
              <a:rPr lang="en-US" dirty="0"/>
              <a:t>dan </a:t>
            </a:r>
            <a:r>
              <a:rPr lang="en-US" i="1" dirty="0" err="1"/>
              <a:t>Shifir</a:t>
            </a:r>
            <a:r>
              <a:rPr lang="en-US" i="1" dirty="0"/>
              <a:t> </a:t>
            </a:r>
            <a:r>
              <a:rPr lang="en-US" i="1" dirty="0" err="1"/>
              <a:t>Tsani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Perubahan sistem pendidikan ke-2 (1929 M) -&gt; memasukkan pelajaran umum di kurikulum pengajaran. Muncul reaksi negatif karena merupakan perubahan pertama yang signifikan di sistem pendidikan pesantren.</a:t>
            </a:r>
          </a:p>
        </p:txBody>
      </p:sp>
    </p:spTree>
    <p:extLst>
      <p:ext uri="{BB962C8B-B14F-4D97-AF65-F5344CB8AC3E}">
        <p14:creationId xmlns:p14="http://schemas.microsoft.com/office/powerpoint/2010/main" val="343888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55"/>
          <p:cNvSpPr/>
          <p:nvPr/>
        </p:nvSpPr>
        <p:spPr>
          <a:xfrm>
            <a:off x="0" y="627534"/>
            <a:ext cx="5580114" cy="4612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857" y="627399"/>
            <a:ext cx="54653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3200" indent="-457200">
              <a:buFont typeface="+mj-lt"/>
              <a:buAutoNum type="arabicPeriod" startAt="2"/>
              <a:defRPr sz="1800">
                <a:solidFill>
                  <a:srgbClr val="000000"/>
                </a:solidFill>
              </a:defRPr>
            </a:pPr>
            <a:r>
              <a:rPr lang="id-ID" sz="2400" b="1" dirty="0">
                <a:latin typeface="+mj-lt"/>
                <a:cs typeface="Times New Roman" pitchFamily="18" charset="0"/>
              </a:rPr>
              <a:t>Pondok Modern Darussalam </a:t>
            </a:r>
            <a:r>
              <a:rPr lang="id-ID" sz="2400" b="1" dirty="0" err="1">
                <a:latin typeface="+mj-lt"/>
                <a:cs typeface="Times New Roman" pitchFamily="18" charset="0"/>
              </a:rPr>
              <a:t>Gontor</a:t>
            </a:r>
            <a:endParaRPr lang="sv-SE" sz="24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37" name="Shape 55"/>
          <p:cNvSpPr/>
          <p:nvPr/>
        </p:nvSpPr>
        <p:spPr>
          <a:xfrm>
            <a:off x="-1" y="185996"/>
            <a:ext cx="5580114" cy="441403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1937" y="185726"/>
            <a:ext cx="4798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cs typeface="Times New Roman" pitchFamily="18" charset="0"/>
              </a:rPr>
              <a:t>C. </a:t>
            </a:r>
            <a:r>
              <a:rPr lang="id-ID" sz="2400" b="1" dirty="0">
                <a:cs typeface="Times New Roman" pitchFamily="18" charset="0"/>
              </a:rPr>
              <a:t>Pesantren-pesantren di Indonesia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3CF259F0-2822-9EAF-0B4A-095CD5DCD290}"/>
              </a:ext>
            </a:extLst>
          </p:cNvPr>
          <p:cNvSpPr txBox="1"/>
          <p:nvPr/>
        </p:nvSpPr>
        <p:spPr>
          <a:xfrm>
            <a:off x="467544" y="1088794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Terletak di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Gontor</a:t>
            </a:r>
            <a:r>
              <a:rPr lang="en-US" dirty="0"/>
              <a:t> </a:t>
            </a:r>
            <a:r>
              <a:rPr lang="en-US" dirty="0" err="1"/>
              <a:t>Kecamatan</a:t>
            </a:r>
            <a:r>
              <a:rPr lang="en-US" dirty="0"/>
              <a:t> </a:t>
            </a:r>
            <a:r>
              <a:rPr lang="en-US" dirty="0" err="1"/>
              <a:t>Mlarak</a:t>
            </a:r>
            <a:r>
              <a:rPr lang="en-US" dirty="0"/>
              <a:t> </a:t>
            </a:r>
            <a:r>
              <a:rPr lang="en-US" dirty="0" err="1"/>
              <a:t>Kabupaten</a:t>
            </a:r>
            <a:r>
              <a:rPr lang="en-US" dirty="0"/>
              <a:t> </a:t>
            </a:r>
            <a:r>
              <a:rPr lang="en-US" dirty="0" err="1"/>
              <a:t>Ponorogo</a:t>
            </a:r>
            <a:r>
              <a:rPr lang="en-US" dirty="0"/>
              <a:t>, </a:t>
            </a:r>
            <a:r>
              <a:rPr lang="en-US" dirty="0" err="1"/>
              <a:t>Jawa</a:t>
            </a:r>
            <a:r>
              <a:rPr lang="en-US" dirty="0"/>
              <a:t> Timur.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Didirikan </a:t>
            </a:r>
            <a:r>
              <a:rPr lang="en-US" dirty="0" err="1"/>
              <a:t>tanggal</a:t>
            </a:r>
            <a:r>
              <a:rPr lang="en-US" dirty="0"/>
              <a:t> 10 April 1926 oleh </a:t>
            </a:r>
            <a:r>
              <a:rPr lang="en-US" dirty="0" err="1"/>
              <a:t>tiga</a:t>
            </a:r>
            <a:r>
              <a:rPr lang="en-US" dirty="0"/>
              <a:t> </a:t>
            </a:r>
            <a:r>
              <a:rPr lang="en-US" dirty="0" err="1"/>
              <a:t>bersaudara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 K.H. Ahmad </a:t>
            </a:r>
            <a:r>
              <a:rPr lang="en-US" dirty="0" err="1"/>
              <a:t>Sahal</a:t>
            </a:r>
            <a:r>
              <a:rPr lang="en-US" dirty="0"/>
              <a:t>, K.H. </a:t>
            </a:r>
            <a:r>
              <a:rPr lang="en-US" dirty="0" err="1"/>
              <a:t>Zainudin</a:t>
            </a:r>
            <a:r>
              <a:rPr lang="en-US" dirty="0"/>
              <a:t> </a:t>
            </a:r>
            <a:r>
              <a:rPr lang="en-US" dirty="0" err="1"/>
              <a:t>Fananie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K.H. Imam </a:t>
            </a:r>
            <a:r>
              <a:rPr lang="en-US" dirty="0" err="1"/>
              <a:t>Zarkasy</a:t>
            </a:r>
            <a:r>
              <a:rPr lang="en-US" dirty="0"/>
              <a:t> </a:t>
            </a:r>
            <a:r>
              <a:rPr lang="id-ID" dirty="0"/>
              <a:t>-&gt; </a:t>
            </a:r>
            <a:r>
              <a:rPr lang="en-US" dirty="0"/>
              <a:t>Trimurti.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T</a:t>
            </a:r>
            <a:r>
              <a:rPr lang="en-US" dirty="0" err="1"/>
              <a:t>erkenal</a:t>
            </a:r>
            <a:r>
              <a:rPr lang="en-US" dirty="0"/>
              <a:t> </a:t>
            </a:r>
            <a:r>
              <a:rPr lang="id-ID" dirty="0"/>
              <a:t>karena</a:t>
            </a:r>
            <a:r>
              <a:rPr lang="en-US" dirty="0"/>
              <a:t> </a:t>
            </a:r>
            <a:r>
              <a:rPr lang="en-US" dirty="0" err="1"/>
              <a:t>penerapan</a:t>
            </a:r>
            <a:r>
              <a:rPr lang="en-US" dirty="0"/>
              <a:t> </a:t>
            </a:r>
            <a:r>
              <a:rPr lang="en-US" dirty="0" err="1"/>
              <a:t>disiplin</a:t>
            </a:r>
            <a:r>
              <a:rPr lang="en-US" dirty="0"/>
              <a:t>, </a:t>
            </a:r>
            <a:r>
              <a:rPr lang="en-US" dirty="0" err="1"/>
              <a:t>penguasaan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asing</a:t>
            </a:r>
            <a:r>
              <a:rPr lang="en-US" dirty="0"/>
              <a:t> (Arab dan </a:t>
            </a:r>
            <a:r>
              <a:rPr lang="en-US" dirty="0" err="1"/>
              <a:t>Inggris</a:t>
            </a:r>
            <a:r>
              <a:rPr lang="en-US" dirty="0"/>
              <a:t>), </a:t>
            </a:r>
            <a:r>
              <a:rPr lang="en-US" dirty="0" err="1"/>
              <a:t>kaderisasi</a:t>
            </a:r>
            <a:r>
              <a:rPr lang="en-US" dirty="0"/>
              <a:t> dan </a:t>
            </a:r>
            <a:r>
              <a:rPr lang="en-US" dirty="0" err="1"/>
              <a:t>jaringan</a:t>
            </a:r>
            <a:r>
              <a:rPr lang="en-US" dirty="0"/>
              <a:t> alumni yang sangat </a:t>
            </a:r>
            <a:r>
              <a:rPr lang="en-US" dirty="0" err="1"/>
              <a:t>kuat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T</a:t>
            </a:r>
            <a:r>
              <a:rPr lang="fi-FI" dirty="0"/>
              <a:t>idak berafiliasi kepada partai politik ataupun organisasi kemasyarakatan apapun.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Empat lembaga pendidikan yang menjadi sintesis PMDG, yaitu: </a:t>
            </a:r>
            <a:r>
              <a:rPr lang="en-US" i="1" dirty="0"/>
              <a:t>Universitas Al-Azhar</a:t>
            </a:r>
            <a:r>
              <a:rPr lang="id-ID" i="1" dirty="0"/>
              <a:t> </a:t>
            </a:r>
            <a:r>
              <a:rPr lang="id-ID" dirty="0"/>
              <a:t>(</a:t>
            </a:r>
            <a:r>
              <a:rPr lang="en-US" dirty="0"/>
              <a:t>Kairo, </a:t>
            </a:r>
            <a:r>
              <a:rPr lang="en-US" dirty="0" err="1"/>
              <a:t>Mesi</a:t>
            </a:r>
            <a:r>
              <a:rPr lang="id-ID" dirty="0"/>
              <a:t>r), </a:t>
            </a:r>
            <a:r>
              <a:rPr lang="id-ID" i="1" dirty="0" err="1"/>
              <a:t>Aligarh</a:t>
            </a:r>
            <a:r>
              <a:rPr lang="id-ID" dirty="0"/>
              <a:t> (India), </a:t>
            </a:r>
            <a:r>
              <a:rPr lang="id-ID" i="1" dirty="0" err="1"/>
              <a:t>Syanggit</a:t>
            </a:r>
            <a:r>
              <a:rPr lang="id-ID" dirty="0"/>
              <a:t> (Mauritania), </a:t>
            </a:r>
            <a:r>
              <a:rPr lang="id-ID" i="1" dirty="0" err="1"/>
              <a:t>Santiketan</a:t>
            </a:r>
            <a:r>
              <a:rPr lang="id-ID" dirty="0"/>
              <a:t> (India).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Jenjang pendidikan -&gt; </a:t>
            </a:r>
            <a:r>
              <a:rPr lang="en-US" dirty="0"/>
              <a:t>KMI (</a:t>
            </a:r>
            <a:r>
              <a:rPr lang="en-US" dirty="0" err="1"/>
              <a:t>Kuliyyatul</a:t>
            </a:r>
            <a:r>
              <a:rPr lang="en-US" dirty="0"/>
              <a:t> </a:t>
            </a:r>
            <a:r>
              <a:rPr lang="en-US" dirty="0" err="1"/>
              <a:t>Ma’allimin</a:t>
            </a:r>
            <a:r>
              <a:rPr lang="en-US" dirty="0"/>
              <a:t> al-Islamiyah) 6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id-ID" dirty="0"/>
              <a:t>&amp;</a:t>
            </a:r>
            <a:r>
              <a:rPr lang="en-US" dirty="0"/>
              <a:t> UNIDA (Universitas Darussalam).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Memiliki </a:t>
            </a:r>
            <a:r>
              <a:rPr lang="es-ES" dirty="0"/>
              <a:t>14 Pondok Gontor Putra dan 7 Pondok Gontor Putri yang tersebar di Pulau Jawa dan luar Pulau Jawa.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33370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55"/>
          <p:cNvSpPr/>
          <p:nvPr/>
        </p:nvSpPr>
        <p:spPr>
          <a:xfrm>
            <a:off x="-1" y="627534"/>
            <a:ext cx="5926779" cy="4612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857" y="627399"/>
            <a:ext cx="5761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3200" indent="-457200">
              <a:buFont typeface="+mj-lt"/>
              <a:buAutoNum type="arabicPeriod" startAt="3"/>
              <a:defRPr sz="1800">
                <a:solidFill>
                  <a:srgbClr val="000000"/>
                </a:solidFill>
              </a:defRPr>
            </a:pPr>
            <a:r>
              <a:rPr lang="id-ID" sz="2400" b="1" dirty="0">
                <a:latin typeface="+mj-lt"/>
                <a:cs typeface="Times New Roman" pitchFamily="18" charset="0"/>
              </a:rPr>
              <a:t>Pesantren Buntet, Cirebon, Jawa Barat</a:t>
            </a:r>
            <a:endParaRPr lang="sv-SE" sz="24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37" name="Shape 55"/>
          <p:cNvSpPr/>
          <p:nvPr/>
        </p:nvSpPr>
        <p:spPr>
          <a:xfrm>
            <a:off x="-1" y="185996"/>
            <a:ext cx="5580114" cy="441403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1937" y="185726"/>
            <a:ext cx="4798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cs typeface="Times New Roman" pitchFamily="18" charset="0"/>
              </a:rPr>
              <a:t>C. </a:t>
            </a:r>
            <a:r>
              <a:rPr lang="id-ID" sz="2400" b="1" dirty="0">
                <a:cs typeface="Times New Roman" pitchFamily="18" charset="0"/>
              </a:rPr>
              <a:t>Pesantren-pesantren di Indonesia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3CF259F0-2822-9EAF-0B4A-095CD5DCD290}"/>
              </a:ext>
            </a:extLst>
          </p:cNvPr>
          <p:cNvSpPr txBox="1"/>
          <p:nvPr/>
        </p:nvSpPr>
        <p:spPr>
          <a:xfrm>
            <a:off x="467544" y="1088794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Salah satu pesantren tertua di Indonesia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Berdiri pada tahun 1750 M oleh </a:t>
            </a:r>
            <a:r>
              <a:rPr lang="en-US" dirty="0"/>
              <a:t>K.H. </a:t>
            </a:r>
            <a:r>
              <a:rPr lang="en-US" dirty="0" err="1"/>
              <a:t>Muqoyyim</a:t>
            </a:r>
            <a:r>
              <a:rPr lang="en-US" dirty="0"/>
              <a:t> bin Abdul Hadi, </a:t>
            </a:r>
            <a:r>
              <a:rPr lang="en-US" dirty="0" err="1"/>
              <a:t>atau</a:t>
            </a:r>
            <a:r>
              <a:rPr lang="en-US" dirty="0"/>
              <a:t> orang </a:t>
            </a:r>
            <a:r>
              <a:rPr lang="en-US" dirty="0" err="1"/>
              <a:t>Buntet</a:t>
            </a:r>
            <a:r>
              <a:rPr lang="en-US" dirty="0"/>
              <a:t> </a:t>
            </a:r>
            <a:r>
              <a:rPr lang="en-US" dirty="0" err="1"/>
              <a:t>menyebutnya</a:t>
            </a:r>
            <a:r>
              <a:rPr lang="en-US" dirty="0"/>
              <a:t> Mbah </a:t>
            </a:r>
            <a:r>
              <a:rPr lang="en-US" dirty="0" err="1"/>
              <a:t>Muqoyyim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</a:t>
            </a:r>
            <a:r>
              <a:rPr lang="en-US" dirty="0" err="1"/>
              <a:t>empertahankan</a:t>
            </a:r>
            <a:r>
              <a:rPr lang="en-US" dirty="0"/>
              <a:t> </a:t>
            </a:r>
            <a:r>
              <a:rPr lang="en-US" dirty="0" err="1"/>
              <a:t>pengajaran</a:t>
            </a:r>
            <a:r>
              <a:rPr lang="en-US" dirty="0"/>
              <a:t> kitab-kitab </a:t>
            </a:r>
            <a:r>
              <a:rPr lang="en-US" dirty="0" err="1"/>
              <a:t>kuning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tradisional</a:t>
            </a:r>
            <a:r>
              <a:rPr lang="en-US" dirty="0"/>
              <a:t>, </a:t>
            </a:r>
            <a:r>
              <a:rPr lang="en-US" dirty="0" err="1"/>
              <a:t>selama</a:t>
            </a:r>
            <a:r>
              <a:rPr lang="en-US" dirty="0"/>
              <a:t> </a:t>
            </a:r>
            <a:r>
              <a:rPr lang="en-US" dirty="0" err="1"/>
              <a:t>tiga</a:t>
            </a:r>
            <a:r>
              <a:rPr lang="en-US" dirty="0"/>
              <a:t> </a:t>
            </a:r>
            <a:r>
              <a:rPr lang="en-US" dirty="0" err="1"/>
              <a:t>dasawarsa</a:t>
            </a:r>
            <a:r>
              <a:rPr lang="en-US" dirty="0"/>
              <a:t> (1946–1979)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Awalnya </a:t>
            </a:r>
            <a:r>
              <a:rPr lang="id-ID" dirty="0" err="1"/>
              <a:t>MTs</a:t>
            </a:r>
            <a:r>
              <a:rPr lang="id-ID" dirty="0"/>
              <a:t> dan MA, kemudian menjadi MAN.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Mendirikan </a:t>
            </a:r>
            <a:r>
              <a:rPr lang="en-US" dirty="0"/>
              <a:t>Yayasan Pendidikan Islam (YPI) </a:t>
            </a:r>
            <a:r>
              <a:rPr lang="id-ID" dirty="0"/>
              <a:t>pada </a:t>
            </a:r>
            <a:r>
              <a:rPr lang="en-US" dirty="0"/>
              <a:t>29 </a:t>
            </a:r>
            <a:r>
              <a:rPr lang="en-US" dirty="0" err="1"/>
              <a:t>Juni</a:t>
            </a:r>
            <a:r>
              <a:rPr lang="en-US" dirty="0"/>
              <a:t> 1992</a:t>
            </a:r>
            <a:r>
              <a:rPr lang="id-ID" dirty="0"/>
              <a:t> sebagai </a:t>
            </a:r>
            <a:r>
              <a:rPr lang="en-US" dirty="0" err="1"/>
              <a:t>wadah</a:t>
            </a:r>
            <a:r>
              <a:rPr lang="en-US" dirty="0"/>
              <a:t> </a:t>
            </a:r>
            <a:r>
              <a:rPr lang="en-US" dirty="0" err="1"/>
              <a:t>terorganisasi</a:t>
            </a:r>
            <a:r>
              <a:rPr lang="en-US" dirty="0"/>
              <a:t> yang </a:t>
            </a:r>
            <a:r>
              <a:rPr lang="en-US" dirty="0" err="1"/>
              <a:t>diharapkan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mampu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mediator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ataupun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.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3514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55"/>
          <p:cNvSpPr/>
          <p:nvPr/>
        </p:nvSpPr>
        <p:spPr>
          <a:xfrm>
            <a:off x="-1" y="627534"/>
            <a:ext cx="6876257" cy="4612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857" y="627399"/>
            <a:ext cx="6676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3200" indent="-457200">
              <a:buFont typeface="+mj-lt"/>
              <a:buAutoNum type="arabicPeriod" startAt="4"/>
              <a:defRPr sz="1800">
                <a:solidFill>
                  <a:srgbClr val="000000"/>
                </a:solidFill>
              </a:defRPr>
            </a:pPr>
            <a:r>
              <a:rPr lang="id-ID" sz="2400" b="1" dirty="0">
                <a:latin typeface="+mj-lt"/>
                <a:cs typeface="Times New Roman" pitchFamily="18" charset="0"/>
              </a:rPr>
              <a:t>Pesantren </a:t>
            </a:r>
            <a:r>
              <a:rPr lang="en-US" sz="2400" b="1" dirty="0" err="1"/>
              <a:t>Suryalaya</a:t>
            </a:r>
            <a:r>
              <a:rPr lang="en-US" sz="2400" b="1" dirty="0"/>
              <a:t>, </a:t>
            </a:r>
            <a:r>
              <a:rPr lang="en-US" sz="2400" b="1" dirty="0" err="1"/>
              <a:t>Tasikmalaya</a:t>
            </a:r>
            <a:r>
              <a:rPr lang="en-US" sz="2400" b="1" dirty="0"/>
              <a:t>, </a:t>
            </a:r>
            <a:r>
              <a:rPr lang="en-US" sz="2400" b="1" dirty="0" err="1"/>
              <a:t>Jawa</a:t>
            </a:r>
            <a:r>
              <a:rPr lang="en-US" sz="2400" b="1" dirty="0"/>
              <a:t> Barat</a:t>
            </a:r>
            <a:endParaRPr lang="sv-SE" sz="24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37" name="Shape 55"/>
          <p:cNvSpPr/>
          <p:nvPr/>
        </p:nvSpPr>
        <p:spPr>
          <a:xfrm>
            <a:off x="-1" y="185996"/>
            <a:ext cx="5580114" cy="441403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1937" y="185726"/>
            <a:ext cx="4798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cs typeface="Times New Roman" pitchFamily="18" charset="0"/>
              </a:rPr>
              <a:t>C. </a:t>
            </a:r>
            <a:r>
              <a:rPr lang="id-ID" sz="2400" b="1" dirty="0">
                <a:cs typeface="Times New Roman" pitchFamily="18" charset="0"/>
              </a:rPr>
              <a:t>Pesantren-pesantren di Indonesia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3CF259F0-2822-9EAF-0B4A-095CD5DCD290}"/>
              </a:ext>
            </a:extLst>
          </p:cNvPr>
          <p:cNvSpPr txBox="1"/>
          <p:nvPr/>
        </p:nvSpPr>
        <p:spPr>
          <a:xfrm>
            <a:off x="467544" y="1088794"/>
            <a:ext cx="8208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Berdiri pada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1905</a:t>
            </a:r>
            <a:r>
              <a:rPr lang="id-ID" dirty="0"/>
              <a:t> oleh </a:t>
            </a:r>
            <a:r>
              <a:rPr lang="en-US" dirty="0" err="1"/>
              <a:t>Syaikh</a:t>
            </a:r>
            <a:r>
              <a:rPr lang="en-US" dirty="0"/>
              <a:t> Abdullah bin Nur Muhammad </a:t>
            </a:r>
            <a:r>
              <a:rPr lang="en-US" dirty="0" err="1"/>
              <a:t>atau</a:t>
            </a:r>
            <a:r>
              <a:rPr lang="en-US" dirty="0"/>
              <a:t> yang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panggilan</a:t>
            </a:r>
            <a:r>
              <a:rPr lang="en-US" dirty="0"/>
              <a:t> Abah </a:t>
            </a:r>
            <a:r>
              <a:rPr lang="en-US" dirty="0" err="1"/>
              <a:t>Sepuh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Abah </a:t>
            </a:r>
            <a:r>
              <a:rPr lang="en-US" dirty="0" err="1"/>
              <a:t>Anom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Terletak</a:t>
            </a:r>
            <a:r>
              <a:rPr lang="en-US" dirty="0"/>
              <a:t> di </a:t>
            </a:r>
            <a:r>
              <a:rPr lang="en-US" dirty="0" err="1"/>
              <a:t>desa</a:t>
            </a:r>
            <a:r>
              <a:rPr lang="en-US" dirty="0"/>
              <a:t> Tanjung </a:t>
            </a:r>
            <a:r>
              <a:rPr lang="en-US" dirty="0" err="1"/>
              <a:t>Kerja</a:t>
            </a:r>
            <a:r>
              <a:rPr lang="en-US" dirty="0"/>
              <a:t>, </a:t>
            </a:r>
            <a:r>
              <a:rPr lang="en-US" dirty="0" err="1"/>
              <a:t>Kecamatan</a:t>
            </a:r>
            <a:r>
              <a:rPr lang="en-US" dirty="0"/>
              <a:t> </a:t>
            </a:r>
            <a:r>
              <a:rPr lang="en-US" dirty="0" err="1"/>
              <a:t>Pagerageung</a:t>
            </a:r>
            <a:r>
              <a:rPr lang="en-US" dirty="0"/>
              <a:t>, </a:t>
            </a:r>
            <a:r>
              <a:rPr lang="en-US" dirty="0" err="1"/>
              <a:t>Kabupaten</a:t>
            </a:r>
            <a:r>
              <a:rPr lang="en-US" dirty="0"/>
              <a:t> </a:t>
            </a:r>
            <a:r>
              <a:rPr lang="en-US" dirty="0" err="1"/>
              <a:t>Tasikmalaya</a:t>
            </a:r>
            <a:r>
              <a:rPr lang="en-US" dirty="0"/>
              <a:t>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err="1"/>
              <a:t>Suryalaya</a:t>
            </a:r>
            <a:r>
              <a:rPr lang="en-US" dirty="0"/>
              <a:t> </a:t>
            </a:r>
            <a:r>
              <a:rPr lang="en-US" dirty="0" err="1"/>
              <a:t>diambil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istilah</a:t>
            </a:r>
            <a:r>
              <a:rPr lang="en-US" dirty="0"/>
              <a:t> Sunda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i="1" dirty="0" err="1"/>
              <a:t>surya</a:t>
            </a:r>
            <a:r>
              <a:rPr lang="en-US" dirty="0"/>
              <a:t> </a:t>
            </a:r>
            <a:r>
              <a:rPr lang="id-ID" dirty="0"/>
              <a:t> -&gt; </a:t>
            </a:r>
            <a:r>
              <a:rPr lang="en-US" dirty="0"/>
              <a:t>‘</a:t>
            </a:r>
            <a:r>
              <a:rPr lang="en-US" dirty="0" err="1"/>
              <a:t>matahari</a:t>
            </a:r>
            <a:r>
              <a:rPr lang="en-US" dirty="0"/>
              <a:t>’ dan </a:t>
            </a:r>
            <a:r>
              <a:rPr lang="en-US" i="1" dirty="0" err="1"/>
              <a:t>laya</a:t>
            </a:r>
            <a:r>
              <a:rPr lang="en-US" dirty="0"/>
              <a:t> </a:t>
            </a:r>
            <a:r>
              <a:rPr lang="id-ID" dirty="0"/>
              <a:t>-&gt; </a:t>
            </a:r>
            <a:r>
              <a:rPr lang="en-US" dirty="0"/>
              <a:t>‘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terbit</a:t>
            </a:r>
            <a:r>
              <a:rPr lang="en-US" dirty="0"/>
              <a:t>’. Jadi, </a:t>
            </a:r>
            <a:r>
              <a:rPr lang="en-US" dirty="0" err="1"/>
              <a:t>Suryalaya</a:t>
            </a:r>
            <a:r>
              <a:rPr lang="en-US" dirty="0"/>
              <a:t> </a:t>
            </a:r>
            <a:r>
              <a:rPr lang="id-ID" dirty="0"/>
              <a:t>-&gt; </a:t>
            </a:r>
            <a:r>
              <a:rPr lang="en-US" dirty="0"/>
              <a:t>‘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Matahari</a:t>
            </a:r>
            <a:r>
              <a:rPr lang="en-US" dirty="0"/>
              <a:t> </a:t>
            </a:r>
            <a:r>
              <a:rPr lang="en-US" dirty="0" err="1"/>
              <a:t>Terbit</a:t>
            </a:r>
            <a:r>
              <a:rPr lang="en-US" dirty="0"/>
              <a:t>’.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Terkenal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resmi</a:t>
            </a:r>
            <a:r>
              <a:rPr lang="en-US" dirty="0"/>
              <a:t> </a:t>
            </a:r>
            <a:r>
              <a:rPr lang="en-US" dirty="0" err="1"/>
              <a:t>pengajaran</a:t>
            </a:r>
            <a:r>
              <a:rPr lang="en-US" dirty="0"/>
              <a:t> dan </a:t>
            </a:r>
            <a:r>
              <a:rPr lang="en-US" dirty="0" err="1"/>
              <a:t>penyebaran</a:t>
            </a:r>
            <a:r>
              <a:rPr lang="en-US" dirty="0"/>
              <a:t> </a:t>
            </a:r>
            <a:r>
              <a:rPr lang="en-US" i="1" dirty="0" err="1"/>
              <a:t>Tharikat</a:t>
            </a:r>
            <a:r>
              <a:rPr lang="en-US" i="1" dirty="0"/>
              <a:t> </a:t>
            </a:r>
            <a:r>
              <a:rPr lang="en-US" i="1" dirty="0" err="1"/>
              <a:t>Qadariyah</a:t>
            </a:r>
            <a:r>
              <a:rPr lang="en-US" i="1" dirty="0"/>
              <a:t> </a:t>
            </a:r>
            <a:r>
              <a:rPr lang="en-US" i="1" dirty="0" err="1"/>
              <a:t>Wa</a:t>
            </a:r>
            <a:r>
              <a:rPr lang="en-US" i="1" dirty="0"/>
              <a:t> </a:t>
            </a:r>
            <a:r>
              <a:rPr lang="en-US" i="1" dirty="0" err="1"/>
              <a:t>Naqsabandiyah</a:t>
            </a:r>
            <a:r>
              <a:rPr lang="en-US" dirty="0"/>
              <a:t> dan “</a:t>
            </a:r>
            <a:r>
              <a:rPr lang="en-US" dirty="0" err="1"/>
              <a:t>Inabah</a:t>
            </a:r>
            <a:r>
              <a:rPr lang="en-US" dirty="0"/>
              <a:t>”.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Sistem Pendidikan yang dilaksanakan, yaitu:</a:t>
            </a:r>
          </a:p>
          <a:p>
            <a:pPr marL="800100" lvl="1" indent="-342900">
              <a:buFont typeface="+mj-lt"/>
              <a:buAutoNum type="arabicPeriod"/>
            </a:pPr>
            <a:r>
              <a:rPr lang="id-ID" sz="1600" dirty="0"/>
              <a:t>Non-formal, pengajian kitab kuning.</a:t>
            </a:r>
          </a:p>
          <a:p>
            <a:pPr marL="800100" lvl="1" indent="-342900">
              <a:buFont typeface="+mj-lt"/>
              <a:buAutoNum type="arabicPeriod"/>
            </a:pPr>
            <a:r>
              <a:rPr lang="id-ID" sz="1600" dirty="0"/>
              <a:t>Formal keagamaan, </a:t>
            </a:r>
            <a:r>
              <a:rPr lang="en-US" sz="1600" dirty="0" err="1"/>
              <a:t>yaitu</a:t>
            </a:r>
            <a:r>
              <a:rPr lang="en-US" sz="1600" dirty="0"/>
              <a:t> MTs, MA, IAIL (</a:t>
            </a:r>
            <a:r>
              <a:rPr lang="en-US" sz="1600" dirty="0" err="1"/>
              <a:t>Institut</a:t>
            </a:r>
            <a:r>
              <a:rPr lang="en-US" sz="1600" dirty="0"/>
              <a:t> Agama Islam Latifah </a:t>
            </a:r>
            <a:r>
              <a:rPr lang="en-US" sz="1600" dirty="0" err="1"/>
              <a:t>Mubarakah</a:t>
            </a:r>
            <a:r>
              <a:rPr lang="en-US" sz="1600" dirty="0"/>
              <a:t>) dan </a:t>
            </a:r>
            <a:r>
              <a:rPr lang="en-US" sz="1600" dirty="0" err="1"/>
              <a:t>pendidikan</a:t>
            </a:r>
            <a:r>
              <a:rPr lang="en-US" sz="1600" dirty="0"/>
              <a:t> formal </a:t>
            </a:r>
            <a:r>
              <a:rPr lang="en-US" sz="1600" dirty="0" err="1"/>
              <a:t>umum</a:t>
            </a:r>
            <a:r>
              <a:rPr lang="en-US" sz="1600" dirty="0"/>
              <a:t> </a:t>
            </a:r>
            <a:r>
              <a:rPr lang="en-US" sz="1600" dirty="0" err="1"/>
              <a:t>yaitu</a:t>
            </a:r>
            <a:r>
              <a:rPr lang="en-US" sz="1600" dirty="0"/>
              <a:t> TK, SMP, SMA, SMK, dan STIE Latifah </a:t>
            </a:r>
            <a:r>
              <a:rPr lang="en-US" sz="1600" dirty="0" err="1"/>
              <a:t>Mubarakah</a:t>
            </a:r>
            <a:r>
              <a:rPr lang="en-US" sz="1600" dirty="0"/>
              <a:t>.</a:t>
            </a:r>
            <a:endParaRPr lang="id-ID" sz="1600" dirty="0"/>
          </a:p>
          <a:p>
            <a:pPr marL="800100" lvl="1" indent="-342900">
              <a:buFont typeface="+mj-lt"/>
              <a:buAutoNum type="arabicPeriod"/>
            </a:pPr>
            <a:r>
              <a:rPr lang="id-ID" sz="1600" i="1" dirty="0"/>
              <a:t>Inabah, </a:t>
            </a:r>
            <a:r>
              <a:rPr lang="nn-NO" sz="1600" dirty="0"/>
              <a:t>program rehabilitasi pecandu narkotika, remaja remaja nakal, dan orang-orang yang mengalami gangguan kejiwaan</a:t>
            </a:r>
            <a:r>
              <a:rPr lang="id-ID" sz="1600" dirty="0"/>
              <a:t>.</a:t>
            </a:r>
            <a:endParaRPr lang="id-ID" sz="1600" i="1" dirty="0"/>
          </a:p>
        </p:txBody>
      </p:sp>
    </p:spTree>
    <p:extLst>
      <p:ext uri="{BB962C8B-B14F-4D97-AF65-F5344CB8AC3E}">
        <p14:creationId xmlns:p14="http://schemas.microsoft.com/office/powerpoint/2010/main" val="4237215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55"/>
          <p:cNvSpPr/>
          <p:nvPr/>
        </p:nvSpPr>
        <p:spPr>
          <a:xfrm>
            <a:off x="-1" y="627534"/>
            <a:ext cx="6228185" cy="4612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857" y="627399"/>
            <a:ext cx="59293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3200" indent="-457200">
              <a:buFont typeface="+mj-lt"/>
              <a:buAutoNum type="arabicPeriod" startAt="5"/>
              <a:defRPr sz="1800">
                <a:solidFill>
                  <a:srgbClr val="000000"/>
                </a:solidFill>
              </a:defRPr>
            </a:pPr>
            <a:r>
              <a:rPr lang="id-ID" sz="2400" b="1" dirty="0">
                <a:latin typeface="+mj-lt"/>
                <a:cs typeface="Times New Roman" pitchFamily="18" charset="0"/>
              </a:rPr>
              <a:t>Pesantren </a:t>
            </a:r>
            <a:r>
              <a:rPr lang="en-US" sz="2400" b="1" dirty="0" err="1"/>
              <a:t>Darunnajah</a:t>
            </a:r>
            <a:r>
              <a:rPr lang="en-US" sz="2400" b="1" dirty="0"/>
              <a:t>, </a:t>
            </a:r>
            <a:r>
              <a:rPr lang="en-US" sz="2400" b="1" dirty="0" err="1"/>
              <a:t>Ulujami</a:t>
            </a:r>
            <a:r>
              <a:rPr lang="en-US" sz="2400" b="1" dirty="0"/>
              <a:t>, Jakarta</a:t>
            </a:r>
            <a:endParaRPr lang="sv-SE" sz="24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37" name="Shape 55"/>
          <p:cNvSpPr/>
          <p:nvPr/>
        </p:nvSpPr>
        <p:spPr>
          <a:xfrm>
            <a:off x="-1" y="185996"/>
            <a:ext cx="5580114" cy="441403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1937" y="185726"/>
            <a:ext cx="4798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cs typeface="Times New Roman" pitchFamily="18" charset="0"/>
              </a:rPr>
              <a:t>C. </a:t>
            </a:r>
            <a:r>
              <a:rPr lang="id-ID" sz="2400" b="1" dirty="0">
                <a:cs typeface="Times New Roman" pitchFamily="18" charset="0"/>
              </a:rPr>
              <a:t>Pesantren-pesantren di Indonesia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3CF259F0-2822-9EAF-0B4A-095CD5DCD290}"/>
              </a:ext>
            </a:extLst>
          </p:cNvPr>
          <p:cNvSpPr txBox="1"/>
          <p:nvPr/>
        </p:nvSpPr>
        <p:spPr>
          <a:xfrm>
            <a:off x="467544" y="1088794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Dirintis</a:t>
            </a:r>
            <a:r>
              <a:rPr lang="en-US" dirty="0"/>
              <a:t> </a:t>
            </a:r>
            <a:r>
              <a:rPr lang="en-US" dirty="0" err="1"/>
              <a:t>sejak</a:t>
            </a:r>
            <a:r>
              <a:rPr lang="en-US" dirty="0"/>
              <a:t> 1942, </a:t>
            </a:r>
            <a:r>
              <a:rPr lang="en-US" dirty="0" err="1"/>
              <a:t>didirikan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formal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Pondok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pada </a:t>
            </a:r>
            <a:r>
              <a:rPr lang="en-US" dirty="0" err="1"/>
              <a:t>tanggal</a:t>
            </a:r>
            <a:r>
              <a:rPr lang="en-US" dirty="0"/>
              <a:t> 1 April 1974 oleh (</a:t>
            </a:r>
            <a:r>
              <a:rPr lang="en-US" dirty="0" err="1"/>
              <a:t>Alm</a:t>
            </a:r>
            <a:r>
              <a:rPr lang="en-US" dirty="0"/>
              <a:t>.) K.H. Abdul </a:t>
            </a:r>
            <a:r>
              <a:rPr lang="en-US" dirty="0" err="1"/>
              <a:t>Manaf</a:t>
            </a:r>
            <a:r>
              <a:rPr lang="en-US" dirty="0"/>
              <a:t> </a:t>
            </a:r>
            <a:r>
              <a:rPr lang="en-US" dirty="0" err="1"/>
              <a:t>Mukhayyar</a:t>
            </a:r>
            <a:r>
              <a:rPr lang="en-US" dirty="0"/>
              <a:t> dan dua </a:t>
            </a:r>
            <a:r>
              <a:rPr lang="en-US" dirty="0" err="1"/>
              <a:t>rekannya</a:t>
            </a:r>
            <a:r>
              <a:rPr lang="en-US" dirty="0"/>
              <a:t> (</a:t>
            </a:r>
            <a:r>
              <a:rPr lang="en-US" dirty="0" err="1"/>
              <a:t>Alm</a:t>
            </a:r>
            <a:r>
              <a:rPr lang="en-US" dirty="0"/>
              <a:t>.) K.H. </a:t>
            </a:r>
            <a:r>
              <a:rPr lang="en-US" dirty="0" err="1"/>
              <a:t>Qomaruzzaman</a:t>
            </a:r>
            <a:r>
              <a:rPr lang="en-US" dirty="0"/>
              <a:t> dan K.H. </a:t>
            </a:r>
            <a:r>
              <a:rPr lang="en-US" dirty="0" err="1"/>
              <a:t>Mahrus</a:t>
            </a:r>
            <a:r>
              <a:rPr lang="en-US" dirty="0"/>
              <a:t> Amin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Terletak</a:t>
            </a:r>
            <a:r>
              <a:rPr lang="en-US" dirty="0"/>
              <a:t> di </a:t>
            </a:r>
            <a:r>
              <a:rPr lang="fi-FI" dirty="0"/>
              <a:t>Jalan Ulujami Raya, nomor 86, Kelurahan Ulujami, Kecamatan Pesanggrahan, Kota Jakarta Selatan, Provinsi DKI Jakarta.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Menggunakan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kurikulum</a:t>
            </a:r>
            <a:r>
              <a:rPr lang="en-US" dirty="0"/>
              <a:t> yang </a:t>
            </a:r>
            <a:r>
              <a:rPr lang="en-US" dirty="0" err="1"/>
              <a:t>terpadu</a:t>
            </a:r>
            <a:r>
              <a:rPr lang="en-US" dirty="0"/>
              <a:t>,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berasrama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pengajaran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Arab dan </a:t>
            </a:r>
            <a:r>
              <a:rPr lang="en-US" dirty="0" err="1"/>
              <a:t>Inggris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intensif</a:t>
            </a:r>
            <a:r>
              <a:rPr lang="en-US" dirty="0"/>
              <a:t>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S</a:t>
            </a:r>
            <a:r>
              <a:rPr lang="en-US" dirty="0" err="1"/>
              <a:t>ejak</a:t>
            </a:r>
            <a:r>
              <a:rPr lang="en-US" dirty="0"/>
              <a:t> </a:t>
            </a:r>
            <a:r>
              <a:rPr lang="en-US" dirty="0" err="1"/>
              <a:t>awal</a:t>
            </a:r>
            <a:r>
              <a:rPr lang="en-US" dirty="0"/>
              <a:t> </a:t>
            </a:r>
            <a:r>
              <a:rPr lang="en-US" dirty="0" err="1"/>
              <a:t>berdiri</a:t>
            </a:r>
            <a:r>
              <a:rPr lang="en-US" dirty="0"/>
              <a:t>, </a:t>
            </a:r>
            <a:r>
              <a:rPr lang="en-US" dirty="0" err="1"/>
              <a:t>urusan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di </a:t>
            </a:r>
            <a:r>
              <a:rPr lang="en-US" dirty="0" err="1"/>
              <a:t>Darunnajah</a:t>
            </a:r>
            <a:r>
              <a:rPr lang="en-US" dirty="0"/>
              <a:t> </a:t>
            </a:r>
            <a:r>
              <a:rPr lang="en-US" dirty="0" err="1"/>
              <a:t>diserahkan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K.H. </a:t>
            </a:r>
            <a:r>
              <a:rPr lang="en-US" dirty="0" err="1"/>
              <a:t>Mahrus</a:t>
            </a:r>
            <a:r>
              <a:rPr lang="en-US" dirty="0"/>
              <a:t> Amin, alumnus KMI </a:t>
            </a:r>
            <a:r>
              <a:rPr lang="en-US" dirty="0" err="1"/>
              <a:t>Pondok</a:t>
            </a:r>
            <a:r>
              <a:rPr lang="en-US" dirty="0"/>
              <a:t> Modern </a:t>
            </a:r>
            <a:r>
              <a:rPr lang="en-US" dirty="0" err="1"/>
              <a:t>Gontor</a:t>
            </a:r>
            <a:r>
              <a:rPr lang="id-ID" dirty="0"/>
              <a:t> sehingga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dan </a:t>
            </a:r>
            <a:r>
              <a:rPr lang="en-US" dirty="0" err="1"/>
              <a:t>jiwa</a:t>
            </a:r>
            <a:r>
              <a:rPr lang="en-US" dirty="0"/>
              <a:t> </a:t>
            </a:r>
            <a:r>
              <a:rPr lang="en-US" dirty="0" err="1"/>
              <a:t>kepesantrenannya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mengadopsi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Pondok</a:t>
            </a:r>
            <a:r>
              <a:rPr lang="en-US" dirty="0"/>
              <a:t> Modern </a:t>
            </a:r>
            <a:r>
              <a:rPr lang="en-US" dirty="0" err="1"/>
              <a:t>Gontor</a:t>
            </a:r>
            <a:r>
              <a:rPr lang="en-US" dirty="0"/>
              <a:t>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</a:t>
            </a:r>
            <a:r>
              <a:rPr lang="sv-SE" dirty="0"/>
              <a:t>emiliki puluhan cabang pesantren yang tergabung dalam Pesantren Darunnajah Grup tersebar di Jakarta, Bogor, Depok, Bekasi, Lampung, Banten, dan Sumatra.</a:t>
            </a:r>
            <a:endParaRPr lang="id-ID" sz="1600" i="1" dirty="0"/>
          </a:p>
        </p:txBody>
      </p:sp>
    </p:spTree>
    <p:extLst>
      <p:ext uri="{BB962C8B-B14F-4D97-AF65-F5344CB8AC3E}">
        <p14:creationId xmlns:p14="http://schemas.microsoft.com/office/powerpoint/2010/main" val="3416060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>
            <a:off x="1259633" y="411511"/>
            <a:ext cx="4536504" cy="864096"/>
          </a:xfrm>
          <a:prstGeom prst="snip1Rect">
            <a:avLst/>
          </a:prstGeom>
          <a:ln>
            <a:solidFill>
              <a:srgbClr val="67BEC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ardrop 2"/>
          <p:cNvSpPr/>
          <p:nvPr/>
        </p:nvSpPr>
        <p:spPr>
          <a:xfrm flipV="1">
            <a:off x="315623" y="160826"/>
            <a:ext cx="1114779" cy="1114779"/>
          </a:xfrm>
          <a:prstGeom prst="teardrop">
            <a:avLst/>
          </a:prstGeom>
          <a:solidFill>
            <a:srgbClr val="67BEC7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40883" y="267494"/>
            <a:ext cx="890757" cy="944815"/>
            <a:chOff x="3910597" y="834847"/>
            <a:chExt cx="890757" cy="944815"/>
          </a:xfrm>
        </p:grpSpPr>
        <p:sp>
          <p:nvSpPr>
            <p:cNvPr id="10" name="TextBox 9"/>
            <p:cNvSpPr txBox="1"/>
            <p:nvPr/>
          </p:nvSpPr>
          <p:spPr>
            <a:xfrm>
              <a:off x="4183692" y="1194887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200" b="1" dirty="0">
                  <a:solidFill>
                    <a:schemeClr val="bg1"/>
                  </a:solidFill>
                </a:rPr>
                <a:t>3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10597" y="834847"/>
              <a:ext cx="8907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BAB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537612" y="375215"/>
            <a:ext cx="447454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800" b="1" i="1" dirty="0"/>
              <a:t>Peranan Pesantren dalam Dakwah Islam di Indonesia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2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55"/>
          <p:cNvSpPr/>
          <p:nvPr/>
        </p:nvSpPr>
        <p:spPr>
          <a:xfrm>
            <a:off x="-1" y="627534"/>
            <a:ext cx="6228185" cy="46126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857" y="627399"/>
            <a:ext cx="61151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3200" indent="-457200">
              <a:buFont typeface="+mj-lt"/>
              <a:buAutoNum type="arabicPeriod" startAt="6"/>
              <a:defRPr sz="1800">
                <a:solidFill>
                  <a:srgbClr val="000000"/>
                </a:solidFill>
              </a:defRPr>
            </a:pPr>
            <a:r>
              <a:rPr lang="id-ID" sz="2400" b="1" dirty="0">
                <a:latin typeface="+mj-lt"/>
                <a:cs typeface="Times New Roman" pitchFamily="18" charset="0"/>
              </a:rPr>
              <a:t>Pesantren </a:t>
            </a:r>
            <a:r>
              <a:rPr lang="en-US" sz="2400" b="1" dirty="0" err="1"/>
              <a:t>Sidogiri</a:t>
            </a:r>
            <a:r>
              <a:rPr lang="en-US" sz="2400" b="1" dirty="0"/>
              <a:t>, </a:t>
            </a:r>
            <a:r>
              <a:rPr lang="en-US" sz="2400" b="1" dirty="0" err="1"/>
              <a:t>Pasuruan</a:t>
            </a:r>
            <a:r>
              <a:rPr lang="en-US" sz="2400" b="1" dirty="0"/>
              <a:t>, </a:t>
            </a:r>
            <a:r>
              <a:rPr lang="en-US" sz="2400" b="1" dirty="0" err="1"/>
              <a:t>Jawa</a:t>
            </a:r>
            <a:r>
              <a:rPr lang="en-US" sz="2400" b="1" dirty="0"/>
              <a:t> Timur</a:t>
            </a:r>
            <a:endParaRPr lang="sv-SE" sz="24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37" name="Shape 55"/>
          <p:cNvSpPr/>
          <p:nvPr/>
        </p:nvSpPr>
        <p:spPr>
          <a:xfrm>
            <a:off x="-1" y="185996"/>
            <a:ext cx="5580114" cy="441403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1937" y="185726"/>
            <a:ext cx="4798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cs typeface="Times New Roman" pitchFamily="18" charset="0"/>
              </a:rPr>
              <a:t>C. </a:t>
            </a:r>
            <a:r>
              <a:rPr lang="id-ID" sz="2400" b="1" dirty="0">
                <a:cs typeface="Times New Roman" pitchFamily="18" charset="0"/>
              </a:rPr>
              <a:t>Pesantren-pesantren di Indonesia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3CF259F0-2822-9EAF-0B4A-095CD5DCD290}"/>
              </a:ext>
            </a:extLst>
          </p:cNvPr>
          <p:cNvSpPr txBox="1"/>
          <p:nvPr/>
        </p:nvSpPr>
        <p:spPr>
          <a:xfrm>
            <a:off x="467544" y="1088794"/>
            <a:ext cx="820891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id-ID" dirty="0" err="1"/>
              <a:t>idirikan</a:t>
            </a:r>
            <a:r>
              <a:rPr lang="id-ID" dirty="0"/>
              <a:t> oleh Sayyid Sulaiman dari Cirebon, Jawa Barat</a:t>
            </a:r>
            <a:r>
              <a:rPr lang="id-ID" sz="1600" i="1" dirty="0"/>
              <a:t>. </a:t>
            </a:r>
            <a:r>
              <a:rPr lang="id-ID" dirty="0"/>
              <a:t>Merupakan </a:t>
            </a:r>
            <a:r>
              <a:rPr lang="en-US" dirty="0" err="1"/>
              <a:t>keturunan</a:t>
            </a:r>
            <a:r>
              <a:rPr lang="en-US" dirty="0"/>
              <a:t> Rasulullah Saw.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marga</a:t>
            </a:r>
            <a:r>
              <a:rPr lang="en-US" dirty="0"/>
              <a:t> </a:t>
            </a:r>
            <a:r>
              <a:rPr lang="en-US" dirty="0" err="1"/>
              <a:t>Basyaiban</a:t>
            </a:r>
            <a:r>
              <a:rPr lang="en-US" dirty="0"/>
              <a:t>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Terdapat</a:t>
            </a:r>
            <a:r>
              <a:rPr lang="en-US" dirty="0"/>
              <a:t> dua </a:t>
            </a:r>
            <a:r>
              <a:rPr lang="en-US" dirty="0" err="1"/>
              <a:t>versi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berdirinya</a:t>
            </a:r>
            <a:r>
              <a:rPr lang="en-US" dirty="0"/>
              <a:t> </a:t>
            </a:r>
            <a:r>
              <a:rPr lang="en-US" dirty="0" err="1"/>
              <a:t>Pondok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Sidogiri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1718 </a:t>
            </a:r>
            <a:r>
              <a:rPr lang="en-US" dirty="0" err="1"/>
              <a:t>atau</a:t>
            </a:r>
            <a:r>
              <a:rPr lang="en-US" dirty="0"/>
              <a:t> 1745.</a:t>
            </a:r>
            <a:endParaRPr lang="id-ID" sz="1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sz="1600" dirty="0"/>
              <a:t>Kegiatan pesantren dibagi menjadi dua, yaitu: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Ma’hadiyah</a:t>
            </a:r>
            <a:r>
              <a:rPr lang="en-US" sz="1600" dirty="0"/>
              <a:t> </a:t>
            </a:r>
            <a:r>
              <a:rPr lang="en-US" sz="1600" dirty="0" err="1"/>
              <a:t>adalah</a:t>
            </a:r>
            <a:r>
              <a:rPr lang="en-US" sz="1600" dirty="0"/>
              <a:t> </a:t>
            </a:r>
            <a:r>
              <a:rPr lang="en-US" sz="1600" dirty="0" err="1"/>
              <a:t>kegiatan</a:t>
            </a:r>
            <a:r>
              <a:rPr lang="en-US" sz="1600" dirty="0"/>
              <a:t> yang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diikuti</a:t>
            </a:r>
            <a:r>
              <a:rPr lang="en-US" sz="1600" dirty="0"/>
              <a:t> </a:t>
            </a:r>
            <a:r>
              <a:rPr lang="en-US" sz="1600" dirty="0" err="1"/>
              <a:t>seluruh</a:t>
            </a:r>
            <a:r>
              <a:rPr lang="en-US" sz="1600" dirty="0"/>
              <a:t> </a:t>
            </a:r>
            <a:r>
              <a:rPr lang="en-US" sz="1600" dirty="0" err="1"/>
              <a:t>santri</a:t>
            </a:r>
            <a:r>
              <a:rPr lang="en-US" sz="1600" dirty="0"/>
              <a:t> yang mukim di PPS.</a:t>
            </a:r>
            <a:endParaRPr lang="id-ID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err="1"/>
              <a:t>Madrasiyah</a:t>
            </a:r>
            <a:r>
              <a:rPr lang="en-US" sz="1600" dirty="0"/>
              <a:t> </a:t>
            </a:r>
            <a:r>
              <a:rPr lang="en-US" sz="1600" dirty="0" err="1"/>
              <a:t>adalah</a:t>
            </a:r>
            <a:r>
              <a:rPr lang="en-US" sz="1600" dirty="0"/>
              <a:t> </a:t>
            </a:r>
            <a:r>
              <a:rPr lang="en-US" sz="1600" dirty="0" err="1"/>
              <a:t>kegiatan</a:t>
            </a:r>
            <a:r>
              <a:rPr lang="en-US" sz="1600" dirty="0"/>
              <a:t> yang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diikuti</a:t>
            </a:r>
            <a:r>
              <a:rPr lang="en-US" sz="1600" dirty="0"/>
              <a:t> </a:t>
            </a:r>
            <a:r>
              <a:rPr lang="en-US" sz="1600" dirty="0" err="1"/>
              <a:t>seluruh</a:t>
            </a:r>
            <a:r>
              <a:rPr lang="en-US" sz="1600" dirty="0"/>
              <a:t> </a:t>
            </a:r>
            <a:r>
              <a:rPr lang="en-US" sz="1600" dirty="0" err="1"/>
              <a:t>santri</a:t>
            </a:r>
            <a:r>
              <a:rPr lang="en-US" sz="1600" dirty="0"/>
              <a:t> yang mukim di PPS dan murid yang </a:t>
            </a:r>
            <a:r>
              <a:rPr lang="en-US" sz="1600" dirty="0" err="1"/>
              <a:t>sekolah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rumah</a:t>
            </a:r>
            <a:r>
              <a:rPr lang="en-US" sz="1600" dirty="0"/>
              <a:t> </a:t>
            </a:r>
            <a:r>
              <a:rPr lang="en-US" sz="1600" dirty="0" err="1"/>
              <a:t>walinya</a:t>
            </a:r>
            <a:r>
              <a:rPr lang="en-US" sz="1600" dirty="0"/>
              <a:t>, </a:t>
            </a:r>
            <a:r>
              <a:rPr lang="en-US" sz="1600" dirty="0" err="1"/>
              <a:t>sesuai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tingkatan</a:t>
            </a:r>
            <a:r>
              <a:rPr lang="en-US" sz="1600" dirty="0"/>
              <a:t> madrasah masing-masing.</a:t>
            </a:r>
            <a:endParaRPr lang="id-ID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D</a:t>
            </a:r>
            <a:r>
              <a:rPr lang="en-US" dirty="0" err="1"/>
              <a:t>ikenal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salaf</a:t>
            </a:r>
            <a:r>
              <a:rPr lang="en-US" dirty="0"/>
              <a:t> yang </a:t>
            </a:r>
            <a:r>
              <a:rPr lang="en-US" dirty="0" err="1"/>
              <a:t>maju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pengajaran</a:t>
            </a:r>
            <a:r>
              <a:rPr lang="en-US" dirty="0"/>
              <a:t> kitab </a:t>
            </a:r>
            <a:r>
              <a:rPr lang="en-US" dirty="0" err="1"/>
              <a:t>kuning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Al-Miftah, </a:t>
            </a:r>
            <a:r>
              <a:rPr lang="en-US" dirty="0" err="1"/>
              <a:t>metode</a:t>
            </a:r>
            <a:r>
              <a:rPr lang="en-US" dirty="0"/>
              <a:t> yang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bulan</a:t>
            </a:r>
            <a:r>
              <a:rPr lang="en-US" dirty="0"/>
              <a:t> </a:t>
            </a:r>
            <a:r>
              <a:rPr lang="en-US" dirty="0" err="1"/>
              <a:t>santri</a:t>
            </a:r>
            <a:r>
              <a:rPr lang="en-US" dirty="0"/>
              <a:t> junior pun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membaca</a:t>
            </a:r>
            <a:r>
              <a:rPr lang="en-US" dirty="0"/>
              <a:t> kitab </a:t>
            </a:r>
            <a:r>
              <a:rPr lang="en-US" dirty="0" err="1"/>
              <a:t>kuning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cepat</a:t>
            </a:r>
            <a:r>
              <a:rPr lang="en-US" dirty="0"/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69468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55"/>
          <p:cNvSpPr/>
          <p:nvPr/>
        </p:nvSpPr>
        <p:spPr>
          <a:xfrm>
            <a:off x="-2" y="627534"/>
            <a:ext cx="7092281" cy="58551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857" y="627399"/>
            <a:ext cx="6878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3200" indent="-457200">
              <a:buFont typeface="+mj-lt"/>
              <a:buAutoNum type="arabicPeriod" startAt="7"/>
              <a:defRPr sz="1800">
                <a:solidFill>
                  <a:srgbClr val="000000"/>
                </a:solidFill>
              </a:defRPr>
            </a:pPr>
            <a:r>
              <a:rPr lang="en-US" sz="2400" b="1" dirty="0" err="1"/>
              <a:t>Pondok</a:t>
            </a:r>
            <a:r>
              <a:rPr lang="en-US" sz="2400" b="1" dirty="0"/>
              <a:t> </a:t>
            </a:r>
            <a:r>
              <a:rPr lang="en-US" sz="2400" b="1" dirty="0" err="1"/>
              <a:t>Pesantren</a:t>
            </a:r>
            <a:r>
              <a:rPr lang="en-US" sz="2400" b="1" dirty="0"/>
              <a:t> </a:t>
            </a:r>
            <a:r>
              <a:rPr lang="en-US" sz="2400" b="1" dirty="0" err="1"/>
              <a:t>Langitan</a:t>
            </a:r>
            <a:r>
              <a:rPr lang="en-US" sz="2400" b="1" dirty="0"/>
              <a:t>, </a:t>
            </a:r>
            <a:r>
              <a:rPr lang="en-US" sz="2400" b="1" dirty="0" err="1"/>
              <a:t>Tuban</a:t>
            </a:r>
            <a:r>
              <a:rPr lang="en-US" sz="2400" b="1" dirty="0"/>
              <a:t>, </a:t>
            </a:r>
            <a:r>
              <a:rPr lang="en-US" sz="2400" b="1" dirty="0" err="1"/>
              <a:t>Jawa</a:t>
            </a:r>
            <a:r>
              <a:rPr lang="en-US" sz="2400" b="1" dirty="0"/>
              <a:t> </a:t>
            </a:r>
            <a:r>
              <a:rPr lang="en-US" sz="2400" b="1" dirty="0" err="1"/>
              <a:t>Timu</a:t>
            </a:r>
            <a:r>
              <a:rPr lang="id-ID" sz="2400" b="1" dirty="0"/>
              <a:t>r</a:t>
            </a:r>
            <a:endParaRPr lang="sv-SE" sz="24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37" name="Shape 55"/>
          <p:cNvSpPr/>
          <p:nvPr/>
        </p:nvSpPr>
        <p:spPr>
          <a:xfrm>
            <a:off x="-1" y="185996"/>
            <a:ext cx="5580114" cy="441403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1937" y="185726"/>
            <a:ext cx="4798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cs typeface="Times New Roman" pitchFamily="18" charset="0"/>
              </a:rPr>
              <a:t>C. </a:t>
            </a:r>
            <a:r>
              <a:rPr lang="id-ID" sz="2400" b="1" dirty="0">
                <a:cs typeface="Times New Roman" pitchFamily="18" charset="0"/>
              </a:rPr>
              <a:t>Pesantren-pesantren di Indonesia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3CF259F0-2822-9EAF-0B4A-095CD5DCD290}"/>
              </a:ext>
            </a:extLst>
          </p:cNvPr>
          <p:cNvSpPr txBox="1"/>
          <p:nvPr/>
        </p:nvSpPr>
        <p:spPr>
          <a:xfrm>
            <a:off x="467544" y="1213050"/>
            <a:ext cx="82089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id-ID" dirty="0" err="1"/>
              <a:t>idirikan</a:t>
            </a:r>
            <a:r>
              <a:rPr lang="id-ID" dirty="0"/>
              <a:t> </a:t>
            </a:r>
            <a:r>
              <a:rPr lang="en-US" dirty="0"/>
              <a:t>oleh K.H. Muhammad Nur </a:t>
            </a:r>
            <a:r>
              <a:rPr lang="en-US" dirty="0" err="1"/>
              <a:t>tahun</a:t>
            </a:r>
            <a:r>
              <a:rPr lang="en-US" dirty="0"/>
              <a:t> 1852.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Terletak </a:t>
            </a:r>
            <a:r>
              <a:rPr lang="en-US" dirty="0"/>
              <a:t>di Dusun </a:t>
            </a:r>
            <a:r>
              <a:rPr lang="en-US" dirty="0" err="1"/>
              <a:t>Mandungan</a:t>
            </a:r>
            <a:r>
              <a:rPr lang="en-US" dirty="0"/>
              <a:t>,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Widang</a:t>
            </a:r>
            <a:r>
              <a:rPr lang="en-US" dirty="0"/>
              <a:t>, </a:t>
            </a:r>
            <a:r>
              <a:rPr lang="en-US" dirty="0" err="1"/>
              <a:t>Kecamatan</a:t>
            </a:r>
            <a:r>
              <a:rPr lang="en-US" dirty="0"/>
              <a:t> </a:t>
            </a:r>
            <a:r>
              <a:rPr lang="en-US" dirty="0" err="1"/>
              <a:t>Widang</a:t>
            </a:r>
            <a:r>
              <a:rPr lang="en-US" dirty="0"/>
              <a:t>, </a:t>
            </a:r>
            <a:r>
              <a:rPr lang="en-US" dirty="0" err="1"/>
              <a:t>Kabupaten</a:t>
            </a:r>
            <a:r>
              <a:rPr lang="en-US" dirty="0"/>
              <a:t> </a:t>
            </a:r>
            <a:r>
              <a:rPr lang="en-US" dirty="0" err="1"/>
              <a:t>Tuban</a:t>
            </a:r>
            <a:r>
              <a:rPr lang="en-US" dirty="0"/>
              <a:t>, </a:t>
            </a:r>
            <a:r>
              <a:rPr lang="en-US" dirty="0" err="1"/>
              <a:t>Jawa</a:t>
            </a:r>
            <a:r>
              <a:rPr lang="en-US" dirty="0"/>
              <a:t> Timur.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Tingkat pendidikan -&gt; </a:t>
            </a:r>
            <a:r>
              <a:rPr lang="en-US" dirty="0"/>
              <a:t>MI, MTs, dan MA, masing-masing </a:t>
            </a:r>
            <a:r>
              <a:rPr lang="en-US" dirty="0" err="1"/>
              <a:t>selama</a:t>
            </a:r>
            <a:r>
              <a:rPr lang="en-US" dirty="0"/>
              <a:t> </a:t>
            </a:r>
            <a:r>
              <a:rPr lang="en-US" dirty="0" err="1"/>
              <a:t>tiga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Merupakan </a:t>
            </a:r>
            <a:r>
              <a:rPr lang="id-ID" dirty="0" err="1"/>
              <a:t>ponpes</a:t>
            </a:r>
            <a:r>
              <a:rPr lang="id-ID" dirty="0"/>
              <a:t> salaf </a:t>
            </a:r>
            <a:r>
              <a:rPr lang="en-US" dirty="0"/>
              <a:t>yang </a:t>
            </a:r>
            <a:r>
              <a:rPr lang="en-US" dirty="0" err="1"/>
              <a:t>pendidikannya</a:t>
            </a:r>
            <a:r>
              <a:rPr lang="en-US" dirty="0"/>
              <a:t> </a:t>
            </a:r>
            <a:r>
              <a:rPr lang="en-US" dirty="0" err="1"/>
              <a:t>menganut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tradisional</a:t>
            </a:r>
            <a:r>
              <a:rPr lang="en-US" dirty="0"/>
              <a:t> dan </a:t>
            </a:r>
            <a:r>
              <a:rPr lang="en-US" dirty="0" err="1"/>
              <a:t>memfokuskan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pada </a:t>
            </a:r>
            <a:r>
              <a:rPr lang="en-US" dirty="0" err="1"/>
              <a:t>materi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 </a:t>
            </a:r>
            <a:r>
              <a:rPr lang="en-US" dirty="0" err="1"/>
              <a:t>ilmu-ilmu</a:t>
            </a:r>
            <a:r>
              <a:rPr lang="en-US" dirty="0"/>
              <a:t> agama.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T</a:t>
            </a:r>
            <a:r>
              <a:rPr lang="en-US" dirty="0" err="1"/>
              <a:t>erkenal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program PHBS (</a:t>
            </a:r>
            <a:r>
              <a:rPr lang="en-US" dirty="0" err="1"/>
              <a:t>Perilaku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</a:t>
            </a:r>
            <a:r>
              <a:rPr lang="en-US" dirty="0" err="1"/>
              <a:t>Bersih</a:t>
            </a:r>
            <a:r>
              <a:rPr lang="en-US" dirty="0"/>
              <a:t> dan Sehat) di </a:t>
            </a:r>
            <a:r>
              <a:rPr lang="en-US" dirty="0" err="1"/>
              <a:t>lingkungan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dan </a:t>
            </a:r>
            <a:r>
              <a:rPr lang="en-US" dirty="0" err="1"/>
              <a:t>sekitarnya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T</a:t>
            </a:r>
            <a:r>
              <a:rPr lang="en-US" dirty="0" err="1"/>
              <a:t>elah</a:t>
            </a:r>
            <a:r>
              <a:rPr lang="en-US" dirty="0"/>
              <a:t> </a:t>
            </a:r>
            <a:r>
              <a:rPr lang="en-US" dirty="0" err="1"/>
              <a:t>melahirkan</a:t>
            </a:r>
            <a:r>
              <a:rPr lang="en-US" dirty="0"/>
              <a:t> </a:t>
            </a:r>
            <a:r>
              <a:rPr lang="en-US" dirty="0" err="1"/>
              <a:t>tokoh</a:t>
            </a:r>
            <a:r>
              <a:rPr lang="en-US" dirty="0"/>
              <a:t> </a:t>
            </a:r>
            <a:r>
              <a:rPr lang="en-US" dirty="0" err="1"/>
              <a:t>tokoh</a:t>
            </a:r>
            <a:r>
              <a:rPr lang="en-US" dirty="0"/>
              <a:t> yang </a:t>
            </a:r>
            <a:r>
              <a:rPr lang="en-US" dirty="0" err="1"/>
              <a:t>kualitasnya</a:t>
            </a:r>
            <a:r>
              <a:rPr lang="en-US" dirty="0"/>
              <a:t> </a:t>
            </a:r>
            <a:r>
              <a:rPr lang="en-US" dirty="0" err="1"/>
              <a:t>melebihi</a:t>
            </a:r>
            <a:r>
              <a:rPr lang="en-US" dirty="0"/>
              <a:t> rata-rata, </a:t>
            </a:r>
            <a:r>
              <a:rPr lang="en-US" dirty="0" err="1"/>
              <a:t>seperti</a:t>
            </a:r>
            <a:r>
              <a:rPr lang="en-US" dirty="0"/>
              <a:t> K.H. </a:t>
            </a:r>
            <a:r>
              <a:rPr lang="en-US" dirty="0" err="1"/>
              <a:t>Kholil</a:t>
            </a:r>
            <a:r>
              <a:rPr lang="en-US" dirty="0"/>
              <a:t> </a:t>
            </a:r>
            <a:r>
              <a:rPr lang="en-US" dirty="0" err="1"/>
              <a:t>Bangkalan</a:t>
            </a:r>
            <a:r>
              <a:rPr lang="en-US" dirty="0"/>
              <a:t> Madura, K.H. Hasyim </a:t>
            </a:r>
            <a:r>
              <a:rPr lang="en-US" dirty="0" err="1"/>
              <a:t>Asy’ari</a:t>
            </a:r>
            <a:r>
              <a:rPr lang="en-US" dirty="0"/>
              <a:t>, dan K.H. </a:t>
            </a:r>
            <a:r>
              <a:rPr lang="en-US" dirty="0" err="1"/>
              <a:t>As’ad</a:t>
            </a:r>
            <a:r>
              <a:rPr lang="en-US" dirty="0"/>
              <a:t> </a:t>
            </a:r>
            <a:r>
              <a:rPr lang="en-US" dirty="0" err="1"/>
              <a:t>Syamsul</a:t>
            </a:r>
            <a:r>
              <a:rPr lang="en-US" dirty="0"/>
              <a:t> Arifin dan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melahirkan</a:t>
            </a:r>
            <a:r>
              <a:rPr lang="en-US" dirty="0"/>
              <a:t> </a:t>
            </a:r>
            <a:r>
              <a:rPr lang="en-US" dirty="0" err="1"/>
              <a:t>munsyid</a:t>
            </a:r>
            <a:r>
              <a:rPr lang="en-US" dirty="0"/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81612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55"/>
          <p:cNvSpPr/>
          <p:nvPr/>
        </p:nvSpPr>
        <p:spPr>
          <a:xfrm>
            <a:off x="-1" y="627534"/>
            <a:ext cx="6398690" cy="5291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857" y="627399"/>
            <a:ext cx="6315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73200" indent="-457200">
              <a:buFont typeface="+mj-lt"/>
              <a:buAutoNum type="arabicPeriod" startAt="8"/>
              <a:defRPr sz="1800">
                <a:solidFill>
                  <a:srgbClr val="000000"/>
                </a:solidFill>
              </a:defRPr>
            </a:pPr>
            <a:r>
              <a:rPr lang="en-US" sz="2400" b="1" dirty="0" err="1"/>
              <a:t>Pondok</a:t>
            </a:r>
            <a:r>
              <a:rPr lang="en-US" sz="2400" b="1" dirty="0"/>
              <a:t> </a:t>
            </a:r>
            <a:r>
              <a:rPr lang="en-US" sz="2400" b="1" dirty="0" err="1"/>
              <a:t>Pesantren</a:t>
            </a:r>
            <a:r>
              <a:rPr lang="en-US" sz="2400" b="1" dirty="0"/>
              <a:t> </a:t>
            </a:r>
            <a:r>
              <a:rPr lang="id-ID" sz="2400" b="1" dirty="0"/>
              <a:t>Darussalam Martapura</a:t>
            </a:r>
            <a:endParaRPr lang="sv-SE" sz="2400" b="1" i="1" dirty="0">
              <a:latin typeface="+mj-lt"/>
              <a:cs typeface="Times New Roman" pitchFamily="18" charset="0"/>
            </a:endParaRPr>
          </a:p>
        </p:txBody>
      </p:sp>
      <p:sp>
        <p:nvSpPr>
          <p:cNvPr id="37" name="Shape 55"/>
          <p:cNvSpPr/>
          <p:nvPr/>
        </p:nvSpPr>
        <p:spPr>
          <a:xfrm>
            <a:off x="-1" y="185996"/>
            <a:ext cx="5580114" cy="441403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1937" y="185726"/>
            <a:ext cx="47981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cs typeface="Times New Roman" pitchFamily="18" charset="0"/>
              </a:rPr>
              <a:t>C. </a:t>
            </a:r>
            <a:r>
              <a:rPr lang="id-ID" sz="2400" b="1" dirty="0">
                <a:cs typeface="Times New Roman" pitchFamily="18" charset="0"/>
              </a:rPr>
              <a:t>Pesantren-pesantren di Indonesia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3CF259F0-2822-9EAF-0B4A-095CD5DCD290}"/>
              </a:ext>
            </a:extLst>
          </p:cNvPr>
          <p:cNvSpPr txBox="1"/>
          <p:nvPr/>
        </p:nvSpPr>
        <p:spPr>
          <a:xfrm>
            <a:off x="467544" y="1213050"/>
            <a:ext cx="82089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</a:t>
            </a:r>
            <a:r>
              <a:rPr lang="id-ID" dirty="0" err="1"/>
              <a:t>idirikan</a:t>
            </a:r>
            <a:r>
              <a:rPr lang="id-ID" dirty="0"/>
              <a:t> </a:t>
            </a:r>
            <a:r>
              <a:rPr lang="fi-FI" dirty="0"/>
              <a:t>tahun 1914 oleh K.H. Jamaluddin, ulama terkemuka di Kalimantan</a:t>
            </a:r>
            <a:r>
              <a:rPr lang="en-US" dirty="0"/>
              <a:t>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Terletak </a:t>
            </a:r>
            <a:r>
              <a:rPr lang="en-US" dirty="0"/>
              <a:t>di </a:t>
            </a:r>
            <a:r>
              <a:rPr lang="en-US" dirty="0" err="1"/>
              <a:t>kawasan</a:t>
            </a:r>
            <a:r>
              <a:rPr lang="en-US" dirty="0"/>
              <a:t> </a:t>
            </a:r>
            <a:r>
              <a:rPr lang="en-US" dirty="0" err="1"/>
              <a:t>Pasayangan</a:t>
            </a:r>
            <a:r>
              <a:rPr lang="en-US" dirty="0"/>
              <a:t>, </a:t>
            </a:r>
            <a:r>
              <a:rPr lang="en-US" dirty="0" err="1"/>
              <a:t>Martapura</a:t>
            </a:r>
            <a:r>
              <a:rPr lang="en-US" dirty="0"/>
              <a:t>, </a:t>
            </a:r>
            <a:r>
              <a:rPr lang="en-US" dirty="0" err="1"/>
              <a:t>Kabupaten</a:t>
            </a:r>
            <a:r>
              <a:rPr lang="en-US" dirty="0"/>
              <a:t> Banjar, Kalimantan Selatan. 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Menjadi pesantren tertua di Kalimantan sehingga hampir </a:t>
            </a: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silsilah</a:t>
            </a:r>
            <a:r>
              <a:rPr lang="en-US" dirty="0"/>
              <a:t> murid dan guru di Kalimantan Selatan </a:t>
            </a:r>
            <a:r>
              <a:rPr lang="en-US" dirty="0" err="1"/>
              <a:t>bermuara</a:t>
            </a:r>
            <a:r>
              <a:rPr lang="en-US" dirty="0"/>
              <a:t> di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M</a:t>
            </a:r>
            <a:r>
              <a:rPr lang="en-US" dirty="0" err="1"/>
              <a:t>emiliki</a:t>
            </a:r>
            <a:r>
              <a:rPr lang="en-US" dirty="0"/>
              <a:t> </a:t>
            </a:r>
            <a:r>
              <a:rPr lang="en-US" dirty="0" err="1"/>
              <a:t>sejumlah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formal </a:t>
            </a:r>
            <a:r>
              <a:rPr lang="en-US" dirty="0" err="1"/>
              <a:t>mulai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Ibtidaiyah</a:t>
            </a:r>
            <a:r>
              <a:rPr lang="en-US" dirty="0"/>
              <a:t>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perguruan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.</a:t>
            </a:r>
            <a:endParaRPr lang="id-ID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Ciri khas </a:t>
            </a:r>
            <a:r>
              <a:rPr lang="id-ID" dirty="0" err="1"/>
              <a:t>kepesantrenan</a:t>
            </a:r>
            <a:r>
              <a:rPr lang="id-ID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kurikulum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mengacu</a:t>
            </a:r>
            <a:r>
              <a:rPr lang="en-US" dirty="0"/>
              <a:t> pada kitab </a:t>
            </a:r>
            <a:r>
              <a:rPr lang="en-US" dirty="0" err="1"/>
              <a:t>kuning</a:t>
            </a:r>
            <a:r>
              <a:rPr lang="en-US" dirty="0"/>
              <a:t>, </a:t>
            </a:r>
            <a:r>
              <a:rPr lang="en-US" dirty="0" err="1"/>
              <a:t>sementara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klasikal</a:t>
            </a:r>
            <a:r>
              <a:rPr lang="id-ID" dirty="0"/>
              <a:t>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d-ID" dirty="0"/>
              <a:t>p</a:t>
            </a:r>
            <a:r>
              <a:rPr lang="en-US" dirty="0" err="1"/>
              <a:t>esantren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sangat </a:t>
            </a:r>
            <a:r>
              <a:rPr lang="en-US" dirty="0" err="1"/>
              <a:t>dekat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(</a:t>
            </a:r>
            <a:r>
              <a:rPr lang="en-US" i="1" dirty="0"/>
              <a:t>community based institution</a:t>
            </a:r>
            <a:r>
              <a:rPr lang="en-US" dirty="0"/>
              <a:t>),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sekaligus</a:t>
            </a:r>
            <a:r>
              <a:rPr lang="en-US" dirty="0"/>
              <a:t> </a:t>
            </a:r>
            <a:r>
              <a:rPr lang="en-US" dirty="0" err="1"/>
              <a:t>berfungsi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penyelenggaraan</a:t>
            </a:r>
            <a:r>
              <a:rPr lang="en-US" dirty="0"/>
              <a:t> </a:t>
            </a:r>
            <a:r>
              <a:rPr lang="en-US" dirty="0" err="1"/>
              <a:t>kegiatan-kegiatan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 </a:t>
            </a:r>
            <a:r>
              <a:rPr lang="en-US" dirty="0" err="1"/>
              <a:t>keagamaan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id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0474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79512" y="105014"/>
            <a:ext cx="8049075" cy="954108"/>
            <a:chOff x="-3023830" y="-3958"/>
            <a:chExt cx="7060660" cy="954108"/>
          </a:xfrm>
        </p:grpSpPr>
        <p:sp>
          <p:nvSpPr>
            <p:cNvPr id="11" name="Rectangle 10"/>
            <p:cNvSpPr/>
            <p:nvPr/>
          </p:nvSpPr>
          <p:spPr>
            <a:xfrm>
              <a:off x="-2797590" y="-3958"/>
              <a:ext cx="541711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d-ID" sz="2800" b="1" dirty="0">
                  <a:solidFill>
                    <a:srgbClr val="F4740A"/>
                  </a:solidFill>
                  <a:latin typeface="Calibri" panose="020F0502020204030204" pitchFamily="34" charset="0"/>
                </a:rPr>
                <a:t>Peranan Pesantren dalam Dakwah Islam di Indonesia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-3023830" y="950149"/>
              <a:ext cx="7060660" cy="1"/>
            </a:xfrm>
            <a:prstGeom prst="line">
              <a:avLst/>
            </a:prstGeom>
            <a:ln>
              <a:solidFill>
                <a:srgbClr val="F4740A"/>
              </a:solidFill>
              <a:headEnd type="oval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251520" y="1167409"/>
            <a:ext cx="6547257" cy="3248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Islam </a:t>
            </a:r>
            <a:r>
              <a:rPr lang="en-US" dirty="0" err="1"/>
              <a:t>tertua</a:t>
            </a:r>
            <a:r>
              <a:rPr lang="en-US" dirty="0"/>
              <a:t> dan </a:t>
            </a:r>
            <a:r>
              <a:rPr lang="en-US" dirty="0" err="1"/>
              <a:t>asli</a:t>
            </a:r>
            <a:r>
              <a:rPr lang="en-US" dirty="0"/>
              <a:t> Indonesia,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jauh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Indonesia </a:t>
            </a:r>
            <a:r>
              <a:rPr lang="en-US" dirty="0" err="1"/>
              <a:t>ada</a:t>
            </a:r>
            <a:r>
              <a:rPr lang="en-US" dirty="0"/>
              <a:t>. </a:t>
            </a:r>
            <a:endParaRPr lang="id-ID" dirty="0"/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 err="1"/>
              <a:t>Pesantren</a:t>
            </a:r>
            <a:r>
              <a:rPr lang="en-US" dirty="0"/>
              <a:t> 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Islam yang murid-</a:t>
            </a:r>
            <a:r>
              <a:rPr lang="en-US" dirty="0" err="1"/>
              <a:t>muridnya</a:t>
            </a:r>
            <a:r>
              <a:rPr lang="en-US" dirty="0"/>
              <a:t> (</a:t>
            </a:r>
            <a:r>
              <a:rPr lang="en-US" dirty="0" err="1"/>
              <a:t>santri</a:t>
            </a:r>
            <a:r>
              <a:rPr lang="en-US" dirty="0"/>
              <a:t> </a:t>
            </a:r>
            <a:r>
              <a:rPr lang="en-US" dirty="0" err="1"/>
              <a:t>santrinya</a:t>
            </a:r>
            <a:r>
              <a:rPr lang="en-US" dirty="0"/>
              <a:t>) </a:t>
            </a:r>
            <a:r>
              <a:rPr lang="en-US" dirty="0" err="1"/>
              <a:t>tinggal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dan </a:t>
            </a:r>
            <a:r>
              <a:rPr lang="en-US" dirty="0" err="1"/>
              <a:t>belajar</a:t>
            </a:r>
            <a:r>
              <a:rPr lang="en-US" dirty="0"/>
              <a:t> di </a:t>
            </a:r>
            <a:r>
              <a:rPr lang="en-US" dirty="0" err="1"/>
              <a:t>bawah</a:t>
            </a:r>
            <a:r>
              <a:rPr lang="en-US" dirty="0"/>
              <a:t> </a:t>
            </a:r>
            <a:r>
              <a:rPr lang="en-US" dirty="0" err="1"/>
              <a:t>bimbingan</a:t>
            </a:r>
            <a:r>
              <a:rPr lang="en-US" dirty="0"/>
              <a:t> guru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sebutan</a:t>
            </a:r>
            <a:r>
              <a:rPr lang="en-US" dirty="0"/>
              <a:t> kiai dan </a:t>
            </a:r>
            <a:r>
              <a:rPr lang="en-US" dirty="0" err="1"/>
              <a:t>mempunyai</a:t>
            </a:r>
            <a:r>
              <a:rPr lang="en-US" dirty="0"/>
              <a:t> asrama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menginap</a:t>
            </a:r>
            <a:r>
              <a:rPr lang="en-US" dirty="0"/>
              <a:t> dan </a:t>
            </a:r>
            <a:r>
              <a:rPr lang="en-US" dirty="0" err="1"/>
              <a:t>membina</a:t>
            </a:r>
            <a:r>
              <a:rPr lang="en-US" dirty="0"/>
              <a:t> </a:t>
            </a:r>
            <a:r>
              <a:rPr lang="en-US" dirty="0" err="1"/>
              <a:t>kehidupannya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masjid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kegiatannya</a:t>
            </a:r>
            <a:r>
              <a:rPr lang="en-US" dirty="0"/>
              <a:t>. </a:t>
            </a:r>
            <a:endParaRPr lang="id-ID" dirty="0"/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 err="1"/>
              <a:t>Unsur-unsur</a:t>
            </a:r>
            <a:r>
              <a:rPr lang="en-US" dirty="0"/>
              <a:t> </a:t>
            </a:r>
            <a:r>
              <a:rPr lang="en-US" dirty="0" err="1"/>
              <a:t>pokok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kiai, </a:t>
            </a:r>
            <a:r>
              <a:rPr lang="en-US" dirty="0" err="1"/>
              <a:t>santri</a:t>
            </a:r>
            <a:r>
              <a:rPr lang="en-US" dirty="0"/>
              <a:t>, asrama (</a:t>
            </a:r>
            <a:r>
              <a:rPr lang="en-US" dirty="0" err="1"/>
              <a:t>pondok</a:t>
            </a:r>
            <a:r>
              <a:rPr lang="en-US" dirty="0"/>
              <a:t>), masjid, dan </a:t>
            </a:r>
            <a:r>
              <a:rPr lang="en-US" dirty="0" err="1"/>
              <a:t>pengajaran</a:t>
            </a:r>
            <a:r>
              <a:rPr lang="en-US" dirty="0"/>
              <a:t> kitab-kitab </a:t>
            </a:r>
            <a:r>
              <a:rPr lang="en-US" dirty="0" err="1"/>
              <a:t>klasik</a:t>
            </a:r>
            <a:r>
              <a:rPr lang="en-US" dirty="0"/>
              <a:t> (kitab </a:t>
            </a:r>
            <a:r>
              <a:rPr lang="en-US" dirty="0" err="1"/>
              <a:t>kuning</a:t>
            </a:r>
            <a:r>
              <a:rPr lang="en-US" dirty="0"/>
              <a:t>).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  <p:grpSp>
        <p:nvGrpSpPr>
          <p:cNvPr id="2" name="Group 13">
            <a:extLst>
              <a:ext uri="{FF2B5EF4-FFF2-40B4-BE49-F238E27FC236}">
                <a16:creationId xmlns:a16="http://schemas.microsoft.com/office/drawing/2014/main" id="{DD2BA3CB-2AC6-27B6-EF30-B5FEB01AB00D}"/>
              </a:ext>
            </a:extLst>
          </p:cNvPr>
          <p:cNvGrpSpPr/>
          <p:nvPr/>
        </p:nvGrpSpPr>
        <p:grpSpPr>
          <a:xfrm>
            <a:off x="6191928" y="923877"/>
            <a:ext cx="3521672" cy="3160502"/>
            <a:chOff x="5736111" y="1694660"/>
            <a:chExt cx="3521672" cy="3160502"/>
          </a:xfrm>
        </p:grpSpPr>
        <p:pic>
          <p:nvPicPr>
            <p:cNvPr id="3" name="Picture 14">
              <a:extLst>
                <a:ext uri="{FF2B5EF4-FFF2-40B4-BE49-F238E27FC236}">
                  <a16:creationId xmlns:a16="http://schemas.microsoft.com/office/drawing/2014/main" id="{80A504D8-CDB9-FFCF-3CBB-B6A302FAF8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4" name="Rectangle 19">
              <a:extLst>
                <a:ext uri="{FF2B5EF4-FFF2-40B4-BE49-F238E27FC236}">
                  <a16:creationId xmlns:a16="http://schemas.microsoft.com/office/drawing/2014/main" id="{9177F922-91F8-DF34-D72A-9F532FA31A7E}"/>
                </a:ext>
              </a:extLst>
            </p:cNvPr>
            <p:cNvSpPr/>
            <p:nvPr/>
          </p:nvSpPr>
          <p:spPr>
            <a:xfrm>
              <a:off x="6339092" y="4070059"/>
              <a:ext cx="2197846" cy="584775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3200" b="1" dirty="0"/>
                <a:t>Rangkuman</a:t>
              </a:r>
            </a:p>
          </p:txBody>
        </p:sp>
        <p:sp>
          <p:nvSpPr>
            <p:cNvPr id="5" name="TextBox 20">
              <a:extLst>
                <a:ext uri="{FF2B5EF4-FFF2-40B4-BE49-F238E27FC236}">
                  <a16:creationId xmlns:a16="http://schemas.microsoft.com/office/drawing/2014/main" id="{35627DB4-D77D-A421-2D9D-2EDF5F14923B}"/>
                </a:ext>
              </a:extLst>
            </p:cNvPr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9272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14119" y="1131590"/>
            <a:ext cx="711020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agama,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berfungsi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pemberi</a:t>
            </a:r>
            <a:r>
              <a:rPr lang="en-US" dirty="0"/>
              <a:t> </a:t>
            </a:r>
            <a:r>
              <a:rPr lang="en-US" dirty="0" err="1"/>
              <a:t>jalan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yang </a:t>
            </a:r>
            <a:r>
              <a:rPr lang="en-US" dirty="0" err="1"/>
              <a:t>sebaik</a:t>
            </a:r>
            <a:r>
              <a:rPr lang="en-US" dirty="0"/>
              <a:t> </a:t>
            </a:r>
            <a:r>
              <a:rPr lang="en-US" dirty="0" err="1"/>
              <a:t>mungkin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mentransfer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agama </a:t>
            </a:r>
            <a:r>
              <a:rPr lang="en-US" dirty="0" err="1"/>
              <a:t>terutama</a:t>
            </a:r>
            <a:r>
              <a:rPr lang="en-US" dirty="0"/>
              <a:t> </a:t>
            </a:r>
            <a:r>
              <a:rPr lang="en-US" dirty="0" err="1"/>
              <a:t>menyangkut</a:t>
            </a:r>
            <a:r>
              <a:rPr lang="en-US" dirty="0"/>
              <a:t> </a:t>
            </a:r>
            <a:r>
              <a:rPr lang="en-US" dirty="0" err="1"/>
              <a:t>nilai-nilai</a:t>
            </a:r>
            <a:r>
              <a:rPr lang="en-US" dirty="0"/>
              <a:t> yang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Islam.</a:t>
            </a:r>
            <a:endParaRPr lang="id-ID" dirty="0"/>
          </a:p>
          <a:p>
            <a:pPr marL="342900" indent="-342900">
              <a:buFont typeface="+mj-lt"/>
              <a:buAutoNum type="arabicPeriod" startAt="4"/>
            </a:pP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mendasar</a:t>
            </a:r>
            <a:r>
              <a:rPr lang="en-US" dirty="0"/>
              <a:t> </a:t>
            </a:r>
            <a:r>
              <a:rPr lang="en-US" dirty="0" err="1"/>
              <a:t>peranan</a:t>
            </a:r>
            <a:r>
              <a:rPr lang="en-US" dirty="0"/>
              <a:t> </a:t>
            </a:r>
            <a:r>
              <a:rPr lang="en-US" dirty="0" err="1"/>
              <a:t>pondok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lain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berikut</a:t>
            </a:r>
            <a:r>
              <a:rPr lang="en-US" dirty="0"/>
              <a:t>: </a:t>
            </a:r>
            <a:endParaRPr lang="id-ID" dirty="0"/>
          </a:p>
          <a:p>
            <a:pPr marL="800100" lvl="1" indent="-342900">
              <a:buAutoNum type="alphaLcPeriod"/>
            </a:pPr>
            <a:r>
              <a:rPr lang="id-ID" sz="1600" dirty="0"/>
              <a:t>Pusat kajian Islam</a:t>
            </a:r>
          </a:p>
          <a:p>
            <a:pPr marL="800100" lvl="1" indent="-342900">
              <a:buAutoNum type="alphaLcPeriod"/>
            </a:pPr>
            <a:r>
              <a:rPr lang="en-US" sz="1600" dirty="0"/>
              <a:t>Pusat </a:t>
            </a:r>
            <a:r>
              <a:rPr lang="en-US" sz="1600" dirty="0" err="1"/>
              <a:t>pengembangan</a:t>
            </a:r>
            <a:r>
              <a:rPr lang="en-US" sz="1600" dirty="0"/>
              <a:t> </a:t>
            </a:r>
            <a:r>
              <a:rPr lang="en-US" sz="1600" dirty="0" err="1"/>
              <a:t>dakwah</a:t>
            </a:r>
            <a:r>
              <a:rPr lang="en-US" sz="1600" dirty="0"/>
              <a:t> </a:t>
            </a:r>
            <a:endParaRPr lang="id-ID" sz="1600" dirty="0"/>
          </a:p>
          <a:p>
            <a:pPr marL="800100" lvl="1" indent="-342900">
              <a:buAutoNum type="alphaLcPeriod"/>
            </a:pPr>
            <a:r>
              <a:rPr lang="en-US" sz="1600" dirty="0"/>
              <a:t>Pusat </a:t>
            </a:r>
            <a:r>
              <a:rPr lang="en-US" sz="1600" dirty="0" err="1"/>
              <a:t>pelayanan</a:t>
            </a:r>
            <a:r>
              <a:rPr lang="en-US" sz="1600" dirty="0"/>
              <a:t> </a:t>
            </a:r>
            <a:r>
              <a:rPr lang="en-US" sz="1600" dirty="0" err="1"/>
              <a:t>beragama</a:t>
            </a:r>
            <a:r>
              <a:rPr lang="en-US" sz="1600" dirty="0"/>
              <a:t> dan moral </a:t>
            </a:r>
            <a:endParaRPr lang="id-ID" sz="1600" dirty="0"/>
          </a:p>
          <a:p>
            <a:pPr marL="800100" lvl="1" indent="-342900">
              <a:buAutoNum type="alphaLcPeriod"/>
            </a:pPr>
            <a:r>
              <a:rPr lang="en-US" sz="1600" dirty="0"/>
              <a:t>Pusat </a:t>
            </a:r>
            <a:r>
              <a:rPr lang="en-US" sz="1600" dirty="0" err="1"/>
              <a:t>pengembangan</a:t>
            </a:r>
            <a:r>
              <a:rPr lang="en-US" sz="1600" dirty="0"/>
              <a:t> </a:t>
            </a:r>
            <a:r>
              <a:rPr lang="en-US" sz="1600" dirty="0" err="1"/>
              <a:t>solidaritas</a:t>
            </a:r>
            <a:r>
              <a:rPr lang="en-US" sz="1600" dirty="0"/>
              <a:t> dan </a:t>
            </a:r>
            <a:r>
              <a:rPr lang="en-US" sz="1600" dirty="0" err="1"/>
              <a:t>ukhuah</a:t>
            </a:r>
            <a:r>
              <a:rPr lang="en-US" sz="1600" dirty="0"/>
              <a:t> </a:t>
            </a:r>
            <a:r>
              <a:rPr lang="en-US" sz="1600" dirty="0" err="1"/>
              <a:t>Islamiah</a:t>
            </a:r>
            <a:endParaRPr lang="id-ID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612875" y="945446"/>
            <a:ext cx="3013847" cy="2566800"/>
            <a:chOff x="5736111" y="1694660"/>
            <a:chExt cx="3521672" cy="316050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298718" y="4070059"/>
              <a:ext cx="2278595" cy="644241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2800" b="1" dirty="0"/>
                <a:t>Rangkuman</a:t>
              </a:r>
              <a:endParaRPr lang="id-ID" sz="32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79512" y="113959"/>
            <a:ext cx="8049075" cy="945163"/>
            <a:chOff x="-3023830" y="4987"/>
            <a:chExt cx="7060660" cy="945163"/>
          </a:xfrm>
        </p:grpSpPr>
        <p:sp>
          <p:nvSpPr>
            <p:cNvPr id="22" name="Rectangle 21"/>
            <p:cNvSpPr/>
            <p:nvPr/>
          </p:nvSpPr>
          <p:spPr>
            <a:xfrm>
              <a:off x="316121" y="4987"/>
              <a:ext cx="16204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endParaRPr lang="id-ID" sz="2800" b="1" dirty="0">
                <a:solidFill>
                  <a:srgbClr val="F4740A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-3023830" y="950149"/>
              <a:ext cx="7060660" cy="1"/>
            </a:xfrm>
            <a:prstGeom prst="line">
              <a:avLst/>
            </a:prstGeom>
            <a:ln>
              <a:solidFill>
                <a:srgbClr val="F4740A"/>
              </a:solidFill>
              <a:headEnd type="oval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  <p:sp>
        <p:nvSpPr>
          <p:cNvPr id="6" name="Rectangle 10">
            <a:extLst>
              <a:ext uri="{FF2B5EF4-FFF2-40B4-BE49-F238E27FC236}">
                <a16:creationId xmlns:a16="http://schemas.microsoft.com/office/drawing/2014/main" id="{8EE1E305-1FB1-81B1-5E0A-D4AD5BA5F046}"/>
              </a:ext>
            </a:extLst>
          </p:cNvPr>
          <p:cNvSpPr/>
          <p:nvPr/>
        </p:nvSpPr>
        <p:spPr>
          <a:xfrm>
            <a:off x="437423" y="105014"/>
            <a:ext cx="61754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d-ID" sz="2800" b="1" dirty="0">
                <a:solidFill>
                  <a:srgbClr val="F4740A"/>
                </a:solidFill>
                <a:latin typeface="Calibri" panose="020F0502020204030204" pitchFamily="34" charset="0"/>
              </a:rPr>
              <a:t>Peranan Pesantren dalam Dakwah Islam di Indonesia</a:t>
            </a:r>
          </a:p>
        </p:txBody>
      </p:sp>
      <p:sp>
        <p:nvSpPr>
          <p:cNvPr id="7" name="Kotak Teks 6">
            <a:extLst>
              <a:ext uri="{FF2B5EF4-FFF2-40B4-BE49-F238E27FC236}">
                <a16:creationId xmlns:a16="http://schemas.microsoft.com/office/drawing/2014/main" id="{72744FF0-EBA3-02B6-C660-8D2861C2AE8A}"/>
              </a:ext>
            </a:extLst>
          </p:cNvPr>
          <p:cNvSpPr txBox="1"/>
          <p:nvPr/>
        </p:nvSpPr>
        <p:spPr>
          <a:xfrm>
            <a:off x="437423" y="3471123"/>
            <a:ext cx="7734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6"/>
            </a:pPr>
            <a:r>
              <a:rPr lang="en-US" dirty="0"/>
              <a:t>Para </a:t>
            </a:r>
            <a:r>
              <a:rPr lang="en-US" dirty="0" err="1"/>
              <a:t>sejarawan</a:t>
            </a:r>
            <a:r>
              <a:rPr lang="en-US" dirty="0"/>
              <a:t> </a:t>
            </a:r>
            <a:r>
              <a:rPr lang="en-US" dirty="0" err="1"/>
              <a:t>menyebutkan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cikal</a:t>
            </a:r>
            <a:r>
              <a:rPr lang="en-US" dirty="0"/>
              <a:t> </a:t>
            </a:r>
            <a:r>
              <a:rPr lang="en-US" dirty="0" err="1"/>
              <a:t>bakal</a:t>
            </a:r>
            <a:r>
              <a:rPr lang="en-US" dirty="0"/>
              <a:t> </a:t>
            </a:r>
            <a:r>
              <a:rPr lang="en-US" dirty="0" err="1"/>
              <a:t>lahirnya</a:t>
            </a:r>
            <a:r>
              <a:rPr lang="en-US" dirty="0"/>
              <a:t> </a:t>
            </a:r>
            <a:r>
              <a:rPr lang="en-US" dirty="0" err="1"/>
              <a:t>pondok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di Indonesia </a:t>
            </a:r>
            <a:r>
              <a:rPr lang="en-US" dirty="0" err="1"/>
              <a:t>diduga</a:t>
            </a:r>
            <a:r>
              <a:rPr lang="en-US" dirty="0"/>
              <a:t> </a:t>
            </a:r>
            <a:r>
              <a:rPr lang="en-US" dirty="0" err="1"/>
              <a:t>ketika</a:t>
            </a:r>
            <a:r>
              <a:rPr lang="en-US" dirty="0"/>
              <a:t> Sunan </a:t>
            </a:r>
            <a:r>
              <a:rPr lang="en-US" dirty="0" err="1"/>
              <a:t>Ampel</a:t>
            </a:r>
            <a:r>
              <a:rPr lang="en-US" dirty="0"/>
              <a:t>, </a:t>
            </a:r>
            <a:r>
              <a:rPr lang="en-US" dirty="0" err="1"/>
              <a:t>sekitar</a:t>
            </a:r>
            <a:r>
              <a:rPr lang="en-US" dirty="0"/>
              <a:t> </a:t>
            </a:r>
            <a:r>
              <a:rPr lang="en-US" dirty="0" err="1"/>
              <a:t>abad</a:t>
            </a:r>
            <a:r>
              <a:rPr lang="en-US" dirty="0"/>
              <a:t> ke-14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abad</a:t>
            </a:r>
            <a:r>
              <a:rPr lang="en-US" dirty="0"/>
              <a:t> ke-15,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padepokan</a:t>
            </a:r>
            <a:r>
              <a:rPr lang="en-US" dirty="0"/>
              <a:t> di </a:t>
            </a:r>
            <a:r>
              <a:rPr lang="en-US" dirty="0" err="1"/>
              <a:t>Ampel</a:t>
            </a:r>
            <a:r>
              <a:rPr lang="en-US" dirty="0"/>
              <a:t>, Surabaya, </a:t>
            </a:r>
            <a:r>
              <a:rPr lang="en-US" dirty="0" err="1"/>
              <a:t>Jawa</a:t>
            </a:r>
            <a:r>
              <a:rPr lang="en-US" dirty="0"/>
              <a:t> Timur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mendidik</a:t>
            </a:r>
            <a:r>
              <a:rPr lang="en-US" dirty="0"/>
              <a:t> dan </a:t>
            </a:r>
            <a:r>
              <a:rPr lang="en-US" dirty="0" err="1"/>
              <a:t>mempersiapkan</a:t>
            </a:r>
            <a:r>
              <a:rPr lang="en-US" dirty="0"/>
              <a:t> </a:t>
            </a:r>
            <a:r>
              <a:rPr lang="en-US" dirty="0" err="1"/>
              <a:t>kader-kader</a:t>
            </a:r>
            <a:r>
              <a:rPr lang="en-US" dirty="0"/>
              <a:t> </a:t>
            </a:r>
            <a:r>
              <a:rPr lang="en-US" dirty="0" err="1"/>
              <a:t>penyebar</a:t>
            </a:r>
            <a:r>
              <a:rPr lang="en-US" dirty="0"/>
              <a:t> Islam (para </a:t>
            </a:r>
            <a:r>
              <a:rPr lang="en-US" dirty="0" err="1"/>
              <a:t>dai</a:t>
            </a:r>
            <a:r>
              <a:rPr lang="en-US" dirty="0"/>
              <a:t>).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9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612875" y="945446"/>
            <a:ext cx="3013847" cy="2566800"/>
            <a:chOff x="5736111" y="1694660"/>
            <a:chExt cx="3521672" cy="316050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298718" y="4070059"/>
              <a:ext cx="2278595" cy="644241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2800" b="1" dirty="0"/>
                <a:t>Rangkuman</a:t>
              </a:r>
              <a:endParaRPr lang="id-ID" sz="32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79512" y="113959"/>
            <a:ext cx="8049075" cy="945163"/>
            <a:chOff x="-3023830" y="4987"/>
            <a:chExt cx="7060660" cy="945163"/>
          </a:xfrm>
        </p:grpSpPr>
        <p:sp>
          <p:nvSpPr>
            <p:cNvPr id="22" name="Rectangle 21"/>
            <p:cNvSpPr/>
            <p:nvPr/>
          </p:nvSpPr>
          <p:spPr>
            <a:xfrm>
              <a:off x="316121" y="4987"/>
              <a:ext cx="16204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endParaRPr lang="id-ID" sz="2800" b="1" dirty="0">
                <a:solidFill>
                  <a:srgbClr val="F4740A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-3023830" y="950149"/>
              <a:ext cx="7060660" cy="1"/>
            </a:xfrm>
            <a:prstGeom prst="line">
              <a:avLst/>
            </a:prstGeom>
            <a:ln>
              <a:solidFill>
                <a:srgbClr val="F4740A"/>
              </a:solidFill>
              <a:headEnd type="oval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  <p:sp>
        <p:nvSpPr>
          <p:cNvPr id="6" name="Rectangle 10">
            <a:extLst>
              <a:ext uri="{FF2B5EF4-FFF2-40B4-BE49-F238E27FC236}">
                <a16:creationId xmlns:a16="http://schemas.microsoft.com/office/drawing/2014/main" id="{8EE1E305-1FB1-81B1-5E0A-D4AD5BA5F046}"/>
              </a:ext>
            </a:extLst>
          </p:cNvPr>
          <p:cNvSpPr/>
          <p:nvPr/>
        </p:nvSpPr>
        <p:spPr>
          <a:xfrm>
            <a:off x="437423" y="105014"/>
            <a:ext cx="61754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d-ID" sz="2800" b="1" dirty="0">
                <a:solidFill>
                  <a:srgbClr val="F4740A"/>
                </a:solidFill>
                <a:latin typeface="Calibri" panose="020F0502020204030204" pitchFamily="34" charset="0"/>
              </a:rPr>
              <a:t>Peranan Pesantren dalam Dakwah Islam di Indonesia</a:t>
            </a:r>
          </a:p>
        </p:txBody>
      </p:sp>
      <p:sp>
        <p:nvSpPr>
          <p:cNvPr id="7" name="Kotak Teks 6">
            <a:extLst>
              <a:ext uri="{FF2B5EF4-FFF2-40B4-BE49-F238E27FC236}">
                <a16:creationId xmlns:a16="http://schemas.microsoft.com/office/drawing/2014/main" id="{72744FF0-EBA3-02B6-C660-8D2861C2AE8A}"/>
              </a:ext>
            </a:extLst>
          </p:cNvPr>
          <p:cNvSpPr txBox="1"/>
          <p:nvPr/>
        </p:nvSpPr>
        <p:spPr>
          <a:xfrm>
            <a:off x="437423" y="1172796"/>
            <a:ext cx="66912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7"/>
            </a:pP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peranan</a:t>
            </a:r>
            <a:r>
              <a:rPr lang="en-US" dirty="0"/>
              <a:t> yang sangat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Islam di Indonesia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: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ilmu-ilmu</a:t>
            </a:r>
            <a:r>
              <a:rPr lang="en-US" dirty="0"/>
              <a:t> agama Islam (</a:t>
            </a:r>
            <a:r>
              <a:rPr lang="en-US" dirty="0" err="1"/>
              <a:t>tafaqquh</a:t>
            </a:r>
            <a:r>
              <a:rPr lang="en-US" dirty="0"/>
              <a:t> fid-din),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dan </a:t>
            </a:r>
            <a:r>
              <a:rPr lang="en-US" dirty="0" err="1"/>
              <a:t>pengaderan</a:t>
            </a:r>
            <a:r>
              <a:rPr lang="en-US" dirty="0"/>
              <a:t> para ulama dan </a:t>
            </a:r>
            <a:r>
              <a:rPr lang="en-US" dirty="0" err="1"/>
              <a:t>dai</a:t>
            </a:r>
            <a:r>
              <a:rPr lang="en-US" dirty="0"/>
              <a:t>, ulama, </a:t>
            </a:r>
            <a:r>
              <a:rPr lang="en-US" dirty="0" err="1"/>
              <a:t>santri</a:t>
            </a:r>
            <a:r>
              <a:rPr lang="en-US" dirty="0"/>
              <a:t>, dan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antipenjajahan</a:t>
            </a:r>
            <a:r>
              <a:rPr lang="en-US" dirty="0"/>
              <a:t>, dan </a:t>
            </a:r>
            <a:r>
              <a:rPr lang="en-US" dirty="0" err="1"/>
              <a:t>terlibat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nyata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perjuangan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 Indonesia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merebut</a:t>
            </a:r>
            <a:r>
              <a:rPr lang="en-US" dirty="0"/>
              <a:t>, </a:t>
            </a:r>
            <a:r>
              <a:rPr lang="en-US" dirty="0" err="1"/>
              <a:t>mempertahankan</a:t>
            </a:r>
            <a:r>
              <a:rPr lang="en-US" dirty="0"/>
              <a:t>, dan </a:t>
            </a:r>
            <a:r>
              <a:rPr lang="en-US" dirty="0" err="1"/>
              <a:t>mengisi</a:t>
            </a:r>
            <a:r>
              <a:rPr lang="en-US" dirty="0"/>
              <a:t> </a:t>
            </a:r>
            <a:r>
              <a:rPr lang="en-US" dirty="0" err="1"/>
              <a:t>kemerdekaan</a:t>
            </a:r>
            <a:r>
              <a:rPr lang="en-US" dirty="0"/>
              <a:t>. </a:t>
            </a:r>
            <a:endParaRPr lang="id-ID" dirty="0"/>
          </a:p>
          <a:p>
            <a:pPr marL="342900" indent="-342900">
              <a:buFont typeface="+mj-lt"/>
              <a:buAutoNum type="arabicPeriod" startAt="7"/>
            </a:pPr>
            <a:r>
              <a:rPr lang="en-US" dirty="0"/>
              <a:t>Karena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dan </a:t>
            </a:r>
            <a:r>
              <a:rPr lang="en-US" dirty="0" err="1"/>
              <a:t>teknologi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tuntunan</a:t>
            </a:r>
            <a:r>
              <a:rPr lang="en-US" dirty="0"/>
              <a:t> zaman,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pesantren-pesantren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adaptasi</a:t>
            </a:r>
            <a:r>
              <a:rPr lang="en-US" dirty="0"/>
              <a:t> pada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dan </a:t>
            </a:r>
            <a:r>
              <a:rPr lang="en-US" dirty="0" err="1"/>
              <a:t>administrasinya</a:t>
            </a:r>
            <a:r>
              <a:rPr lang="en-US" dirty="0"/>
              <a:t>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fakta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tiga</a:t>
            </a:r>
            <a:r>
              <a:rPr lang="en-US" dirty="0"/>
              <a:t> </a:t>
            </a:r>
            <a:r>
              <a:rPr lang="en-US" dirty="0" err="1"/>
              <a:t>tipe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; </a:t>
            </a:r>
            <a:r>
              <a:rPr lang="en-US" dirty="0" err="1"/>
              <a:t>tradisional</a:t>
            </a:r>
            <a:r>
              <a:rPr lang="en-US" dirty="0"/>
              <a:t> (</a:t>
            </a:r>
            <a:r>
              <a:rPr lang="en-US" dirty="0" err="1"/>
              <a:t>salafiah</a:t>
            </a:r>
            <a:r>
              <a:rPr lang="en-US" dirty="0"/>
              <a:t>), modern (</a:t>
            </a:r>
            <a:r>
              <a:rPr lang="en-US" dirty="0" err="1"/>
              <a:t>khalaf</a:t>
            </a:r>
            <a:r>
              <a:rPr lang="en-US" dirty="0"/>
              <a:t>), dan </a:t>
            </a:r>
            <a:r>
              <a:rPr lang="en-US" dirty="0" err="1"/>
              <a:t>kombinasi</a:t>
            </a:r>
            <a:r>
              <a:rPr lang="en-US" dirty="0"/>
              <a:t> (</a:t>
            </a:r>
            <a:r>
              <a:rPr lang="en-US" dirty="0" err="1"/>
              <a:t>salaf</a:t>
            </a:r>
            <a:r>
              <a:rPr lang="en-US" dirty="0"/>
              <a:t> dan </a:t>
            </a:r>
            <a:r>
              <a:rPr lang="en-US" dirty="0" err="1"/>
              <a:t>khalaf</a:t>
            </a:r>
            <a:r>
              <a:rPr lang="en-US" dirty="0"/>
              <a:t>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5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8" name="Rectangle: Rounded Corners 17"/>
          <p:cNvSpPr/>
          <p:nvPr/>
        </p:nvSpPr>
        <p:spPr>
          <a:xfrm>
            <a:off x="430356" y="960061"/>
            <a:ext cx="8280920" cy="3166824"/>
          </a:xfrm>
          <a:prstGeom prst="round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algn="just" defTabSz="514350"/>
            <a:r>
              <a:rPr lang="id-ID" dirty="0"/>
              <a:t>	</a:t>
            </a:r>
            <a:r>
              <a:rPr lang="en-US" dirty="0"/>
              <a:t>Lembaga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terbentuk</a:t>
            </a:r>
            <a:r>
              <a:rPr lang="en-US" dirty="0"/>
              <a:t> </a:t>
            </a:r>
            <a:r>
              <a:rPr lang="en-US" dirty="0" err="1"/>
              <a:t>jauh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Indonesia </a:t>
            </a:r>
            <a:r>
              <a:rPr lang="en-US" dirty="0" err="1"/>
              <a:t>berdiri</a:t>
            </a:r>
            <a:r>
              <a:rPr lang="id-ID" dirty="0"/>
              <a:t> yang memiliki andil besar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keberlangsungan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Islam di Indonesia.</a:t>
            </a:r>
            <a:r>
              <a:rPr lang="id-ID" dirty="0"/>
              <a:t> Pesantren merupakan lembaga pendidikan Islam tertua dan asli Indonesia yang mencetak santri-santri unggul. Ilmu yang didapatkan selama di pesantren disebarkan ke berbagai daerah </a:t>
            </a:r>
            <a:r>
              <a:rPr lang="fi-FI" dirty="0"/>
              <a:t>melalui dunia pendidikan, ekonomi, politik dan pemerintahan, karya seni, dan lain-lain.</a:t>
            </a:r>
            <a:endParaRPr lang="id-ID" dirty="0"/>
          </a:p>
          <a:p>
            <a:pPr algn="just" defTabSz="514350"/>
            <a:r>
              <a:rPr lang="id-ID" dirty="0">
                <a:latin typeface="+mj-lt"/>
                <a:ea typeface="Ebrima" pitchFamily="2" charset="0"/>
                <a:cs typeface="Times New Roman" pitchFamily="18" charset="0"/>
              </a:rPr>
              <a:t>	Pesantren juga berperan dalam pendirian </a:t>
            </a:r>
            <a:r>
              <a:rPr lang="en-US" dirty="0"/>
              <a:t>Negara </a:t>
            </a:r>
            <a:r>
              <a:rPr lang="en-US" dirty="0" err="1"/>
              <a:t>Kesatuan</a:t>
            </a:r>
            <a:r>
              <a:rPr lang="en-US" dirty="0"/>
              <a:t> </a:t>
            </a:r>
            <a:r>
              <a:rPr lang="en-US" dirty="0" err="1"/>
              <a:t>Republik</a:t>
            </a:r>
            <a:r>
              <a:rPr lang="en-US" dirty="0"/>
              <a:t> Indonesia. </a:t>
            </a:r>
            <a:r>
              <a:rPr lang="id-ID" dirty="0"/>
              <a:t>P</a:t>
            </a:r>
            <a:r>
              <a:rPr lang="en-US" dirty="0" err="1"/>
              <a:t>esantren</a:t>
            </a:r>
            <a:r>
              <a:rPr lang="en-US" dirty="0"/>
              <a:t>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berada</a:t>
            </a:r>
            <a:r>
              <a:rPr lang="en-US" dirty="0"/>
              <a:t> di garis </a:t>
            </a:r>
            <a:r>
              <a:rPr lang="en-US" dirty="0" err="1"/>
              <a:t>terdepan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mengusir</a:t>
            </a:r>
            <a:r>
              <a:rPr lang="en-US" dirty="0"/>
              <a:t> </a:t>
            </a:r>
            <a:r>
              <a:rPr lang="en-US" dirty="0" err="1"/>
              <a:t>penjajah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bumi</a:t>
            </a:r>
            <a:r>
              <a:rPr lang="en-US" dirty="0"/>
              <a:t> Indonesia</a:t>
            </a:r>
            <a:r>
              <a:rPr lang="id-ID" dirty="0"/>
              <a:t>. Selain itu juga, banyak lulusan dari pesantren menjadi ulama dan tokoh-tokoh pejuang nasional.</a:t>
            </a:r>
            <a:endParaRPr lang="en-US" dirty="0">
              <a:latin typeface="+mj-lt"/>
              <a:ea typeface="Ebrima" pitchFamily="2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9512" y="987574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987574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1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rsegi Panjang: Sudut Lengkung 6">
            <a:extLst>
              <a:ext uri="{FF2B5EF4-FFF2-40B4-BE49-F238E27FC236}">
                <a16:creationId xmlns:a16="http://schemas.microsoft.com/office/drawing/2014/main" id="{4FA88D28-AE77-F2E0-DA46-4C05B70B5A17}"/>
              </a:ext>
            </a:extLst>
          </p:cNvPr>
          <p:cNvSpPr/>
          <p:nvPr/>
        </p:nvSpPr>
        <p:spPr>
          <a:xfrm>
            <a:off x="4725947" y="1290214"/>
            <a:ext cx="4190621" cy="3215911"/>
          </a:xfrm>
          <a:prstGeom prst="roundRect">
            <a:avLst/>
          </a:prstGeom>
          <a:noFill/>
          <a:ln>
            <a:solidFill>
              <a:srgbClr val="93C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ersegi Panjang: Sudut Lengkung 5">
            <a:extLst>
              <a:ext uri="{FF2B5EF4-FFF2-40B4-BE49-F238E27FC236}">
                <a16:creationId xmlns:a16="http://schemas.microsoft.com/office/drawing/2014/main" id="{93B6B5DB-302E-C331-DDC7-730A41BEDB75}"/>
              </a:ext>
            </a:extLst>
          </p:cNvPr>
          <p:cNvSpPr/>
          <p:nvPr/>
        </p:nvSpPr>
        <p:spPr>
          <a:xfrm>
            <a:off x="227489" y="1243248"/>
            <a:ext cx="4344511" cy="3416320"/>
          </a:xfrm>
          <a:prstGeom prst="roundRect">
            <a:avLst/>
          </a:prstGeom>
          <a:noFill/>
          <a:ln>
            <a:solidFill>
              <a:srgbClr val="93C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8074" y="1243677"/>
            <a:ext cx="3912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b="1" dirty="0" err="1"/>
              <a:t>Pesantren</a:t>
            </a:r>
            <a:r>
              <a:rPr lang="en-US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kata </a:t>
            </a:r>
            <a:r>
              <a:rPr lang="en-US" i="1" dirty="0" err="1"/>
              <a:t>santri</a:t>
            </a:r>
            <a:r>
              <a:rPr lang="en-US" dirty="0"/>
              <a:t> yang </a:t>
            </a:r>
            <a:r>
              <a:rPr lang="en-US" dirty="0" err="1"/>
              <a:t>mendapat</a:t>
            </a:r>
            <a:r>
              <a:rPr lang="en-US" dirty="0"/>
              <a:t> </a:t>
            </a:r>
            <a:r>
              <a:rPr lang="en-US" dirty="0" err="1"/>
              <a:t>imbuhan</a:t>
            </a:r>
            <a:r>
              <a:rPr lang="en-US" dirty="0"/>
              <a:t> pe--an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pesantrian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. </a:t>
            </a:r>
            <a:endParaRPr lang="id-ID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d-ID" b="1" dirty="0"/>
              <a:t>Pondok</a:t>
            </a:r>
            <a:r>
              <a:rPr lang="id-ID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kata </a:t>
            </a:r>
            <a:r>
              <a:rPr lang="en-US" i="1" dirty="0" err="1"/>
              <a:t>funduq</a:t>
            </a:r>
            <a:r>
              <a:rPr lang="id-ID" dirty="0"/>
              <a:t> (bahasa Arab) </a:t>
            </a:r>
            <a:r>
              <a:rPr lang="en-US" dirty="0"/>
              <a:t>yang </a:t>
            </a:r>
            <a:r>
              <a:rPr lang="en-US" dirty="0" err="1"/>
              <a:t>berarti</a:t>
            </a:r>
            <a:r>
              <a:rPr lang="en-US" dirty="0"/>
              <a:t> ‘</a:t>
            </a:r>
            <a:r>
              <a:rPr lang="en-US" dirty="0" err="1"/>
              <a:t>penginapan</a:t>
            </a:r>
            <a:r>
              <a:rPr lang="en-US" dirty="0"/>
              <a:t>’ </a:t>
            </a:r>
            <a:r>
              <a:rPr lang="en-US" dirty="0" err="1"/>
              <a:t>atau</a:t>
            </a:r>
            <a:r>
              <a:rPr lang="en-US" dirty="0"/>
              <a:t> ‘asrama’. </a:t>
            </a:r>
            <a:r>
              <a:rPr lang="id-ID" dirty="0"/>
              <a:t>Secara istilah </a:t>
            </a:r>
            <a:r>
              <a:rPr lang="en-US" dirty="0" err="1"/>
              <a:t>pondok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diartikan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, </a:t>
            </a:r>
            <a:r>
              <a:rPr lang="en-US" dirty="0" err="1"/>
              <a:t>belajar</a:t>
            </a:r>
            <a:r>
              <a:rPr lang="en-US" dirty="0"/>
              <a:t>, dan </a:t>
            </a:r>
            <a:r>
              <a:rPr lang="en-US" dirty="0" err="1"/>
              <a:t>tinggal</a:t>
            </a:r>
            <a:r>
              <a:rPr lang="en-US" dirty="0"/>
              <a:t> para </a:t>
            </a:r>
            <a:r>
              <a:rPr lang="en-US" dirty="0" err="1"/>
              <a:t>santri</a:t>
            </a:r>
            <a:r>
              <a:rPr lang="en-US" dirty="0"/>
              <a:t>. </a:t>
            </a:r>
            <a:endParaRPr lang="id-ID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d-ID" b="1" dirty="0"/>
              <a:t>Pondok Pesantren: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, </a:t>
            </a:r>
            <a:r>
              <a:rPr lang="en-US" dirty="0" err="1"/>
              <a:t>belajar</a:t>
            </a:r>
            <a:r>
              <a:rPr lang="en-US" dirty="0"/>
              <a:t>, dan </a:t>
            </a:r>
            <a:r>
              <a:rPr lang="en-US" dirty="0" err="1"/>
              <a:t>tinggal</a:t>
            </a:r>
            <a:r>
              <a:rPr lang="en-US" dirty="0"/>
              <a:t> para </a:t>
            </a:r>
            <a:r>
              <a:rPr lang="en-US" dirty="0" err="1"/>
              <a:t>santri</a:t>
            </a:r>
            <a:r>
              <a:rPr lang="en-US" dirty="0"/>
              <a:t>. </a:t>
            </a:r>
            <a:endParaRPr lang="id-ID" dirty="0"/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6012161" cy="464496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7432" y="180695"/>
            <a:ext cx="5536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Perkembangan Pesantren di Indonesia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12420873" cy="566390"/>
            <a:chOff x="-1" y="627399"/>
            <a:chExt cx="10899132" cy="461665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1081627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Pengertian Pondok Pesantren dan Ciri Khasnya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8" name="Rectangle 9">
            <a:extLst>
              <a:ext uri="{FF2B5EF4-FFF2-40B4-BE49-F238E27FC236}">
                <a16:creationId xmlns:a16="http://schemas.microsoft.com/office/drawing/2014/main" id="{CC27D2EA-BD96-42E7-593C-EDA0571E23C5}"/>
              </a:ext>
            </a:extLst>
          </p:cNvPr>
          <p:cNvSpPr/>
          <p:nvPr/>
        </p:nvSpPr>
        <p:spPr>
          <a:xfrm>
            <a:off x="4892780" y="1300154"/>
            <a:ext cx="38164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d-ID" b="1" dirty="0"/>
              <a:t>Santri</a:t>
            </a:r>
            <a:r>
              <a:rPr lang="en-US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sanskerta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shastri,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akar</a:t>
            </a:r>
            <a:r>
              <a:rPr lang="en-US" dirty="0"/>
              <a:t> kata yang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sastra yang </a:t>
            </a:r>
            <a:r>
              <a:rPr lang="en-US" dirty="0" err="1"/>
              <a:t>berarti</a:t>
            </a:r>
            <a:r>
              <a:rPr lang="en-US" dirty="0"/>
              <a:t> kitab </a:t>
            </a:r>
            <a:r>
              <a:rPr lang="en-US" dirty="0" err="1"/>
              <a:t>suci</a:t>
            </a:r>
            <a:r>
              <a:rPr lang="en-US" dirty="0"/>
              <a:t>, agama, dan </a:t>
            </a:r>
            <a:r>
              <a:rPr lang="en-US" dirty="0" err="1"/>
              <a:t>pengetahuan</a:t>
            </a:r>
            <a:r>
              <a:rPr lang="en-US" dirty="0"/>
              <a:t>. </a:t>
            </a:r>
            <a:endParaRPr lang="id-ID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id-ID" b="1" dirty="0"/>
              <a:t>S</a:t>
            </a:r>
            <a:r>
              <a:rPr lang="sv-SE" b="1" dirty="0"/>
              <a:t>antri </a:t>
            </a:r>
            <a:r>
              <a:rPr lang="sv-SE" dirty="0"/>
              <a:t>adalah sebutan bagi seseorang yang mengikuti pendidikan agama Islam di pesantren dan biasanya menetap di tempat tersebut hingga pendidikannya berakhir.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8785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55"/>
          <p:cNvSpPr/>
          <p:nvPr/>
        </p:nvSpPr>
        <p:spPr>
          <a:xfrm>
            <a:off x="-1" y="185996"/>
            <a:ext cx="6012161" cy="464496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7432" y="180695"/>
            <a:ext cx="5536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Perkembangan Pesantren di Indonesia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12420873" cy="566390"/>
            <a:chOff x="-1" y="627399"/>
            <a:chExt cx="10899132" cy="461665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1081627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Pengertian Pondok Pesantren dan Ciri Khasnya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D5D6568B-BF98-5D1E-593B-A8C9079BEAAE}"/>
              </a:ext>
            </a:extLst>
          </p:cNvPr>
          <p:cNvSpPr txBox="1"/>
          <p:nvPr/>
        </p:nvSpPr>
        <p:spPr>
          <a:xfrm>
            <a:off x="431540" y="1177775"/>
            <a:ext cx="586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/>
              <a:t>Unsur-unsur </a:t>
            </a:r>
            <a:r>
              <a:rPr lang="en-US" dirty="0" err="1"/>
              <a:t>pokok</a:t>
            </a:r>
            <a:r>
              <a:rPr lang="en-US" dirty="0"/>
              <a:t> yang </a:t>
            </a:r>
            <a:r>
              <a:rPr lang="en-US" dirty="0" err="1"/>
              <a:t>terdapat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, </a:t>
            </a:r>
            <a:r>
              <a:rPr lang="id-ID" dirty="0"/>
              <a:t>yaitu:</a:t>
            </a:r>
            <a:endParaRPr lang="en-US" dirty="0"/>
          </a:p>
        </p:txBody>
      </p:sp>
      <p:sp>
        <p:nvSpPr>
          <p:cNvPr id="3" name="Persegi Panjang 2">
            <a:extLst>
              <a:ext uri="{FF2B5EF4-FFF2-40B4-BE49-F238E27FC236}">
                <a16:creationId xmlns:a16="http://schemas.microsoft.com/office/drawing/2014/main" id="{27C41017-76F4-616D-D289-FE5002CEF8FA}"/>
              </a:ext>
            </a:extLst>
          </p:cNvPr>
          <p:cNvSpPr/>
          <p:nvPr/>
        </p:nvSpPr>
        <p:spPr>
          <a:xfrm>
            <a:off x="431540" y="1547107"/>
            <a:ext cx="8485028" cy="29590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LcPeriod"/>
            </a:pPr>
            <a:r>
              <a:rPr lang="id-ID" b="1" dirty="0">
                <a:solidFill>
                  <a:schemeClr val="tx1"/>
                </a:solidFill>
              </a:rPr>
              <a:t>Kiai</a:t>
            </a:r>
            <a:r>
              <a:rPr lang="id-ID" dirty="0">
                <a:solidFill>
                  <a:schemeClr val="tx1"/>
                </a:solidFill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</a:rPr>
              <a:t>S</a:t>
            </a:r>
            <a:r>
              <a:rPr lang="en-US" dirty="0" err="1">
                <a:solidFill>
                  <a:schemeClr val="tx1"/>
                </a:solidFill>
              </a:rPr>
              <a:t>eorang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tokoh</a:t>
            </a:r>
            <a:r>
              <a:rPr lang="en-US" dirty="0">
                <a:solidFill>
                  <a:schemeClr val="tx1"/>
                </a:solidFill>
              </a:rPr>
              <a:t> agama yang </a:t>
            </a:r>
            <a:r>
              <a:rPr lang="en-US" dirty="0" err="1">
                <a:solidFill>
                  <a:schemeClr val="tx1"/>
                </a:solidFill>
              </a:rPr>
              <a:t>memimpin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sebuah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pondok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id-ID" dirty="0">
                <a:solidFill>
                  <a:schemeClr val="tx1"/>
                </a:solidFill>
              </a:rPr>
              <a:t> dan menjadi unsur paling inti dari pesantren.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</a:rPr>
              <a:t>Latar belakang berdirinya pesantren dikarenakan ada santri yang belajar hingga menginap di rumah kiai dan masjid. Santri semakin banyak sehingga didirikan </a:t>
            </a:r>
            <a:r>
              <a:rPr lang="en-US" dirty="0">
                <a:solidFill>
                  <a:schemeClr val="tx1"/>
                </a:solidFill>
              </a:rPr>
              <a:t>asrama </a:t>
            </a:r>
            <a:r>
              <a:rPr lang="en-US" dirty="0" err="1">
                <a:solidFill>
                  <a:schemeClr val="tx1"/>
                </a:solidFill>
              </a:rPr>
              <a:t>santri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pondok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atau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kobong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dalam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istilah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Jawa</a:t>
            </a:r>
            <a:r>
              <a:rPr lang="en-US" dirty="0">
                <a:solidFill>
                  <a:schemeClr val="tx1"/>
                </a:solidFill>
              </a:rPr>
              <a:t> Barat</a:t>
            </a:r>
            <a:r>
              <a:rPr lang="id-ID" dirty="0">
                <a:solidFill>
                  <a:schemeClr val="tx1"/>
                </a:solidFill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</a:rPr>
              <a:t>Merupakan figur utama </a:t>
            </a:r>
            <a:r>
              <a:rPr lang="en-US" dirty="0">
                <a:solidFill>
                  <a:schemeClr val="tx1"/>
                </a:solidFill>
              </a:rPr>
              <a:t>yang </a:t>
            </a:r>
            <a:r>
              <a:rPr lang="en-US" dirty="0" err="1">
                <a:solidFill>
                  <a:schemeClr val="tx1"/>
                </a:solidFill>
              </a:rPr>
              <a:t>menjadi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teladan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bagi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seluruh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warga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id-ID" dirty="0">
                <a:solidFill>
                  <a:schemeClr val="tx1"/>
                </a:solidFill>
              </a:rPr>
              <a:t>, b</a:t>
            </a:r>
            <a:r>
              <a:rPr lang="en-US" dirty="0" err="1">
                <a:solidFill>
                  <a:schemeClr val="tx1"/>
                </a:solidFill>
              </a:rPr>
              <a:t>aik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ucapan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maupun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tindakan</a:t>
            </a:r>
            <a:r>
              <a:rPr lang="id-ID" dirty="0">
                <a:solidFill>
                  <a:schemeClr val="tx1"/>
                </a:solidFill>
              </a:rPr>
              <a:t>.</a:t>
            </a:r>
            <a:endParaRPr lang="id-ID" b="1" dirty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>
                <a:solidFill>
                  <a:schemeClr val="tx1"/>
                </a:solidFill>
              </a:rPr>
              <a:t>M</a:t>
            </a:r>
            <a:r>
              <a:rPr lang="en-US" dirty="0" err="1">
                <a:solidFill>
                  <a:schemeClr val="tx1"/>
                </a:solidFill>
              </a:rPr>
              <a:t>enaati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perintah</a:t>
            </a:r>
            <a:r>
              <a:rPr lang="en-US" dirty="0">
                <a:solidFill>
                  <a:schemeClr val="tx1"/>
                </a:solidFill>
              </a:rPr>
              <a:t> kiai </a:t>
            </a:r>
            <a:r>
              <a:rPr lang="en-US" dirty="0" err="1">
                <a:solidFill>
                  <a:schemeClr val="tx1"/>
                </a:solidFill>
              </a:rPr>
              <a:t>dipandang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sebagai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sarana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untuk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memperoleh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keberkahan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dari</a:t>
            </a:r>
            <a:r>
              <a:rPr lang="en-US" dirty="0">
                <a:solidFill>
                  <a:schemeClr val="tx1"/>
                </a:solidFill>
              </a:rPr>
              <a:t> Allah </a:t>
            </a:r>
            <a:r>
              <a:rPr lang="en-US" dirty="0" err="1">
                <a:solidFill>
                  <a:schemeClr val="tx1"/>
                </a:solidFill>
              </a:rPr>
              <a:t>Swt</a:t>
            </a:r>
            <a:r>
              <a:rPr lang="en-US" dirty="0">
                <a:solidFill>
                  <a:schemeClr val="tx1"/>
                </a:solidFill>
              </a:rPr>
              <a:t>. dan </a:t>
            </a:r>
            <a:r>
              <a:rPr lang="en-US" dirty="0" err="1">
                <a:solidFill>
                  <a:schemeClr val="tx1"/>
                </a:solidFill>
              </a:rPr>
              <a:t>sebaliknya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tidak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menaati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perintahnya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adalah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perbuatan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menutup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jalan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kebaikan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id-ID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93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55"/>
          <p:cNvSpPr/>
          <p:nvPr/>
        </p:nvSpPr>
        <p:spPr>
          <a:xfrm>
            <a:off x="-1" y="185996"/>
            <a:ext cx="6012161" cy="464496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7432" y="180695"/>
            <a:ext cx="5536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Perkembangan Pesantren di Indonesia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12420873" cy="566390"/>
            <a:chOff x="-1" y="627399"/>
            <a:chExt cx="10899132" cy="461665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1081627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Pengertian Pondok Pesantren dan Ciri Khasnya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D5D6568B-BF98-5D1E-593B-A8C9079BEAAE}"/>
              </a:ext>
            </a:extLst>
          </p:cNvPr>
          <p:cNvSpPr txBox="1"/>
          <p:nvPr/>
        </p:nvSpPr>
        <p:spPr>
          <a:xfrm>
            <a:off x="449542" y="1178799"/>
            <a:ext cx="82449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2"/>
            </a:pPr>
            <a:r>
              <a:rPr lang="id-ID" b="1" dirty="0"/>
              <a:t>Santri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/>
              <a:t>Identik dengan </a:t>
            </a:r>
            <a:r>
              <a:rPr lang="en-US" dirty="0"/>
              <a:t>para </a:t>
            </a:r>
            <a:r>
              <a:rPr lang="en-US" dirty="0" err="1"/>
              <a:t>penuntut</a:t>
            </a:r>
            <a:r>
              <a:rPr lang="en-US" dirty="0"/>
              <a:t> </a:t>
            </a:r>
            <a:r>
              <a:rPr lang="en-US" dirty="0" err="1"/>
              <a:t>ilmu-ilmu</a:t>
            </a:r>
            <a:r>
              <a:rPr lang="en-US" dirty="0"/>
              <a:t> </a:t>
            </a:r>
            <a:r>
              <a:rPr lang="en-US" dirty="0" err="1"/>
              <a:t>keagamaan</a:t>
            </a:r>
            <a:r>
              <a:rPr lang="en-US" dirty="0"/>
              <a:t>. </a:t>
            </a:r>
            <a:endParaRPr lang="id-ID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santri</a:t>
            </a:r>
            <a:r>
              <a:rPr lang="en-US" dirty="0"/>
              <a:t> juga </a:t>
            </a:r>
            <a:r>
              <a:rPr lang="en-US" dirty="0" err="1"/>
              <a:t>umumnya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akhlak</a:t>
            </a:r>
            <a:r>
              <a:rPr lang="en-US" dirty="0"/>
              <a:t> yang </a:t>
            </a:r>
            <a:r>
              <a:rPr lang="en-US" dirty="0" err="1"/>
              <a:t>mulia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sikap</a:t>
            </a:r>
            <a:r>
              <a:rPr lang="en-US" dirty="0"/>
              <a:t> </a:t>
            </a:r>
            <a:r>
              <a:rPr lang="en-US" dirty="0" err="1"/>
              <a:t>tawaduk</a:t>
            </a:r>
            <a:r>
              <a:rPr lang="en-US" dirty="0"/>
              <a:t> (</a:t>
            </a:r>
            <a:r>
              <a:rPr lang="en-US" dirty="0" err="1"/>
              <a:t>rendah</a:t>
            </a:r>
            <a:r>
              <a:rPr lang="en-US" dirty="0"/>
              <a:t> </a:t>
            </a:r>
            <a:r>
              <a:rPr lang="en-US" dirty="0" err="1"/>
              <a:t>hati</a:t>
            </a:r>
            <a:r>
              <a:rPr lang="en-US" dirty="0"/>
              <a:t>), </a:t>
            </a:r>
            <a:r>
              <a:rPr lang="en-US" dirty="0" err="1"/>
              <a:t>takzim</a:t>
            </a:r>
            <a:r>
              <a:rPr lang="en-US" dirty="0"/>
              <a:t> (</a:t>
            </a:r>
            <a:r>
              <a:rPr lang="en-US" dirty="0" err="1"/>
              <a:t>hormat</a:t>
            </a:r>
            <a:r>
              <a:rPr lang="en-US" dirty="0"/>
              <a:t>) </a:t>
            </a:r>
            <a:r>
              <a:rPr lang="en-US" dirty="0" err="1"/>
              <a:t>kepada</a:t>
            </a:r>
            <a:r>
              <a:rPr lang="en-US" dirty="0"/>
              <a:t> guru, </a:t>
            </a:r>
            <a:r>
              <a:rPr lang="en-US" dirty="0" err="1"/>
              <a:t>sederhana</a:t>
            </a:r>
            <a:r>
              <a:rPr lang="en-US" dirty="0"/>
              <a:t>, </a:t>
            </a:r>
            <a:r>
              <a:rPr lang="en-US" dirty="0" err="1"/>
              <a:t>mandiri</a:t>
            </a:r>
            <a:r>
              <a:rPr lang="en-US" dirty="0"/>
              <a:t>, </a:t>
            </a:r>
            <a:r>
              <a:rPr lang="en-US" dirty="0" err="1"/>
              <a:t>komitmen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, dan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jiwa</a:t>
            </a:r>
            <a:r>
              <a:rPr lang="en-US" dirty="0"/>
              <a:t> yang </a:t>
            </a:r>
            <a:r>
              <a:rPr lang="en-US" dirty="0" err="1"/>
              <a:t>ikhlas</a:t>
            </a:r>
            <a:r>
              <a:rPr lang="en-US" dirty="0"/>
              <a:t>.</a:t>
            </a:r>
            <a:endParaRPr lang="id-ID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/>
              <a:t>Santri terbagi jadi santri senior dan santri biasa;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/>
              <a:t>Santri senior atau dikenal dengan sebutan lurah atau </a:t>
            </a:r>
            <a:r>
              <a:rPr lang="id-ID" i="1" dirty="0" err="1"/>
              <a:t>mudabbir</a:t>
            </a:r>
            <a:r>
              <a:rPr lang="id-ID" i="1" dirty="0"/>
              <a:t> (</a:t>
            </a:r>
            <a:r>
              <a:rPr lang="id-ID" dirty="0"/>
              <a:t>pengurus) bertugas menjadi pembantu kiai dalam mengajar atau mengatur kehidupan pesantren.</a:t>
            </a:r>
          </a:p>
          <a:p>
            <a:pPr marL="342900" indent="-342900">
              <a:buFont typeface="+mj-lt"/>
              <a:buAutoNum type="alphaLcPeriod" startAt="3"/>
            </a:pPr>
            <a:r>
              <a:rPr lang="id-ID" b="1" dirty="0"/>
              <a:t>Masjid</a:t>
            </a:r>
          </a:p>
          <a:p>
            <a:pPr marL="800100" lvl="1" indent="-342900">
              <a:buFont typeface="+mj-lt"/>
              <a:buAutoNum type="alphaLcPeriod" startAt="3"/>
            </a:pPr>
            <a:r>
              <a:rPr lang="id-ID" dirty="0"/>
              <a:t>Menjadi bangunan utama sebelum didirikannya bangunan lain di pesantren.</a:t>
            </a:r>
          </a:p>
          <a:p>
            <a:pPr marL="800100" lvl="1" indent="-342900">
              <a:buFont typeface="+mj-lt"/>
              <a:buAutoNum type="alphaLcPeriod" startAt="3"/>
            </a:pPr>
            <a:r>
              <a:rPr lang="id-ID" dirty="0"/>
              <a:t>Berfungsi sebagai tempat ibadah, belajar mengajar, dan musyawarah.</a:t>
            </a:r>
          </a:p>
        </p:txBody>
      </p:sp>
    </p:spTree>
    <p:extLst>
      <p:ext uri="{BB962C8B-B14F-4D97-AF65-F5344CB8AC3E}">
        <p14:creationId xmlns:p14="http://schemas.microsoft.com/office/powerpoint/2010/main" val="134608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55"/>
          <p:cNvSpPr/>
          <p:nvPr/>
        </p:nvSpPr>
        <p:spPr>
          <a:xfrm>
            <a:off x="-1" y="185996"/>
            <a:ext cx="6012161" cy="464496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7432" y="180695"/>
            <a:ext cx="5536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Perkembangan Pesantren di Indonesia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12420873" cy="566390"/>
            <a:chOff x="-1" y="627399"/>
            <a:chExt cx="10899132" cy="461665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1081627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Pengertian Pondok Pesantren dan Ciri Khasnya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D5D6568B-BF98-5D1E-593B-A8C9079BEAAE}"/>
              </a:ext>
            </a:extLst>
          </p:cNvPr>
          <p:cNvSpPr txBox="1"/>
          <p:nvPr/>
        </p:nvSpPr>
        <p:spPr>
          <a:xfrm>
            <a:off x="449542" y="1154957"/>
            <a:ext cx="82449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4"/>
            </a:pPr>
            <a:r>
              <a:rPr lang="id-ID" b="1" dirty="0"/>
              <a:t>Asrama (Pondok)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/>
              <a:t>Sebagai tempat tinggal yang sederhana untuk kiai dan para santrinya.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/>
              <a:t>Tempat belajar hidup mandiri serta belajar </a:t>
            </a:r>
            <a:r>
              <a:rPr lang="sv-SE" dirty="0"/>
              <a:t>peduli, toleran, kerja sama, dan saling menghargai dengan santri lainnya.</a:t>
            </a:r>
            <a:endParaRPr lang="id-ID" dirty="0"/>
          </a:p>
          <a:p>
            <a:pPr marL="342900" indent="-342900">
              <a:buFont typeface="+mj-lt"/>
              <a:buAutoNum type="alphaLcPeriod" startAt="4"/>
            </a:pPr>
            <a:r>
              <a:rPr lang="id-ID" b="1" dirty="0"/>
              <a:t>Pengajaran </a:t>
            </a:r>
            <a:r>
              <a:rPr lang="id-ID" b="1" dirty="0" err="1"/>
              <a:t>Kitab-Kitab</a:t>
            </a:r>
            <a:r>
              <a:rPr lang="id-ID" b="1" dirty="0"/>
              <a:t> Klasik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/>
              <a:t>Ditulis oleh ulama-ulama besar </a:t>
            </a:r>
            <a:r>
              <a:rPr lang="en-US" dirty="0"/>
              <a:t>pada masa Islam </a:t>
            </a:r>
            <a:r>
              <a:rPr lang="en-US" dirty="0" err="1"/>
              <a:t>klasik</a:t>
            </a:r>
            <a:r>
              <a:rPr lang="en-US" dirty="0"/>
              <a:t> (650—1250 M)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hingga</a:t>
            </a:r>
            <a:r>
              <a:rPr lang="en-US" dirty="0"/>
              <a:t> masa </a:t>
            </a:r>
            <a:r>
              <a:rPr lang="en-US" dirty="0" err="1"/>
              <a:t>kekuasaan</a:t>
            </a:r>
            <a:r>
              <a:rPr lang="en-US" dirty="0"/>
              <a:t> Daulah </a:t>
            </a:r>
            <a:r>
              <a:rPr lang="en-US" dirty="0" err="1"/>
              <a:t>Abbasiyah</a:t>
            </a:r>
            <a:r>
              <a:rPr lang="en-US" dirty="0"/>
              <a:t>.</a:t>
            </a:r>
            <a:endParaRPr lang="id-ID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/>
              <a:t>Disebut juga dengan kitab kuning karena berwarna kuning.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id-ID" dirty="0"/>
              <a:t>Metode pengajaran dengan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sorogan</a:t>
            </a:r>
            <a:r>
              <a:rPr lang="en-US" dirty="0"/>
              <a:t>, </a:t>
            </a:r>
            <a:r>
              <a:rPr lang="en-US" dirty="0" err="1"/>
              <a:t>wetonan</a:t>
            </a:r>
            <a:r>
              <a:rPr lang="en-US" dirty="0"/>
              <a:t>, dan </a:t>
            </a:r>
            <a:r>
              <a:rPr lang="en-US" dirty="0" err="1"/>
              <a:t>bandongan</a:t>
            </a:r>
            <a:r>
              <a:rPr lang="id-ID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Kitab-kitab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digolongkan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kitab-kitab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(</a:t>
            </a:r>
            <a:r>
              <a:rPr lang="en-US" dirty="0" err="1"/>
              <a:t>nahwu</a:t>
            </a:r>
            <a:r>
              <a:rPr lang="en-US" dirty="0"/>
              <a:t>, </a:t>
            </a:r>
            <a:r>
              <a:rPr lang="en-US" dirty="0" err="1"/>
              <a:t>sharaf</a:t>
            </a:r>
            <a:r>
              <a:rPr lang="en-US" dirty="0"/>
              <a:t>, dan </a:t>
            </a:r>
            <a:r>
              <a:rPr lang="en-US" dirty="0" err="1"/>
              <a:t>balaghah</a:t>
            </a:r>
            <a:r>
              <a:rPr lang="en-US" dirty="0"/>
              <a:t>), </a:t>
            </a:r>
            <a:r>
              <a:rPr lang="en-US" dirty="0" err="1"/>
              <a:t>fikih</a:t>
            </a:r>
            <a:r>
              <a:rPr lang="en-US" dirty="0"/>
              <a:t> dan </a:t>
            </a:r>
            <a:r>
              <a:rPr lang="en-US" dirty="0" err="1"/>
              <a:t>ushul</a:t>
            </a:r>
            <a:r>
              <a:rPr lang="en-US" dirty="0"/>
              <a:t> </a:t>
            </a:r>
            <a:r>
              <a:rPr lang="en-US" dirty="0" err="1"/>
              <a:t>fiqh</a:t>
            </a:r>
            <a:r>
              <a:rPr lang="en-US" dirty="0"/>
              <a:t>, </a:t>
            </a:r>
            <a:r>
              <a:rPr lang="en-US" dirty="0" err="1"/>
              <a:t>hadis</a:t>
            </a:r>
            <a:r>
              <a:rPr lang="en-US" dirty="0"/>
              <a:t>, tafsir, tauhid, </a:t>
            </a:r>
            <a:r>
              <a:rPr lang="en-US" dirty="0" err="1"/>
              <a:t>tasawuf</a:t>
            </a:r>
            <a:r>
              <a:rPr lang="en-US" dirty="0"/>
              <a:t> (</a:t>
            </a:r>
            <a:r>
              <a:rPr lang="en-US" dirty="0" err="1"/>
              <a:t>etika</a:t>
            </a:r>
            <a:r>
              <a:rPr lang="en-US" dirty="0"/>
              <a:t>), dan </a:t>
            </a:r>
            <a:r>
              <a:rPr lang="en-US" dirty="0" err="1"/>
              <a:t>tarikh</a:t>
            </a:r>
            <a:r>
              <a:rPr lang="en-US" dirty="0"/>
              <a:t> (</a:t>
            </a:r>
            <a:r>
              <a:rPr lang="en-US" dirty="0" err="1"/>
              <a:t>sejarah</a:t>
            </a:r>
            <a:r>
              <a:rPr lang="en-US" dirty="0"/>
              <a:t>).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3436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55"/>
          <p:cNvSpPr/>
          <p:nvPr/>
        </p:nvSpPr>
        <p:spPr>
          <a:xfrm>
            <a:off x="-1" y="185996"/>
            <a:ext cx="6012161" cy="464496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7432" y="180695"/>
            <a:ext cx="5536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Perkembangan Pesantren di Indonesia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10188625" cy="566390"/>
            <a:chOff x="-1" y="627399"/>
            <a:chExt cx="7420138" cy="441673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7337280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2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Sejarah dan Perkembangan Pondok Pesantren di Indonesia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8" name="Persegi Panjang: Sudut Lengkung 7">
            <a:extLst>
              <a:ext uri="{FF2B5EF4-FFF2-40B4-BE49-F238E27FC236}">
                <a16:creationId xmlns:a16="http://schemas.microsoft.com/office/drawing/2014/main" id="{FF899540-2718-73F9-32E7-E9DC22F83669}"/>
              </a:ext>
            </a:extLst>
          </p:cNvPr>
          <p:cNvSpPr/>
          <p:nvPr/>
        </p:nvSpPr>
        <p:spPr>
          <a:xfrm>
            <a:off x="611560" y="1779662"/>
            <a:ext cx="7632848" cy="2798465"/>
          </a:xfrm>
          <a:prstGeom prst="roundRect">
            <a:avLst/>
          </a:prstGeom>
          <a:noFill/>
          <a:ln>
            <a:solidFill>
              <a:srgbClr val="93C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ysClr val="windowText" lastClr="000000"/>
                </a:solidFill>
              </a:rPr>
              <a:t>P</a:t>
            </a:r>
            <a:r>
              <a:rPr lang="sv-SE" dirty="0">
                <a:solidFill>
                  <a:sysClr val="windowText" lastClr="000000"/>
                </a:solidFill>
              </a:rPr>
              <a:t>esantren merupakan hasil upaya asimilasi tradisi pendidikan Islam dengan Hindu-Buddha yang dilakukan oleh para wali.</a:t>
            </a:r>
            <a:r>
              <a:rPr lang="id-ID" dirty="0">
                <a:solidFill>
                  <a:sysClr val="windowText" lastClr="000000"/>
                </a:solidFill>
              </a:rPr>
              <a:t> Dibuktikan dengan banyaknya kemiripan </a:t>
            </a:r>
            <a:r>
              <a:rPr lang="en-US" dirty="0" err="1">
                <a:solidFill>
                  <a:sysClr val="windowText" lastClr="000000"/>
                </a:solidFill>
              </a:rPr>
              <a:t>dengan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tradisi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pendidikan</a:t>
            </a:r>
            <a:r>
              <a:rPr lang="en-US" dirty="0">
                <a:solidFill>
                  <a:sysClr val="windowText" lastClr="000000"/>
                </a:solidFill>
              </a:rPr>
              <a:t> Hindu-Buddha</a:t>
            </a:r>
            <a:r>
              <a:rPr lang="id-ID" dirty="0">
                <a:solidFill>
                  <a:sysClr val="windowText" lastClr="00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ysClr val="windowText" lastClr="000000"/>
                </a:solidFill>
              </a:rPr>
              <a:t>Sejarah </a:t>
            </a:r>
            <a:r>
              <a:rPr lang="en-US" dirty="0" err="1">
                <a:solidFill>
                  <a:sysClr val="windowText" lastClr="000000"/>
                </a:solidFill>
              </a:rPr>
              <a:t>berdirinya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pesantren-pesantren</a:t>
            </a:r>
            <a:r>
              <a:rPr lang="en-US" dirty="0">
                <a:solidFill>
                  <a:sysClr val="windowText" lastClr="000000"/>
                </a:solidFill>
              </a:rPr>
              <a:t> di Indonesia </a:t>
            </a:r>
            <a:r>
              <a:rPr lang="en-US" dirty="0" err="1">
                <a:solidFill>
                  <a:sysClr val="windowText" lastClr="000000"/>
                </a:solidFill>
              </a:rPr>
              <a:t>banyak</a:t>
            </a:r>
            <a:r>
              <a:rPr lang="en-US" dirty="0">
                <a:solidFill>
                  <a:sysClr val="windowText" lastClr="000000"/>
                </a:solidFill>
              </a:rPr>
              <a:t> yang </a:t>
            </a:r>
            <a:r>
              <a:rPr lang="en-US" dirty="0" err="1">
                <a:solidFill>
                  <a:sysClr val="windowText" lastClr="000000"/>
                </a:solidFill>
              </a:rPr>
              <a:t>diawali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dengan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kedatangan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beberapa</a:t>
            </a:r>
            <a:r>
              <a:rPr lang="en-US" dirty="0">
                <a:solidFill>
                  <a:sysClr val="windowText" lastClr="000000"/>
                </a:solidFill>
              </a:rPr>
              <a:t> orang </a:t>
            </a:r>
            <a:r>
              <a:rPr lang="en-US" dirty="0" err="1">
                <a:solidFill>
                  <a:sysClr val="windowText" lastClr="000000"/>
                </a:solidFill>
              </a:rPr>
              <a:t>santri</a:t>
            </a:r>
            <a:r>
              <a:rPr lang="en-US" dirty="0">
                <a:solidFill>
                  <a:sysClr val="windowText" lastClr="000000"/>
                </a:solidFill>
              </a:rPr>
              <a:t> yang </a:t>
            </a:r>
            <a:r>
              <a:rPr lang="en-US" dirty="0" err="1">
                <a:solidFill>
                  <a:sysClr val="windowText" lastClr="000000"/>
                </a:solidFill>
              </a:rPr>
              <a:t>hendak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menuntut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ilmu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kepada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seorang</a:t>
            </a:r>
            <a:r>
              <a:rPr lang="en-US" dirty="0">
                <a:solidFill>
                  <a:sysClr val="windowText" lastClr="000000"/>
                </a:solidFill>
              </a:rPr>
              <a:t> kiai </a:t>
            </a:r>
            <a:r>
              <a:rPr lang="en-US" dirty="0" err="1">
                <a:solidFill>
                  <a:sysClr val="windowText" lastClr="000000"/>
                </a:solidFill>
              </a:rPr>
              <a:t>atau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toko</a:t>
            </a:r>
            <a:r>
              <a:rPr lang="en-US" dirty="0">
                <a:solidFill>
                  <a:sysClr val="windowText" lastClr="000000"/>
                </a:solidFill>
              </a:rPr>
              <a:t> agama yang </a:t>
            </a:r>
            <a:r>
              <a:rPr lang="en-US" dirty="0" err="1">
                <a:solidFill>
                  <a:sysClr val="windowText" lastClr="000000"/>
                </a:solidFill>
              </a:rPr>
              <a:t>menetap</a:t>
            </a:r>
            <a:r>
              <a:rPr lang="en-US" dirty="0">
                <a:solidFill>
                  <a:sysClr val="windowText" lastClr="000000"/>
                </a:solidFill>
              </a:rPr>
              <a:t> di </a:t>
            </a:r>
            <a:r>
              <a:rPr lang="en-US" dirty="0" err="1">
                <a:solidFill>
                  <a:sysClr val="windowText" lastClr="000000"/>
                </a:solidFill>
              </a:rPr>
              <a:t>suatu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tempat</a:t>
            </a:r>
            <a:r>
              <a:rPr lang="id-ID" dirty="0">
                <a:solidFill>
                  <a:sysClr val="windowText" lastClr="000000"/>
                </a:solidFill>
              </a:rPr>
              <a:t>, yang awalnya di rumah kiai.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ysClr val="windowText" lastClr="000000"/>
                </a:solidFill>
              </a:rPr>
              <a:t>Padepokan</a:t>
            </a:r>
            <a:r>
              <a:rPr lang="en-US" dirty="0">
                <a:solidFill>
                  <a:sysClr val="windowText" lastClr="000000"/>
                </a:solidFill>
              </a:rPr>
              <a:t> yang </a:t>
            </a:r>
            <a:r>
              <a:rPr lang="en-US" dirty="0" err="1">
                <a:solidFill>
                  <a:sysClr val="windowText" lastClr="000000"/>
                </a:solidFill>
              </a:rPr>
              <a:t>didirikan</a:t>
            </a:r>
            <a:r>
              <a:rPr lang="en-US" dirty="0">
                <a:solidFill>
                  <a:sysClr val="windowText" lastClr="000000"/>
                </a:solidFill>
              </a:rPr>
              <a:t> oleh Sunan </a:t>
            </a:r>
            <a:r>
              <a:rPr lang="en-US" dirty="0" err="1">
                <a:solidFill>
                  <a:sysClr val="windowText" lastClr="000000"/>
                </a:solidFill>
              </a:rPr>
              <a:t>Ampel</a:t>
            </a:r>
            <a:r>
              <a:rPr lang="en-US" dirty="0">
                <a:solidFill>
                  <a:sysClr val="windowText" lastClr="000000"/>
                </a:solidFill>
              </a:rPr>
              <a:t> di </a:t>
            </a:r>
            <a:r>
              <a:rPr lang="en-US" dirty="0" err="1">
                <a:solidFill>
                  <a:sysClr val="windowText" lastClr="000000"/>
                </a:solidFill>
              </a:rPr>
              <a:t>daerah</a:t>
            </a:r>
            <a:r>
              <a:rPr lang="en-US" dirty="0">
                <a:solidFill>
                  <a:sysClr val="windowText" lastClr="000000"/>
                </a:solidFill>
              </a:rPr>
              <a:t> Surabaya, </a:t>
            </a:r>
            <a:r>
              <a:rPr lang="en-US" dirty="0" err="1">
                <a:solidFill>
                  <a:sysClr val="windowText" lastClr="000000"/>
                </a:solidFill>
              </a:rPr>
              <a:t>Jawa</a:t>
            </a:r>
            <a:r>
              <a:rPr lang="en-US" dirty="0">
                <a:solidFill>
                  <a:sysClr val="windowText" lastClr="000000"/>
                </a:solidFill>
              </a:rPr>
              <a:t> Timur, </a:t>
            </a:r>
            <a:r>
              <a:rPr lang="en-US" dirty="0" err="1">
                <a:solidFill>
                  <a:sysClr val="windowText" lastClr="000000"/>
                </a:solidFill>
              </a:rPr>
              <a:t>diduga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menjadi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asal-usul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terbentuknya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pondok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pesantren</a:t>
            </a:r>
            <a:r>
              <a:rPr lang="en-US" dirty="0">
                <a:solidFill>
                  <a:sysClr val="windowText" lastClr="000000"/>
                </a:solidFill>
              </a:rPr>
              <a:t> di Indonesia. </a:t>
            </a:r>
            <a:endParaRPr lang="id-ID" dirty="0">
              <a:solidFill>
                <a:sysClr val="windowText" lastClr="000000"/>
              </a:solidFill>
            </a:endParaRPr>
          </a:p>
        </p:txBody>
      </p:sp>
      <p:sp>
        <p:nvSpPr>
          <p:cNvPr id="9" name="Persegi Panjang 8">
            <a:extLst>
              <a:ext uri="{FF2B5EF4-FFF2-40B4-BE49-F238E27FC236}">
                <a16:creationId xmlns:a16="http://schemas.microsoft.com/office/drawing/2014/main" id="{2A7D935F-F889-DDD0-DA7C-C32CDD82880F}"/>
              </a:ext>
            </a:extLst>
          </p:cNvPr>
          <p:cNvSpPr/>
          <p:nvPr/>
        </p:nvSpPr>
        <p:spPr>
          <a:xfrm>
            <a:off x="683568" y="1283401"/>
            <a:ext cx="4032448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d-ID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Lahirnya Pesantren di Indonesia</a:t>
            </a:r>
            <a:endParaRPr lang="id-ID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9790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55"/>
          <p:cNvSpPr/>
          <p:nvPr/>
        </p:nvSpPr>
        <p:spPr>
          <a:xfrm>
            <a:off x="-1" y="185996"/>
            <a:ext cx="6012161" cy="464496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7432" y="180695"/>
            <a:ext cx="5536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id-ID" sz="2400" b="1" dirty="0">
                <a:cs typeface="Times New Roman" pitchFamily="18" charset="0"/>
              </a:rPr>
              <a:t>Perkembangan Pesantren di Indonesia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-1" y="637208"/>
            <a:ext cx="10188625" cy="566390"/>
            <a:chOff x="-1" y="627399"/>
            <a:chExt cx="7420138" cy="441673"/>
          </a:xfrm>
        </p:grpSpPr>
        <p:sp>
          <p:nvSpPr>
            <p:cNvPr id="15" name="Shape 55"/>
            <p:cNvSpPr/>
            <p:nvPr/>
          </p:nvSpPr>
          <p:spPr>
            <a:xfrm>
              <a:off x="-1" y="627534"/>
              <a:ext cx="6300193" cy="44153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2857" y="627399"/>
              <a:ext cx="7337280" cy="376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2"/>
                <a:defRPr sz="1800">
                  <a:solidFill>
                    <a:srgbClr val="000000"/>
                  </a:solidFill>
                </a:defRPr>
              </a:pPr>
              <a:r>
                <a:rPr lang="id-ID" sz="2400" b="1" dirty="0">
                  <a:latin typeface="+mj-lt"/>
                  <a:cs typeface="Times New Roman" pitchFamily="18" charset="0"/>
                </a:rPr>
                <a:t>Sejarah dan Perkembangan Pondok Pesantren di Indonesia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Persegi Panjang 1">
            <a:extLst>
              <a:ext uri="{FF2B5EF4-FFF2-40B4-BE49-F238E27FC236}">
                <a16:creationId xmlns:a16="http://schemas.microsoft.com/office/drawing/2014/main" id="{FF43EBDD-140A-9065-97B8-C1F4B43800B1}"/>
              </a:ext>
            </a:extLst>
          </p:cNvPr>
          <p:cNvSpPr/>
          <p:nvPr/>
        </p:nvSpPr>
        <p:spPr>
          <a:xfrm>
            <a:off x="683568" y="1283401"/>
            <a:ext cx="4464496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d-ID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Kemunduran Pesantren di Indonesia</a:t>
            </a:r>
            <a:endParaRPr lang="id-ID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Persegi Panjang: Sudut Lengkung 3">
            <a:extLst>
              <a:ext uri="{FF2B5EF4-FFF2-40B4-BE49-F238E27FC236}">
                <a16:creationId xmlns:a16="http://schemas.microsoft.com/office/drawing/2014/main" id="{7522C999-AF9C-54BC-F7B1-B4B553D6253F}"/>
              </a:ext>
            </a:extLst>
          </p:cNvPr>
          <p:cNvSpPr/>
          <p:nvPr/>
        </p:nvSpPr>
        <p:spPr>
          <a:xfrm>
            <a:off x="683568" y="1779662"/>
            <a:ext cx="7416824" cy="792088"/>
          </a:xfrm>
          <a:prstGeom prst="roundRect">
            <a:avLst/>
          </a:prstGeom>
          <a:noFill/>
          <a:ln>
            <a:solidFill>
              <a:srgbClr val="93C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solidFill>
                  <a:sysClr val="windowText" lastClr="000000"/>
                </a:solidFill>
              </a:rPr>
              <a:t>Pesantren sempat mengalami </a:t>
            </a:r>
            <a:r>
              <a:rPr lang="id-ID" b="1" dirty="0">
                <a:solidFill>
                  <a:sysClr val="windowText" lastClr="000000"/>
                </a:solidFill>
              </a:rPr>
              <a:t>kemunduran</a:t>
            </a:r>
            <a:r>
              <a:rPr lang="id-ID" dirty="0">
                <a:solidFill>
                  <a:sysClr val="windowText" lastClr="000000"/>
                </a:solidFill>
              </a:rPr>
              <a:t> karena penjajahan Belanda.</a:t>
            </a:r>
          </a:p>
        </p:txBody>
      </p:sp>
      <p:sp>
        <p:nvSpPr>
          <p:cNvPr id="6" name="Persegi Panjang 5">
            <a:extLst>
              <a:ext uri="{FF2B5EF4-FFF2-40B4-BE49-F238E27FC236}">
                <a16:creationId xmlns:a16="http://schemas.microsoft.com/office/drawing/2014/main" id="{858C69B4-03AE-2FCE-D9B5-19E10D50EF99}"/>
              </a:ext>
            </a:extLst>
          </p:cNvPr>
          <p:cNvSpPr/>
          <p:nvPr/>
        </p:nvSpPr>
        <p:spPr>
          <a:xfrm>
            <a:off x="653867" y="2747704"/>
            <a:ext cx="4464496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d-ID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Bangkit Lagi Pesantren di Indonesia</a:t>
            </a:r>
            <a:endParaRPr lang="id-ID" sz="20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Persegi Panjang: Sudut Lengkung 6">
            <a:extLst>
              <a:ext uri="{FF2B5EF4-FFF2-40B4-BE49-F238E27FC236}">
                <a16:creationId xmlns:a16="http://schemas.microsoft.com/office/drawing/2014/main" id="{D99ED254-53A0-5F25-6555-E475B3923536}"/>
              </a:ext>
            </a:extLst>
          </p:cNvPr>
          <p:cNvSpPr/>
          <p:nvPr/>
        </p:nvSpPr>
        <p:spPr>
          <a:xfrm>
            <a:off x="684565" y="3311987"/>
            <a:ext cx="7415827" cy="982530"/>
          </a:xfrm>
          <a:prstGeom prst="roundRect">
            <a:avLst/>
          </a:prstGeom>
          <a:noFill/>
          <a:ln>
            <a:solidFill>
              <a:srgbClr val="93CD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b="1" dirty="0">
                <a:solidFill>
                  <a:schemeClr val="tx1"/>
                </a:solidFill>
              </a:rPr>
              <a:t>Maju lagi </a:t>
            </a:r>
            <a:r>
              <a:rPr lang="id-ID" dirty="0">
                <a:solidFill>
                  <a:schemeClr val="tx1"/>
                </a:solidFill>
              </a:rPr>
              <a:t>ditandai dengan </a:t>
            </a:r>
            <a:r>
              <a:rPr lang="en-US" dirty="0" err="1">
                <a:solidFill>
                  <a:schemeClr val="tx1"/>
                </a:solidFill>
              </a:rPr>
              <a:t>berdirinya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Pesantren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Tegalsari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Ponorogo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Jawa</a:t>
            </a:r>
            <a:r>
              <a:rPr lang="en-US" dirty="0">
                <a:solidFill>
                  <a:schemeClr val="tx1"/>
                </a:solidFill>
              </a:rPr>
              <a:t> Timur</a:t>
            </a:r>
            <a:r>
              <a:rPr lang="id-ID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pada </a:t>
            </a:r>
            <a:r>
              <a:rPr lang="en-US" dirty="0" err="1">
                <a:solidFill>
                  <a:schemeClr val="tx1"/>
                </a:solidFill>
              </a:rPr>
              <a:t>awal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abad</a:t>
            </a:r>
            <a:r>
              <a:rPr lang="en-US" dirty="0">
                <a:solidFill>
                  <a:schemeClr val="tx1"/>
                </a:solidFill>
              </a:rPr>
              <a:t> ke-18 </a:t>
            </a:r>
            <a:r>
              <a:rPr lang="en-US" dirty="0" err="1">
                <a:solidFill>
                  <a:schemeClr val="tx1"/>
                </a:solidFill>
              </a:rPr>
              <a:t>sampai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akhir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abad</a:t>
            </a:r>
            <a:r>
              <a:rPr lang="en-US" dirty="0">
                <a:solidFill>
                  <a:schemeClr val="tx1"/>
                </a:solidFill>
              </a:rPr>
              <a:t> ke-19 M</a:t>
            </a:r>
            <a:r>
              <a:rPr lang="id-ID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yang </a:t>
            </a:r>
            <a:r>
              <a:rPr lang="en-US" dirty="0" err="1">
                <a:solidFill>
                  <a:schemeClr val="tx1"/>
                </a:solidFill>
              </a:rPr>
              <a:t>didirikan</a:t>
            </a:r>
            <a:r>
              <a:rPr lang="en-US" dirty="0">
                <a:solidFill>
                  <a:schemeClr val="tx1"/>
                </a:solidFill>
              </a:rPr>
              <a:t> oleh Kiai </a:t>
            </a:r>
            <a:r>
              <a:rPr lang="en-US" dirty="0" err="1">
                <a:solidFill>
                  <a:schemeClr val="tx1"/>
                </a:solidFill>
              </a:rPr>
              <a:t>Ageng</a:t>
            </a:r>
            <a:r>
              <a:rPr lang="en-US" dirty="0">
                <a:solidFill>
                  <a:schemeClr val="tx1"/>
                </a:solidFill>
              </a:rPr>
              <a:t> Hasan </a:t>
            </a:r>
            <a:r>
              <a:rPr lang="en-US" dirty="0" err="1">
                <a:solidFill>
                  <a:schemeClr val="tx1"/>
                </a:solidFill>
              </a:rPr>
              <a:t>Besari</a:t>
            </a:r>
            <a:r>
              <a:rPr lang="id-ID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219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4632</TotalTime>
  <Words>2769</Words>
  <Application>Microsoft Office PowerPoint</Application>
  <PresentationFormat>Peragaan Layar (16:9)</PresentationFormat>
  <Paragraphs>175</Paragraphs>
  <Slides>25</Slides>
  <Notes>0</Notes>
  <HiddenSlides>0</HiddenSlides>
  <MMClips>0</MMClips>
  <ScaleCrop>false</ScaleCrop>
  <HeadingPairs>
    <vt:vector size="6" baseType="variant">
      <vt:variant>
        <vt:lpstr>Font Dipakai</vt:lpstr>
      </vt:variant>
      <vt:variant>
        <vt:i4>4</vt:i4>
      </vt:variant>
      <vt:variant>
        <vt:lpstr>Tema</vt:lpstr>
      </vt:variant>
      <vt:variant>
        <vt:i4>1</vt:i4>
      </vt:variant>
      <vt:variant>
        <vt:lpstr>Judul Slide</vt:lpstr>
      </vt:variant>
      <vt:variant>
        <vt:i4>25</vt:i4>
      </vt:variant>
    </vt:vector>
  </HeadingPairs>
  <TitlesOfParts>
    <vt:vector size="30" baseType="lpstr">
      <vt:lpstr>Arial</vt:lpstr>
      <vt:lpstr>Calibri</vt:lpstr>
      <vt:lpstr>Times New Roman</vt:lpstr>
      <vt:lpstr>Wingdings</vt:lpstr>
      <vt:lpstr>Office Theme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Eka Nurdiana</dc:creator>
  <cp:lastModifiedBy>Yuha Afina Khalish</cp:lastModifiedBy>
  <cp:revision>668</cp:revision>
  <dcterms:created xsi:type="dcterms:W3CDTF">2015-05-08T02:58:00Z</dcterms:created>
  <dcterms:modified xsi:type="dcterms:W3CDTF">2024-07-11T06:05:13Z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1033-10.1.0.5674</vt:lpwstr>
  </property>
</Properties>
</file>