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15"/>
  </p:notesMasterIdLst>
  <p:handoutMasterIdLst>
    <p:handoutMasterId r:id="rId16"/>
  </p:handoutMasterIdLst>
  <p:sldIdLst>
    <p:sldId id="428" r:id="rId2"/>
    <p:sldId id="405" r:id="rId3"/>
    <p:sldId id="407" r:id="rId4"/>
    <p:sldId id="408" r:id="rId5"/>
    <p:sldId id="464" r:id="rId6"/>
    <p:sldId id="465" r:id="rId7"/>
    <p:sldId id="453" r:id="rId8"/>
    <p:sldId id="436" r:id="rId9"/>
    <p:sldId id="461" r:id="rId10"/>
    <p:sldId id="459" r:id="rId11"/>
    <p:sldId id="460" r:id="rId12"/>
    <p:sldId id="462" r:id="rId13"/>
    <p:sldId id="463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7">
          <p15:clr>
            <a:srgbClr val="A4A3A4"/>
          </p15:clr>
        </p15:guide>
        <p15:guide id="2" pos="2888">
          <p15:clr>
            <a:srgbClr val="A4A3A4"/>
          </p15:clr>
        </p15:guide>
        <p15:guide id="3" orient="horz" pos="16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DDD"/>
    <a:srgbClr val="67BEC7"/>
    <a:srgbClr val="FFCB25"/>
    <a:srgbClr val="F9F0B9"/>
    <a:srgbClr val="FBA711"/>
    <a:srgbClr val="E2AC00"/>
    <a:srgbClr val="DAAD92"/>
    <a:srgbClr val="E3EBF5"/>
    <a:srgbClr val="704226"/>
    <a:srgbClr val="B4E2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454" autoAdjust="0"/>
  </p:normalViewPr>
  <p:slideViewPr>
    <p:cSldViewPr>
      <p:cViewPr varScale="1">
        <p:scale>
          <a:sx n="82" d="100"/>
          <a:sy n="82" d="100"/>
        </p:scale>
        <p:origin x="780" y="40"/>
      </p:cViewPr>
      <p:guideLst>
        <p:guide orient="horz" pos="2187"/>
        <p:guide pos="2888"/>
        <p:guide orient="horz" pos="1640"/>
      </p:guideLst>
    </p:cSldViewPr>
  </p:slideViewPr>
  <p:outlineViewPr>
    <p:cViewPr>
      <p:scale>
        <a:sx n="33" d="100"/>
        <a:sy n="33" d="100"/>
      </p:scale>
      <p:origin x="0" y="36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1E5A81-815C-42C7-BC55-49EE41FC5E7C}" type="datetimeFigureOut">
              <a:rPr lang="en-US" smtClean="0"/>
              <a:t>13-Jul-24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03C45-4A29-4866-9D5A-AD73466B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230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1D2FF-A1E0-415F-8639-AE1F08468C19}" type="datetimeFigureOut">
              <a:rPr lang="id-ID" smtClean="0"/>
              <a:pPr/>
              <a:t>13/07/2024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EAB1EE-D887-4755-9236-5BC05D4A6121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46287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151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9003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606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9"/>
          <p:cNvCxnSpPr/>
          <p:nvPr/>
        </p:nvCxnSpPr>
        <p:spPr>
          <a:xfrm>
            <a:off x="3707556" y="2499742"/>
            <a:ext cx="4633666" cy="0"/>
          </a:xfrm>
          <a:prstGeom prst="line">
            <a:avLst/>
          </a:prstGeom>
          <a:noFill/>
          <a:ln w="28575" cap="flat" cmpd="sng" algn="ctr">
            <a:solidFill>
              <a:srgbClr val="FBA711"/>
            </a:solidFill>
            <a:prstDash val="solid"/>
          </a:ln>
          <a:effectLst/>
        </p:spPr>
      </p:cxnSp>
      <p:sp>
        <p:nvSpPr>
          <p:cNvPr id="4" name="タイトル 1"/>
          <p:cNvSpPr txBox="1"/>
          <p:nvPr/>
        </p:nvSpPr>
        <p:spPr>
          <a:xfrm>
            <a:off x="3707904" y="878595"/>
            <a:ext cx="4273507" cy="469019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585">
              <a:defRPr/>
            </a:pPr>
            <a:r>
              <a:rPr kumimoji="1" lang="en-US" altLang="ja-JP" sz="3199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 MENGAJAR</a:t>
            </a:r>
            <a:endParaRPr kumimoji="1" lang="ja-JP" altLang="en-US" sz="3199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4988944" y="2571750"/>
            <a:ext cx="1979196" cy="3386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1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MTs KELAS </a:t>
            </a:r>
            <a:r>
              <a:rPr lang="id-ID" sz="1601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XI</a:t>
            </a:r>
          </a:p>
        </p:txBody>
      </p:sp>
      <p:sp>
        <p:nvSpPr>
          <p:cNvPr id="6" name="テキスト プレースホルダー 11"/>
          <p:cNvSpPr txBox="1"/>
          <p:nvPr/>
        </p:nvSpPr>
        <p:spPr>
          <a:xfrm>
            <a:off x="3779912" y="1419622"/>
            <a:ext cx="4255154" cy="519221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50" b="1" dirty="0" err="1">
                <a:solidFill>
                  <a:srgbClr val="FBA711"/>
                </a:solidFill>
                <a:cs typeface="Arial" panose="020B0604020202020204" pitchFamily="34" charset="0"/>
              </a:rPr>
              <a:t>Semangat</a:t>
            </a:r>
            <a:r>
              <a:rPr lang="en-US" sz="2850" b="1" dirty="0">
                <a:solidFill>
                  <a:srgbClr val="FBA711"/>
                </a:solidFill>
                <a:cs typeface="Arial" panose="020B0604020202020204" pitchFamily="34" charset="0"/>
              </a:rPr>
              <a:t> </a:t>
            </a:r>
            <a:r>
              <a:rPr lang="en-US" sz="2850" b="1" dirty="0" err="1">
                <a:solidFill>
                  <a:srgbClr val="FBA711"/>
                </a:solidFill>
                <a:cs typeface="Arial" panose="020B0604020202020204" pitchFamily="34" charset="0"/>
              </a:rPr>
              <a:t>Mendalami</a:t>
            </a:r>
            <a:r>
              <a:rPr lang="en-US" sz="2850" b="1" dirty="0">
                <a:solidFill>
                  <a:srgbClr val="FBA711"/>
                </a:solidFill>
                <a:cs typeface="Arial" panose="020B0604020202020204" pitchFamily="34" charset="0"/>
              </a:rPr>
              <a:t> </a:t>
            </a:r>
            <a:r>
              <a:rPr lang="en-US" sz="2850" b="1" dirty="0" err="1">
                <a:solidFill>
                  <a:srgbClr val="FBA711"/>
                </a:solidFill>
                <a:cs typeface="Arial" panose="020B0604020202020204" pitchFamily="34" charset="0"/>
              </a:rPr>
              <a:t>Sejarah</a:t>
            </a:r>
            <a:r>
              <a:rPr lang="en-US" sz="2850" b="1" dirty="0">
                <a:solidFill>
                  <a:srgbClr val="FBA711"/>
                </a:solidFill>
                <a:cs typeface="Arial" panose="020B0604020202020204" pitchFamily="34" charset="0"/>
              </a:rPr>
              <a:t> </a:t>
            </a:r>
            <a:r>
              <a:rPr lang="en-US" sz="2850" b="1" dirty="0" err="1">
                <a:solidFill>
                  <a:srgbClr val="FBA711"/>
                </a:solidFill>
                <a:cs typeface="Arial" panose="020B0604020202020204" pitchFamily="34" charset="0"/>
              </a:rPr>
              <a:t>Kebudayaan</a:t>
            </a:r>
            <a:r>
              <a:rPr lang="en-US" sz="2850" b="1" dirty="0">
                <a:solidFill>
                  <a:srgbClr val="FBA711"/>
                </a:solidFill>
                <a:cs typeface="Arial" panose="020B0604020202020204" pitchFamily="34" charset="0"/>
              </a:rPr>
              <a:t> Islam</a:t>
            </a:r>
            <a:endParaRPr lang="en-US" sz="675" dirty="0">
              <a:solidFill>
                <a:srgbClr val="FBA71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be 6"/>
          <p:cNvSpPr/>
          <p:nvPr/>
        </p:nvSpPr>
        <p:spPr>
          <a:xfrm>
            <a:off x="749139" y="498536"/>
            <a:ext cx="2526717" cy="3585382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471" tIns="60236" rIns="120471" bIns="60236" rtlCol="0" anchor="ctr"/>
          <a:lstStyle/>
          <a:p>
            <a:pPr algn="ctr"/>
            <a:endParaRPr lang="en-US" sz="135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8" name="Gambar 7" descr="Sebuah gambar berisi teks, pakaian, pria, poster&#10;&#10;Deskripsi dibuat secara otomatis">
            <a:extLst>
              <a:ext uri="{FF2B5EF4-FFF2-40B4-BE49-F238E27FC236}">
                <a16:creationId xmlns:a16="http://schemas.microsoft.com/office/drawing/2014/main" id="{2D92F9E4-B5EF-CEA6-22FC-E3A715D4F4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39" y="667480"/>
            <a:ext cx="2454709" cy="341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36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79513" y="96070"/>
            <a:ext cx="8049074" cy="963052"/>
            <a:chOff x="-3023830" y="-12902"/>
            <a:chExt cx="7060660" cy="963052"/>
          </a:xfrm>
        </p:grpSpPr>
        <p:sp>
          <p:nvSpPr>
            <p:cNvPr id="11" name="Rectangle 10"/>
            <p:cNvSpPr/>
            <p:nvPr/>
          </p:nvSpPr>
          <p:spPr>
            <a:xfrm>
              <a:off x="-2455341" y="-12902"/>
              <a:ext cx="5360841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id-ID" sz="2800" b="1" dirty="0">
                  <a:solidFill>
                    <a:srgbClr val="F4740A"/>
                  </a:solidFill>
                  <a:latin typeface="Calibri" panose="020F0502020204030204" pitchFamily="34" charset="0"/>
                </a:rPr>
                <a:t>Pendiri Organisasi Kemasyarakatan Islam di Indonesia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-3023830" y="950149"/>
              <a:ext cx="7060660" cy="1"/>
            </a:xfrm>
            <a:prstGeom prst="line">
              <a:avLst/>
            </a:prstGeom>
            <a:ln>
              <a:solidFill>
                <a:srgbClr val="F4740A"/>
              </a:solidFill>
              <a:headEnd type="oval"/>
              <a:tailEnd type="oval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/>
          <p:nvPr/>
        </p:nvSpPr>
        <p:spPr>
          <a:xfrm>
            <a:off x="251520" y="1167409"/>
            <a:ext cx="6687363" cy="3145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dirty="0"/>
              <a:t>K.H. Ahmad Dahlan </a:t>
            </a:r>
            <a:r>
              <a:rPr lang="en-US" dirty="0" err="1"/>
              <a:t>adalah</a:t>
            </a:r>
            <a:r>
              <a:rPr lang="en-US" dirty="0"/>
              <a:t> salah </a:t>
            </a:r>
            <a:r>
              <a:rPr lang="en-US" dirty="0" err="1"/>
              <a:t>satu</a:t>
            </a:r>
            <a:r>
              <a:rPr lang="en-US" dirty="0"/>
              <a:t> </a:t>
            </a:r>
            <a:r>
              <a:rPr lang="en-US" dirty="0" err="1"/>
              <a:t>tokoh</a:t>
            </a:r>
            <a:r>
              <a:rPr lang="en-US" dirty="0"/>
              <a:t> </a:t>
            </a:r>
            <a:r>
              <a:rPr lang="en-US" dirty="0" err="1"/>
              <a:t>pembaruan</a:t>
            </a:r>
            <a:r>
              <a:rPr lang="en-US" dirty="0"/>
              <a:t> </a:t>
            </a:r>
            <a:r>
              <a:rPr lang="en-US" dirty="0" err="1"/>
              <a:t>pemikiran</a:t>
            </a:r>
            <a:r>
              <a:rPr lang="en-US" dirty="0"/>
              <a:t> Islam yang </a:t>
            </a:r>
            <a:r>
              <a:rPr lang="en-US" dirty="0" err="1"/>
              <a:t>berasal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Yogyakarta. </a:t>
            </a:r>
            <a:r>
              <a:rPr lang="en-US" dirty="0" err="1"/>
              <a:t>Beliau</a:t>
            </a:r>
            <a:r>
              <a:rPr lang="en-US" dirty="0"/>
              <a:t> </a:t>
            </a:r>
            <a:r>
              <a:rPr lang="en-US" dirty="0" err="1"/>
              <a:t>lahir</a:t>
            </a:r>
            <a:r>
              <a:rPr lang="en-US" dirty="0"/>
              <a:t> 1 </a:t>
            </a:r>
            <a:r>
              <a:rPr lang="en-US" dirty="0" err="1"/>
              <a:t>Agustus</a:t>
            </a:r>
            <a:r>
              <a:rPr lang="en-US" dirty="0"/>
              <a:t> 1868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nama</a:t>
            </a:r>
            <a:r>
              <a:rPr lang="en-US" dirty="0"/>
              <a:t> Muhammad Darwis,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keturunan</a:t>
            </a:r>
            <a:r>
              <a:rPr lang="en-US" dirty="0"/>
              <a:t> ke-12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Syekh</a:t>
            </a:r>
            <a:r>
              <a:rPr lang="en-US" dirty="0"/>
              <a:t> Maulana Malik Ibrahim, salah </a:t>
            </a:r>
            <a:r>
              <a:rPr lang="en-US" dirty="0" err="1"/>
              <a:t>seorang</a:t>
            </a:r>
            <a:r>
              <a:rPr lang="en-US" dirty="0"/>
              <a:t> Wali </a:t>
            </a:r>
            <a:r>
              <a:rPr lang="en-US" dirty="0" err="1"/>
              <a:t>Songo</a:t>
            </a:r>
            <a:r>
              <a:rPr lang="en-US" dirty="0"/>
              <a:t>. </a:t>
            </a:r>
            <a:endParaRPr lang="id-ID" dirty="0"/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dirty="0"/>
              <a:t>Ide </a:t>
            </a:r>
            <a:r>
              <a:rPr lang="en-US" dirty="0" err="1"/>
              <a:t>pembaruan</a:t>
            </a:r>
            <a:r>
              <a:rPr lang="en-US" dirty="0"/>
              <a:t> K.H. Ahmad Dahlan </a:t>
            </a:r>
            <a:r>
              <a:rPr lang="en-US" dirty="0" err="1"/>
              <a:t>diwujudkan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membentuk</a:t>
            </a:r>
            <a:r>
              <a:rPr lang="en-US" dirty="0"/>
              <a:t> </a:t>
            </a:r>
            <a:r>
              <a:rPr lang="en-US" dirty="0" err="1"/>
              <a:t>organisasi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(</a:t>
            </a:r>
            <a:r>
              <a:rPr lang="en-US" dirty="0" err="1"/>
              <a:t>Ormas</a:t>
            </a:r>
            <a:r>
              <a:rPr lang="en-US" dirty="0"/>
              <a:t>) Islam Muhammadiyah pada </a:t>
            </a:r>
            <a:r>
              <a:rPr lang="en-US" dirty="0" err="1"/>
              <a:t>tanggal</a:t>
            </a:r>
            <a:r>
              <a:rPr lang="en-US" dirty="0"/>
              <a:t> 18 November 1912 yang </a:t>
            </a:r>
            <a:r>
              <a:rPr lang="en-US" dirty="0" err="1"/>
              <a:t>bertujuan</a:t>
            </a:r>
            <a:r>
              <a:rPr lang="en-US" dirty="0"/>
              <a:t> </a:t>
            </a:r>
            <a:r>
              <a:rPr lang="en-US" dirty="0" err="1"/>
              <a:t>mengadakan</a:t>
            </a:r>
            <a:r>
              <a:rPr lang="en-US" dirty="0"/>
              <a:t> </a:t>
            </a:r>
            <a:r>
              <a:rPr lang="en-US" dirty="0" err="1"/>
              <a:t>pembaruan</a:t>
            </a:r>
            <a:r>
              <a:rPr lang="en-US" dirty="0"/>
              <a:t> </a:t>
            </a:r>
            <a:r>
              <a:rPr lang="en-US" dirty="0" err="1"/>
              <a:t>berfikir</a:t>
            </a:r>
            <a:r>
              <a:rPr lang="en-US" dirty="0"/>
              <a:t> dan </a:t>
            </a:r>
            <a:r>
              <a:rPr lang="en-US" dirty="0" err="1"/>
              <a:t>beramal</a:t>
            </a:r>
            <a:r>
              <a:rPr lang="en-US" dirty="0"/>
              <a:t> </a:t>
            </a:r>
            <a:r>
              <a:rPr lang="en-US" dirty="0" err="1"/>
              <a:t>umat</a:t>
            </a:r>
            <a:r>
              <a:rPr lang="en-US" dirty="0"/>
              <a:t> Islam </a:t>
            </a:r>
            <a:r>
              <a:rPr lang="en-US" dirty="0" err="1"/>
              <a:t>menurut</a:t>
            </a:r>
            <a:r>
              <a:rPr lang="en-US" dirty="0"/>
              <a:t> Al-Qur’an dan </a:t>
            </a:r>
            <a:r>
              <a:rPr lang="en-US" dirty="0" err="1"/>
              <a:t>hadis</a:t>
            </a:r>
            <a:r>
              <a:rPr lang="en-US" dirty="0"/>
              <a:t> yang </a:t>
            </a:r>
            <a:r>
              <a:rPr lang="en-US" dirty="0" err="1"/>
              <a:t>murni</a:t>
            </a:r>
            <a:r>
              <a:rPr lang="en-US" dirty="0"/>
              <a:t>.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kiprahnya</a:t>
            </a:r>
            <a:r>
              <a:rPr lang="en-US" dirty="0"/>
              <a:t>, Muhammadiyah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bergerak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bidang</a:t>
            </a:r>
            <a:r>
              <a:rPr lang="en-US" dirty="0"/>
              <a:t> agama dan </a:t>
            </a:r>
            <a:r>
              <a:rPr lang="en-US" dirty="0" err="1"/>
              <a:t>pendidikan</a:t>
            </a:r>
            <a:r>
              <a:rPr lang="en-US" dirty="0"/>
              <a:t> Islam.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299942"/>
            <a:ext cx="9166034" cy="954527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6354269" y="1001004"/>
            <a:ext cx="3260108" cy="2927961"/>
            <a:chOff x="5736111" y="1694660"/>
            <a:chExt cx="3521672" cy="316050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94"/>
            <a:stretch/>
          </p:blipFill>
          <p:spPr>
            <a:xfrm flipH="1">
              <a:off x="6316468" y="1694660"/>
              <a:ext cx="2232248" cy="2755964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6339092" y="4070059"/>
              <a:ext cx="2197846" cy="584775"/>
            </a:xfrm>
            <a:prstGeom prst="rect">
              <a:avLst/>
            </a:prstGeom>
            <a:solidFill>
              <a:srgbClr val="F4740A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id-ID" sz="3200" b="1" dirty="0"/>
                <a:t>Rangkuman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36111" y="4639718"/>
              <a:ext cx="3521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800" dirty="0"/>
                <a:t>Sumber: www.freepik.com</a:t>
              </a:r>
              <a:endParaRPr lang="en-US" sz="800" dirty="0"/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629" y="267494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72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34042" y="1124534"/>
            <a:ext cx="7038201" cy="3840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3"/>
            </a:pPr>
            <a:r>
              <a:rPr lang="en-US" dirty="0"/>
              <a:t>K.H. Hasyim </a:t>
            </a:r>
            <a:r>
              <a:rPr lang="en-US" dirty="0" err="1"/>
              <a:t>Asy’ari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tokoh</a:t>
            </a:r>
            <a:r>
              <a:rPr lang="en-US" dirty="0"/>
              <a:t> </a:t>
            </a:r>
            <a:r>
              <a:rPr lang="en-US" dirty="0" err="1"/>
              <a:t>nasional</a:t>
            </a:r>
            <a:r>
              <a:rPr lang="en-US" dirty="0"/>
              <a:t> dan </a:t>
            </a:r>
            <a:r>
              <a:rPr lang="en-US" dirty="0" err="1"/>
              <a:t>seorang</a:t>
            </a:r>
            <a:r>
              <a:rPr lang="en-US" dirty="0"/>
              <a:t> ulama </a:t>
            </a:r>
            <a:r>
              <a:rPr lang="en-US" dirty="0" err="1"/>
              <a:t>karismatik</a:t>
            </a:r>
            <a:r>
              <a:rPr lang="en-US" dirty="0"/>
              <a:t> </a:t>
            </a:r>
            <a:r>
              <a:rPr lang="en-US" dirty="0" err="1"/>
              <a:t>sekaligus</a:t>
            </a:r>
            <a:r>
              <a:rPr lang="en-US" dirty="0"/>
              <a:t> </a:t>
            </a:r>
            <a:r>
              <a:rPr lang="en-US" dirty="0" err="1"/>
              <a:t>pendiri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Tebuireng</a:t>
            </a:r>
            <a:r>
              <a:rPr lang="en-US" dirty="0"/>
              <a:t>, </a:t>
            </a:r>
            <a:r>
              <a:rPr lang="en-US" dirty="0" err="1"/>
              <a:t>Jombang</a:t>
            </a:r>
            <a:r>
              <a:rPr lang="en-US" dirty="0"/>
              <a:t>, juga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ketua</a:t>
            </a:r>
            <a:r>
              <a:rPr lang="en-US" dirty="0"/>
              <a:t> </a:t>
            </a:r>
            <a:r>
              <a:rPr lang="en-US" dirty="0" err="1"/>
              <a:t>umum</a:t>
            </a:r>
            <a:r>
              <a:rPr lang="en-US" dirty="0"/>
              <a:t> </a:t>
            </a:r>
            <a:r>
              <a:rPr lang="en-US" dirty="0" err="1"/>
              <a:t>pertama</a:t>
            </a:r>
            <a:r>
              <a:rPr lang="en-US" dirty="0"/>
              <a:t> dan salah </a:t>
            </a:r>
            <a:r>
              <a:rPr lang="en-US" dirty="0" err="1"/>
              <a:t>seorang</a:t>
            </a:r>
            <a:r>
              <a:rPr lang="en-US" dirty="0"/>
              <a:t> </a:t>
            </a:r>
            <a:r>
              <a:rPr lang="en-US" dirty="0" err="1"/>
              <a:t>pendiri</a:t>
            </a:r>
            <a:r>
              <a:rPr lang="en-US" dirty="0"/>
              <a:t> </a:t>
            </a:r>
            <a:r>
              <a:rPr lang="en-US" dirty="0" err="1"/>
              <a:t>organisasi</a:t>
            </a:r>
            <a:r>
              <a:rPr lang="en-US" dirty="0"/>
              <a:t> </a:t>
            </a:r>
            <a:r>
              <a:rPr lang="en-US" dirty="0" err="1"/>
              <a:t>kemasyarakat</a:t>
            </a:r>
            <a:r>
              <a:rPr lang="en-US" dirty="0"/>
              <a:t> (</a:t>
            </a:r>
            <a:r>
              <a:rPr lang="en-US" dirty="0" err="1"/>
              <a:t>Ormas</a:t>
            </a:r>
            <a:r>
              <a:rPr lang="en-US" dirty="0"/>
              <a:t>) Islam </a:t>
            </a:r>
            <a:r>
              <a:rPr lang="en-US" dirty="0" err="1"/>
              <a:t>Nahdlatul</a:t>
            </a:r>
            <a:r>
              <a:rPr lang="en-US" dirty="0"/>
              <a:t> Ulama (NU).</a:t>
            </a:r>
            <a:endParaRPr lang="id-ID" dirty="0"/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3"/>
            </a:pPr>
            <a:r>
              <a:rPr lang="en-US" dirty="0"/>
              <a:t>Bersama K.H. Wahab </a:t>
            </a:r>
            <a:r>
              <a:rPr lang="en-US" dirty="0" err="1"/>
              <a:t>Hasbullah</a:t>
            </a:r>
            <a:r>
              <a:rPr lang="en-US" dirty="0"/>
              <a:t> dan para ulama yang lain, K.H. Hasyim </a:t>
            </a:r>
            <a:r>
              <a:rPr lang="en-US" dirty="0" err="1"/>
              <a:t>Asy’ari</a:t>
            </a:r>
            <a:r>
              <a:rPr lang="en-US" dirty="0"/>
              <a:t> </a:t>
            </a:r>
            <a:r>
              <a:rPr lang="en-US" dirty="0" err="1"/>
              <a:t>mendirikan</a:t>
            </a:r>
            <a:r>
              <a:rPr lang="en-US" dirty="0"/>
              <a:t> </a:t>
            </a:r>
            <a:r>
              <a:rPr lang="en-US" dirty="0" err="1"/>
              <a:t>Nahdlatul</a:t>
            </a:r>
            <a:r>
              <a:rPr lang="en-US" dirty="0"/>
              <a:t> Ulama (NU) pada </a:t>
            </a:r>
            <a:r>
              <a:rPr lang="en-US" dirty="0" err="1"/>
              <a:t>tanggal</a:t>
            </a:r>
            <a:r>
              <a:rPr lang="en-US" dirty="0"/>
              <a:t> 31 </a:t>
            </a:r>
            <a:r>
              <a:rPr lang="en-US" dirty="0" err="1"/>
              <a:t>Januari</a:t>
            </a:r>
            <a:r>
              <a:rPr lang="en-US" dirty="0"/>
              <a:t> 1926 di Surabaya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tujuan</a:t>
            </a:r>
            <a:r>
              <a:rPr lang="en-US" dirty="0"/>
              <a:t> </a:t>
            </a:r>
            <a:r>
              <a:rPr lang="en-US" dirty="0" err="1"/>
              <a:t>membendung</a:t>
            </a:r>
            <a:r>
              <a:rPr lang="en-US" dirty="0"/>
              <a:t> ide </a:t>
            </a:r>
            <a:r>
              <a:rPr lang="en-US" dirty="0" err="1"/>
              <a:t>pembaruan</a:t>
            </a:r>
            <a:r>
              <a:rPr lang="en-US" dirty="0"/>
              <a:t> yang </a:t>
            </a:r>
            <a:r>
              <a:rPr lang="en-US" dirty="0" err="1"/>
              <a:t>digagas</a:t>
            </a:r>
            <a:r>
              <a:rPr lang="en-US" dirty="0"/>
              <a:t> oleh </a:t>
            </a:r>
            <a:r>
              <a:rPr lang="en-US" dirty="0" err="1"/>
              <a:t>kaum</a:t>
            </a:r>
            <a:r>
              <a:rPr lang="en-US" dirty="0"/>
              <a:t> </a:t>
            </a:r>
            <a:r>
              <a:rPr lang="en-US" dirty="0" err="1"/>
              <a:t>moderat</a:t>
            </a:r>
            <a:r>
              <a:rPr lang="en-US" dirty="0"/>
              <a:t> (</a:t>
            </a:r>
            <a:r>
              <a:rPr lang="en-US" dirty="0" err="1"/>
              <a:t>pembaru</a:t>
            </a:r>
            <a:r>
              <a:rPr lang="en-US" dirty="0"/>
              <a:t>) </a:t>
            </a:r>
            <a:r>
              <a:rPr lang="en-US" dirty="0" err="1"/>
              <a:t>kurang</a:t>
            </a:r>
            <a:r>
              <a:rPr lang="en-US" dirty="0"/>
              <a:t> </a:t>
            </a:r>
            <a:r>
              <a:rPr lang="en-US" dirty="0" err="1"/>
              <a:t>tepat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diterapkan</a:t>
            </a:r>
            <a:r>
              <a:rPr lang="en-US" dirty="0"/>
              <a:t>, </a:t>
            </a:r>
            <a:r>
              <a:rPr lang="en-US" dirty="0" err="1"/>
              <a:t>terutama</a:t>
            </a:r>
            <a:r>
              <a:rPr lang="en-US" dirty="0"/>
              <a:t> </a:t>
            </a:r>
            <a:r>
              <a:rPr lang="en-US" dirty="0" err="1"/>
              <a:t>berkaitan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pemikiran</a:t>
            </a:r>
            <a:r>
              <a:rPr lang="en-US" dirty="0"/>
              <a:t> </a:t>
            </a:r>
            <a:r>
              <a:rPr lang="en-US" dirty="0" err="1"/>
              <a:t>umat</a:t>
            </a:r>
            <a:r>
              <a:rPr lang="en-US" dirty="0"/>
              <a:t> Islam </a:t>
            </a:r>
            <a:r>
              <a:rPr lang="en-US" dirty="0" err="1"/>
              <a:t>boleh</a:t>
            </a:r>
            <a:r>
              <a:rPr lang="en-US" dirty="0"/>
              <a:t> </a:t>
            </a:r>
            <a:r>
              <a:rPr lang="en-US" dirty="0" err="1"/>
              <a:t>melepaskan</a:t>
            </a:r>
            <a:r>
              <a:rPr lang="en-US" dirty="0"/>
              <a:t> </a:t>
            </a:r>
            <a:r>
              <a:rPr lang="en-US" dirty="0" err="1"/>
              <a:t>diri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keterikatan</a:t>
            </a:r>
            <a:r>
              <a:rPr lang="en-US" dirty="0"/>
              <a:t> </a:t>
            </a:r>
            <a:r>
              <a:rPr lang="en-US" dirty="0" err="1"/>
              <a:t>mazhab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beramal</a:t>
            </a:r>
            <a:r>
              <a:rPr lang="en-US" dirty="0"/>
              <a:t>. Gerakan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dianggap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mengancam</a:t>
            </a:r>
            <a:r>
              <a:rPr lang="en-US" dirty="0"/>
              <a:t> </a:t>
            </a:r>
            <a:r>
              <a:rPr lang="en-US" dirty="0" err="1"/>
              <a:t>ukhuah</a:t>
            </a:r>
            <a:r>
              <a:rPr lang="en-US" dirty="0"/>
              <a:t> </a:t>
            </a:r>
            <a:r>
              <a:rPr lang="en-US" dirty="0" err="1"/>
              <a:t>Islamiah</a:t>
            </a:r>
            <a:r>
              <a:rPr lang="en-US" dirty="0"/>
              <a:t> dan </a:t>
            </a:r>
            <a:r>
              <a:rPr lang="en-US" dirty="0" err="1"/>
              <a:t>kelestarian</a:t>
            </a:r>
            <a:r>
              <a:rPr lang="en-US" dirty="0"/>
              <a:t> </a:t>
            </a:r>
            <a:r>
              <a:rPr lang="en-US" dirty="0" err="1"/>
              <a:t>tradisi</a:t>
            </a:r>
            <a:r>
              <a:rPr lang="en-US" dirty="0"/>
              <a:t>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3"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6588224" y="762511"/>
            <a:ext cx="2940659" cy="2603207"/>
            <a:chOff x="5736111" y="1694660"/>
            <a:chExt cx="3521672" cy="316050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94"/>
            <a:stretch/>
          </p:blipFill>
          <p:spPr>
            <a:xfrm flipH="1">
              <a:off x="6316468" y="1694660"/>
              <a:ext cx="2232248" cy="2755964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6339092" y="4070059"/>
              <a:ext cx="2197846" cy="584775"/>
            </a:xfrm>
            <a:prstGeom prst="rect">
              <a:avLst/>
            </a:prstGeom>
            <a:solidFill>
              <a:srgbClr val="F4740A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id-ID" sz="3200" b="1" dirty="0"/>
                <a:t>Rangkuman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36111" y="4639718"/>
              <a:ext cx="3521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800" dirty="0"/>
                <a:t>Sumber: www.freepik.com</a:t>
              </a:r>
              <a:endParaRPr lang="en-US" sz="800" dirty="0"/>
            </a:p>
          </p:txBody>
        </p:sp>
      </p:grpSp>
      <p:cxnSp>
        <p:nvCxnSpPr>
          <p:cNvPr id="23" name="Straight Connector 22"/>
          <p:cNvCxnSpPr/>
          <p:nvPr/>
        </p:nvCxnSpPr>
        <p:spPr>
          <a:xfrm flipV="1">
            <a:off x="179512" y="1059121"/>
            <a:ext cx="8049075" cy="1"/>
          </a:xfrm>
          <a:prstGeom prst="line">
            <a:avLst/>
          </a:prstGeom>
          <a:ln>
            <a:solidFill>
              <a:srgbClr val="F4740A"/>
            </a:solidFill>
            <a:headEnd type="oval"/>
            <a:tailEnd type="oval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629" y="267494"/>
            <a:ext cx="1719221" cy="420660"/>
          </a:xfrm>
          <a:prstGeom prst="rect">
            <a:avLst/>
          </a:prstGeom>
        </p:spPr>
      </p:pic>
      <p:sp>
        <p:nvSpPr>
          <p:cNvPr id="2" name="Rectangle 10">
            <a:extLst>
              <a:ext uri="{FF2B5EF4-FFF2-40B4-BE49-F238E27FC236}">
                <a16:creationId xmlns:a16="http://schemas.microsoft.com/office/drawing/2014/main" id="{8D30773D-91C6-C72F-FD97-5D10C17804C0}"/>
              </a:ext>
            </a:extLst>
          </p:cNvPr>
          <p:cNvSpPr/>
          <p:nvPr/>
        </p:nvSpPr>
        <p:spPr>
          <a:xfrm>
            <a:off x="827584" y="96070"/>
            <a:ext cx="61112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d-ID" sz="2800" b="1" dirty="0">
                <a:solidFill>
                  <a:srgbClr val="F4740A"/>
                </a:solidFill>
                <a:latin typeface="Calibri" panose="020F0502020204030204" pitchFamily="34" charset="0"/>
              </a:rPr>
              <a:t>Pendiri Organisasi Kemasyarakatan Islam di Indonesia</a:t>
            </a:r>
          </a:p>
        </p:txBody>
      </p:sp>
    </p:spTree>
    <p:extLst>
      <p:ext uri="{BB962C8B-B14F-4D97-AF65-F5344CB8AC3E}">
        <p14:creationId xmlns:p14="http://schemas.microsoft.com/office/powerpoint/2010/main" val="234394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04561" y="1331386"/>
            <a:ext cx="6174228" cy="3042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5"/>
            </a:pPr>
            <a:r>
              <a:rPr lang="en-US" dirty="0"/>
              <a:t>H. Ahmad Hassan </a:t>
            </a:r>
            <a:r>
              <a:rPr lang="en-US" dirty="0" err="1"/>
              <a:t>adalah</a:t>
            </a:r>
            <a:r>
              <a:rPr lang="en-US" dirty="0"/>
              <a:t> salah </a:t>
            </a:r>
            <a:r>
              <a:rPr lang="en-US" dirty="0" err="1"/>
              <a:t>seorang</a:t>
            </a:r>
            <a:r>
              <a:rPr lang="en-US" dirty="0"/>
              <a:t> </a:t>
            </a:r>
            <a:r>
              <a:rPr lang="en-US" dirty="0" err="1"/>
              <a:t>pemikir</a:t>
            </a:r>
            <a:r>
              <a:rPr lang="en-US" dirty="0"/>
              <a:t> </a:t>
            </a:r>
            <a:r>
              <a:rPr lang="en-US" dirty="0" err="1"/>
              <a:t>pembaruan</a:t>
            </a:r>
            <a:r>
              <a:rPr lang="en-US" dirty="0"/>
              <a:t> Islam Indonesia. Lahir di Singapura pada </a:t>
            </a:r>
            <a:r>
              <a:rPr lang="en-US" dirty="0" err="1"/>
              <a:t>tahun</a:t>
            </a:r>
            <a:r>
              <a:rPr lang="en-US" dirty="0"/>
              <a:t> 1887 dan </a:t>
            </a:r>
            <a:r>
              <a:rPr lang="en-US" dirty="0" err="1"/>
              <a:t>berasal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keluarga</a:t>
            </a:r>
            <a:r>
              <a:rPr lang="en-US" dirty="0"/>
              <a:t> </a:t>
            </a:r>
            <a:r>
              <a:rPr lang="en-US" dirty="0" err="1"/>
              <a:t>campuran</a:t>
            </a:r>
            <a:r>
              <a:rPr lang="en-US" dirty="0"/>
              <a:t>, Indonesia dan India. </a:t>
            </a:r>
            <a:r>
              <a:rPr lang="en-US" dirty="0" err="1"/>
              <a:t>Kiprahnya</a:t>
            </a:r>
            <a:r>
              <a:rPr lang="en-US" dirty="0"/>
              <a:t> </a:t>
            </a:r>
            <a:r>
              <a:rPr lang="en-US" dirty="0" err="1"/>
              <a:t>bersama</a:t>
            </a:r>
            <a:r>
              <a:rPr lang="en-US" dirty="0"/>
              <a:t> Haji Zamzam dan Haji Muhammad Yunus </a:t>
            </a:r>
            <a:r>
              <a:rPr lang="en-US" dirty="0" err="1"/>
              <a:t>mendirikan</a:t>
            </a:r>
            <a:r>
              <a:rPr lang="en-US" dirty="0"/>
              <a:t> </a:t>
            </a:r>
            <a:r>
              <a:rPr lang="en-US" dirty="0" err="1"/>
              <a:t>organisasi</a:t>
            </a:r>
            <a:r>
              <a:rPr lang="en-US" dirty="0"/>
              <a:t> </a:t>
            </a:r>
            <a:r>
              <a:rPr lang="en-US" dirty="0" err="1"/>
              <a:t>kemasyarakatan</a:t>
            </a:r>
            <a:r>
              <a:rPr lang="en-US" dirty="0"/>
              <a:t> (</a:t>
            </a:r>
            <a:r>
              <a:rPr lang="en-US" dirty="0" err="1"/>
              <a:t>ormas</a:t>
            </a:r>
            <a:r>
              <a:rPr lang="en-US" dirty="0"/>
              <a:t>) Islam </a:t>
            </a:r>
            <a:r>
              <a:rPr lang="en-US" dirty="0" err="1"/>
              <a:t>Persatuan</a:t>
            </a:r>
            <a:r>
              <a:rPr lang="en-US" dirty="0"/>
              <a:t> Islam (Persis) 12 September 1923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tujuan</a:t>
            </a:r>
            <a:r>
              <a:rPr lang="en-US" dirty="0"/>
              <a:t> </a:t>
            </a:r>
            <a:r>
              <a:rPr lang="en-US" dirty="0" err="1"/>
              <a:t>berusaha</a:t>
            </a:r>
            <a:r>
              <a:rPr lang="en-US" dirty="0"/>
              <a:t> </a:t>
            </a:r>
            <a:r>
              <a:rPr lang="en-US" dirty="0" err="1"/>
              <a:t>keras</a:t>
            </a:r>
            <a:r>
              <a:rPr lang="en-US" dirty="0"/>
              <a:t> </a:t>
            </a:r>
            <a:r>
              <a:rPr lang="en-US" dirty="0" err="1"/>
              <a:t>memperbarui</a:t>
            </a:r>
            <a:r>
              <a:rPr lang="en-US" dirty="0"/>
              <a:t> </a:t>
            </a:r>
            <a:r>
              <a:rPr lang="en-US" dirty="0" err="1"/>
              <a:t>umat</a:t>
            </a:r>
            <a:r>
              <a:rPr lang="en-US" dirty="0"/>
              <a:t> Islam </a:t>
            </a:r>
            <a:r>
              <a:rPr lang="en-US" dirty="0" err="1"/>
              <a:t>saat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yang </a:t>
            </a:r>
            <a:r>
              <a:rPr lang="en-US" dirty="0" err="1"/>
              <a:t>mengalami</a:t>
            </a:r>
            <a:r>
              <a:rPr lang="en-US" dirty="0"/>
              <a:t> </a:t>
            </a:r>
            <a:r>
              <a:rPr lang="en-US" dirty="0" err="1"/>
              <a:t>stagnasi</a:t>
            </a:r>
            <a:r>
              <a:rPr lang="en-US" dirty="0"/>
              <a:t> </a:t>
            </a:r>
            <a:r>
              <a:rPr lang="en-US" dirty="0" err="1"/>
              <a:t>pemikiran</a:t>
            </a:r>
            <a:r>
              <a:rPr lang="en-US" dirty="0"/>
              <a:t> dan </a:t>
            </a:r>
            <a:r>
              <a:rPr lang="en-US" dirty="0" err="1"/>
              <a:t>penuh</a:t>
            </a:r>
            <a:r>
              <a:rPr lang="en-US" dirty="0"/>
              <a:t> </a:t>
            </a:r>
            <a:r>
              <a:rPr lang="en-US" dirty="0" err="1"/>
              <a:t>bid’ah</a:t>
            </a:r>
            <a:r>
              <a:rPr lang="en-US" dirty="0"/>
              <a:t>, </a:t>
            </a:r>
            <a:r>
              <a:rPr lang="en-US" dirty="0" err="1"/>
              <a:t>takhayul</a:t>
            </a:r>
            <a:r>
              <a:rPr lang="en-US" dirty="0"/>
              <a:t>, dan </a:t>
            </a:r>
            <a:r>
              <a:rPr lang="en-US" dirty="0" err="1"/>
              <a:t>khurafat</a:t>
            </a:r>
            <a:r>
              <a:rPr lang="en-US" dirty="0"/>
              <a:t>. </a:t>
            </a:r>
            <a:r>
              <a:rPr lang="en-US" dirty="0" err="1"/>
              <a:t>Selanjutnya</a:t>
            </a:r>
            <a:r>
              <a:rPr lang="en-US" dirty="0"/>
              <a:t> </a:t>
            </a:r>
            <a:r>
              <a:rPr lang="en-US" dirty="0" err="1"/>
              <a:t>beliau</a:t>
            </a:r>
            <a:r>
              <a:rPr lang="en-US" dirty="0"/>
              <a:t> </a:t>
            </a:r>
            <a:r>
              <a:rPr lang="en-US" dirty="0" err="1"/>
              <a:t>mendirikan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Persis di </a:t>
            </a:r>
            <a:r>
              <a:rPr lang="en-US" dirty="0" err="1"/>
              <a:t>Bangil</a:t>
            </a:r>
            <a:r>
              <a:rPr lang="en-US" dirty="0"/>
              <a:t>, </a:t>
            </a:r>
            <a:r>
              <a:rPr lang="en-US" dirty="0" err="1"/>
              <a:t>Jawa</a:t>
            </a:r>
            <a:r>
              <a:rPr lang="en-US" dirty="0"/>
              <a:t> Timur.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6372200" y="908803"/>
            <a:ext cx="3156683" cy="2897362"/>
            <a:chOff x="5736111" y="1694660"/>
            <a:chExt cx="3521672" cy="316050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94"/>
            <a:stretch/>
          </p:blipFill>
          <p:spPr>
            <a:xfrm flipH="1">
              <a:off x="6316468" y="1694660"/>
              <a:ext cx="2232248" cy="2755964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6339092" y="4070059"/>
              <a:ext cx="2197846" cy="584775"/>
            </a:xfrm>
            <a:prstGeom prst="rect">
              <a:avLst/>
            </a:prstGeom>
            <a:solidFill>
              <a:srgbClr val="F4740A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id-ID" sz="3200" b="1" dirty="0"/>
                <a:t>Rangkuman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36111" y="4639718"/>
              <a:ext cx="3521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800" dirty="0"/>
                <a:t>Sumber: www.freepik.com</a:t>
              </a:r>
              <a:endParaRPr lang="en-US" sz="800" dirty="0"/>
            </a:p>
          </p:txBody>
        </p:sp>
      </p:grpSp>
      <p:cxnSp>
        <p:nvCxnSpPr>
          <p:cNvPr id="23" name="Straight Connector 22"/>
          <p:cNvCxnSpPr/>
          <p:nvPr/>
        </p:nvCxnSpPr>
        <p:spPr>
          <a:xfrm flipV="1">
            <a:off x="179512" y="1059121"/>
            <a:ext cx="8049075" cy="1"/>
          </a:xfrm>
          <a:prstGeom prst="line">
            <a:avLst/>
          </a:prstGeom>
          <a:ln>
            <a:solidFill>
              <a:srgbClr val="F4740A"/>
            </a:solidFill>
            <a:headEnd type="oval"/>
            <a:tailEnd type="oval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629" y="267494"/>
            <a:ext cx="1719221" cy="420660"/>
          </a:xfrm>
          <a:prstGeom prst="rect">
            <a:avLst/>
          </a:prstGeom>
        </p:spPr>
      </p:pic>
      <p:sp>
        <p:nvSpPr>
          <p:cNvPr id="2" name="Rectangle 10">
            <a:extLst>
              <a:ext uri="{FF2B5EF4-FFF2-40B4-BE49-F238E27FC236}">
                <a16:creationId xmlns:a16="http://schemas.microsoft.com/office/drawing/2014/main" id="{8D30773D-91C6-C72F-FD97-5D10C17804C0}"/>
              </a:ext>
            </a:extLst>
          </p:cNvPr>
          <p:cNvSpPr/>
          <p:nvPr/>
        </p:nvSpPr>
        <p:spPr>
          <a:xfrm>
            <a:off x="827584" y="96070"/>
            <a:ext cx="61112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d-ID" sz="2800" b="1" dirty="0">
                <a:solidFill>
                  <a:srgbClr val="F4740A"/>
                </a:solidFill>
                <a:latin typeface="Calibri" panose="020F0502020204030204" pitchFamily="34" charset="0"/>
              </a:rPr>
              <a:t>Pendiri Organisasi Kemasyarakatan Islam di Indonesia</a:t>
            </a:r>
          </a:p>
        </p:txBody>
      </p:sp>
    </p:spTree>
    <p:extLst>
      <p:ext uri="{BB962C8B-B14F-4D97-AF65-F5344CB8AC3E}">
        <p14:creationId xmlns:p14="http://schemas.microsoft.com/office/powerpoint/2010/main" val="4187632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68216" y="1144821"/>
            <a:ext cx="6336032" cy="3339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6"/>
            </a:pPr>
            <a:r>
              <a:rPr lang="en-US" dirty="0" err="1"/>
              <a:t>Syekh</a:t>
            </a:r>
            <a:r>
              <a:rPr lang="en-US" dirty="0"/>
              <a:t> Ahmad </a:t>
            </a:r>
            <a:r>
              <a:rPr lang="en-US" dirty="0" err="1"/>
              <a:t>Surkati</a:t>
            </a:r>
            <a:r>
              <a:rPr lang="en-US" dirty="0"/>
              <a:t> </a:t>
            </a:r>
            <a:r>
              <a:rPr lang="en-US" dirty="0" err="1"/>
              <a:t>dilahirkan</a:t>
            </a:r>
            <a:r>
              <a:rPr lang="en-US" dirty="0"/>
              <a:t> di </a:t>
            </a:r>
            <a:r>
              <a:rPr lang="en-US" dirty="0" err="1"/>
              <a:t>pulau</a:t>
            </a:r>
            <a:r>
              <a:rPr lang="en-US" dirty="0"/>
              <a:t> </a:t>
            </a:r>
            <a:r>
              <a:rPr lang="en-US" dirty="0" err="1"/>
              <a:t>Arqu</a:t>
            </a:r>
            <a:r>
              <a:rPr lang="en-US" dirty="0"/>
              <a:t>, </a:t>
            </a:r>
            <a:r>
              <a:rPr lang="en-US" dirty="0" err="1"/>
              <a:t>daerah</a:t>
            </a:r>
            <a:r>
              <a:rPr lang="en-US" dirty="0"/>
              <a:t> </a:t>
            </a:r>
            <a:r>
              <a:rPr lang="en-US" dirty="0" err="1"/>
              <a:t>Dunggulah</a:t>
            </a:r>
            <a:r>
              <a:rPr lang="en-US" dirty="0"/>
              <a:t>, Sudan, pada 1875. </a:t>
            </a:r>
            <a:r>
              <a:rPr lang="en-US" dirty="0" err="1"/>
              <a:t>Sempat</a:t>
            </a:r>
            <a:r>
              <a:rPr lang="en-US" dirty="0"/>
              <a:t> </a:t>
            </a:r>
            <a:r>
              <a:rPr lang="en-US" dirty="0" err="1"/>
              <a:t>mengenyam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di Al-Azhar (</a:t>
            </a:r>
            <a:r>
              <a:rPr lang="en-US" dirty="0" err="1"/>
              <a:t>Mesir</a:t>
            </a:r>
            <a:r>
              <a:rPr lang="en-US" dirty="0"/>
              <a:t>) dan </a:t>
            </a:r>
            <a:r>
              <a:rPr lang="en-US" dirty="0" err="1"/>
              <a:t>Mekah</a:t>
            </a:r>
            <a:r>
              <a:rPr lang="en-US" dirty="0"/>
              <a:t>, </a:t>
            </a:r>
            <a:r>
              <a:rPr lang="en-US" dirty="0" err="1"/>
              <a:t>Surkati</a:t>
            </a:r>
            <a:r>
              <a:rPr lang="en-US" dirty="0"/>
              <a:t> </a:t>
            </a:r>
            <a:r>
              <a:rPr lang="en-US" dirty="0" err="1"/>
              <a:t>kemudian</a:t>
            </a:r>
            <a:r>
              <a:rPr lang="en-US" dirty="0"/>
              <a:t> </a:t>
            </a:r>
            <a:r>
              <a:rPr lang="en-US" dirty="0" err="1"/>
              <a:t>datang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Jawa</a:t>
            </a:r>
            <a:r>
              <a:rPr lang="en-US" dirty="0"/>
              <a:t> pada </a:t>
            </a:r>
            <a:r>
              <a:rPr lang="en-US" dirty="0" err="1"/>
              <a:t>Maret</a:t>
            </a:r>
            <a:r>
              <a:rPr lang="en-US" dirty="0"/>
              <a:t> 1911.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bermula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permintaan</a:t>
            </a:r>
            <a:r>
              <a:rPr lang="en-US" dirty="0"/>
              <a:t> </a:t>
            </a:r>
            <a:r>
              <a:rPr lang="en-US" dirty="0" err="1"/>
              <a:t>Jami’at</a:t>
            </a:r>
            <a:r>
              <a:rPr lang="en-US" dirty="0"/>
              <a:t> Khair, </a:t>
            </a:r>
            <a:r>
              <a:rPr lang="en-US" dirty="0" err="1"/>
              <a:t>organisasi</a:t>
            </a:r>
            <a:r>
              <a:rPr lang="en-US" dirty="0"/>
              <a:t> yang </a:t>
            </a:r>
            <a:r>
              <a:rPr lang="en-US" dirty="0" err="1"/>
              <a:t>didirikan</a:t>
            </a:r>
            <a:r>
              <a:rPr lang="en-US" dirty="0"/>
              <a:t> </a:t>
            </a:r>
            <a:r>
              <a:rPr lang="en-US" dirty="0" err="1"/>
              <a:t>warga</a:t>
            </a:r>
            <a:r>
              <a:rPr lang="en-US" dirty="0"/>
              <a:t> </a:t>
            </a:r>
            <a:r>
              <a:rPr lang="en-US" dirty="0" err="1"/>
              <a:t>keturunan</a:t>
            </a:r>
            <a:r>
              <a:rPr lang="en-US" dirty="0"/>
              <a:t> Arab di Jakarta,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mengajar</a:t>
            </a:r>
            <a:r>
              <a:rPr lang="en-US" dirty="0"/>
              <a:t>. Karena </a:t>
            </a:r>
            <a:r>
              <a:rPr lang="en-US" dirty="0" err="1"/>
              <a:t>ketidakcocokkan</a:t>
            </a:r>
            <a:r>
              <a:rPr lang="en-US" dirty="0"/>
              <a:t>, </a:t>
            </a:r>
            <a:r>
              <a:rPr lang="en-US" dirty="0" err="1"/>
              <a:t>dia</a:t>
            </a:r>
            <a:r>
              <a:rPr lang="en-US" dirty="0"/>
              <a:t> </a:t>
            </a:r>
            <a:r>
              <a:rPr lang="en-US" dirty="0" err="1"/>
              <a:t>keluar</a:t>
            </a:r>
            <a:r>
              <a:rPr lang="en-US" dirty="0"/>
              <a:t>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mendirikan</a:t>
            </a:r>
            <a:r>
              <a:rPr lang="en-US" dirty="0"/>
              <a:t> madrasah Al-</a:t>
            </a:r>
            <a:r>
              <a:rPr lang="en-US" dirty="0" err="1"/>
              <a:t>Irsyad</a:t>
            </a:r>
            <a:r>
              <a:rPr lang="en-US" dirty="0"/>
              <a:t> Al Islamiyah di Jakarta pada 6 September 1914. </a:t>
            </a:r>
            <a:r>
              <a:rPr lang="en-US" dirty="0" err="1"/>
              <a:t>Tanggal</a:t>
            </a:r>
            <a:r>
              <a:rPr lang="en-US" dirty="0"/>
              <a:t> </a:t>
            </a:r>
            <a:r>
              <a:rPr lang="en-US" dirty="0" err="1"/>
              <a:t>pendirian</a:t>
            </a:r>
            <a:r>
              <a:rPr lang="en-US" dirty="0"/>
              <a:t> madrasah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kemudian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tanggal</a:t>
            </a:r>
            <a:r>
              <a:rPr lang="en-US" dirty="0"/>
              <a:t> </a:t>
            </a:r>
            <a:r>
              <a:rPr lang="en-US" dirty="0" err="1"/>
              <a:t>berdirinya</a:t>
            </a:r>
            <a:r>
              <a:rPr lang="en-US" dirty="0"/>
              <a:t> </a:t>
            </a:r>
            <a:r>
              <a:rPr lang="en-US" dirty="0" err="1"/>
              <a:t>Perhimpunan</a:t>
            </a:r>
            <a:r>
              <a:rPr lang="en-US" dirty="0"/>
              <a:t> Al-</a:t>
            </a:r>
            <a:r>
              <a:rPr lang="en-US" dirty="0" err="1"/>
              <a:t>Irsyad</a:t>
            </a:r>
            <a:r>
              <a:rPr lang="en-US" dirty="0"/>
              <a:t>. </a:t>
            </a:r>
            <a:r>
              <a:rPr lang="en-US" dirty="0" err="1"/>
              <a:t>Tujuan</a:t>
            </a:r>
            <a:r>
              <a:rPr lang="en-US" dirty="0"/>
              <a:t> </a:t>
            </a:r>
            <a:r>
              <a:rPr lang="en-US" dirty="0" err="1"/>
              <a:t>organisasi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, </a:t>
            </a:r>
            <a:r>
              <a:rPr lang="en-US" dirty="0" err="1"/>
              <a:t>selain</a:t>
            </a:r>
            <a:r>
              <a:rPr lang="en-US" dirty="0"/>
              <a:t> </a:t>
            </a:r>
            <a:r>
              <a:rPr lang="en-US" dirty="0" err="1"/>
              <a:t>memurnikan</a:t>
            </a:r>
            <a:r>
              <a:rPr lang="en-US" dirty="0"/>
              <a:t> Islam, juga </a:t>
            </a:r>
            <a:r>
              <a:rPr lang="en-US" dirty="0" err="1"/>
              <a:t>bergerak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dan </a:t>
            </a:r>
            <a:r>
              <a:rPr lang="en-US" dirty="0" err="1"/>
              <a:t>kemasyarakatan</a:t>
            </a:r>
            <a:r>
              <a:rPr lang="en-US" dirty="0"/>
              <a:t>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6372200" y="908803"/>
            <a:ext cx="3156683" cy="2897362"/>
            <a:chOff x="5736111" y="1694660"/>
            <a:chExt cx="3521672" cy="316050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94"/>
            <a:stretch/>
          </p:blipFill>
          <p:spPr>
            <a:xfrm flipH="1">
              <a:off x="6316468" y="1694660"/>
              <a:ext cx="2232248" cy="2755964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6339092" y="4070059"/>
              <a:ext cx="2197846" cy="584775"/>
            </a:xfrm>
            <a:prstGeom prst="rect">
              <a:avLst/>
            </a:prstGeom>
            <a:solidFill>
              <a:srgbClr val="F4740A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id-ID" sz="3200" b="1" dirty="0"/>
                <a:t>Rangkuman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36111" y="4639718"/>
              <a:ext cx="3521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800" dirty="0"/>
                <a:t>Sumber: www.freepik.com</a:t>
              </a:r>
              <a:endParaRPr lang="en-US" sz="800" dirty="0"/>
            </a:p>
          </p:txBody>
        </p:sp>
      </p:grpSp>
      <p:cxnSp>
        <p:nvCxnSpPr>
          <p:cNvPr id="23" name="Straight Connector 22"/>
          <p:cNvCxnSpPr/>
          <p:nvPr/>
        </p:nvCxnSpPr>
        <p:spPr>
          <a:xfrm flipV="1">
            <a:off x="179512" y="1059121"/>
            <a:ext cx="8049075" cy="1"/>
          </a:xfrm>
          <a:prstGeom prst="line">
            <a:avLst/>
          </a:prstGeom>
          <a:ln>
            <a:solidFill>
              <a:srgbClr val="F4740A"/>
            </a:solidFill>
            <a:headEnd type="oval"/>
            <a:tailEnd type="oval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629" y="267494"/>
            <a:ext cx="1719221" cy="420660"/>
          </a:xfrm>
          <a:prstGeom prst="rect">
            <a:avLst/>
          </a:prstGeom>
        </p:spPr>
      </p:pic>
      <p:sp>
        <p:nvSpPr>
          <p:cNvPr id="2" name="Rectangle 10">
            <a:extLst>
              <a:ext uri="{FF2B5EF4-FFF2-40B4-BE49-F238E27FC236}">
                <a16:creationId xmlns:a16="http://schemas.microsoft.com/office/drawing/2014/main" id="{8D30773D-91C6-C72F-FD97-5D10C17804C0}"/>
              </a:ext>
            </a:extLst>
          </p:cNvPr>
          <p:cNvSpPr/>
          <p:nvPr/>
        </p:nvSpPr>
        <p:spPr>
          <a:xfrm>
            <a:off x="827584" y="96070"/>
            <a:ext cx="61112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d-ID" sz="2800" b="1" dirty="0">
                <a:solidFill>
                  <a:srgbClr val="F4740A"/>
                </a:solidFill>
                <a:latin typeface="Calibri" panose="020F0502020204030204" pitchFamily="34" charset="0"/>
              </a:rPr>
              <a:t>Pendiri Organisasi Kemasyarakatan Islam di Indonesia</a:t>
            </a:r>
          </a:p>
        </p:txBody>
      </p:sp>
    </p:spTree>
    <p:extLst>
      <p:ext uri="{BB962C8B-B14F-4D97-AF65-F5344CB8AC3E}">
        <p14:creationId xmlns:p14="http://schemas.microsoft.com/office/powerpoint/2010/main" val="133889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5"/>
          <p:cNvSpPr/>
          <p:nvPr/>
        </p:nvSpPr>
        <p:spPr>
          <a:xfrm>
            <a:off x="1259632" y="411511"/>
            <a:ext cx="5760639" cy="864096"/>
          </a:xfrm>
          <a:prstGeom prst="snip1Rect">
            <a:avLst/>
          </a:prstGeom>
          <a:ln>
            <a:solidFill>
              <a:srgbClr val="67BEC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ardrop 2"/>
          <p:cNvSpPr/>
          <p:nvPr/>
        </p:nvSpPr>
        <p:spPr>
          <a:xfrm flipV="1">
            <a:off x="315623" y="160826"/>
            <a:ext cx="1114779" cy="1114779"/>
          </a:xfrm>
          <a:prstGeom prst="teardrop">
            <a:avLst/>
          </a:prstGeom>
          <a:solidFill>
            <a:srgbClr val="67BEC7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40883" y="267494"/>
            <a:ext cx="890757" cy="944815"/>
            <a:chOff x="3910597" y="834847"/>
            <a:chExt cx="890757" cy="944815"/>
          </a:xfrm>
        </p:grpSpPr>
        <p:sp>
          <p:nvSpPr>
            <p:cNvPr id="10" name="TextBox 9"/>
            <p:cNvSpPr txBox="1"/>
            <p:nvPr/>
          </p:nvSpPr>
          <p:spPr>
            <a:xfrm>
              <a:off x="4183692" y="1194887"/>
              <a:ext cx="3930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3200" b="1" dirty="0">
                  <a:solidFill>
                    <a:schemeClr val="bg1"/>
                  </a:solidFill>
                </a:rPr>
                <a:t>5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10597" y="834847"/>
              <a:ext cx="89075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BAB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537611" y="375215"/>
            <a:ext cx="5482659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i="1" dirty="0" err="1"/>
              <a:t>Pendiri</a:t>
            </a:r>
            <a:r>
              <a:rPr lang="en-US" sz="2800" b="1" i="1" dirty="0"/>
              <a:t> </a:t>
            </a:r>
            <a:r>
              <a:rPr lang="en-US" sz="2800" b="1" i="1" dirty="0" err="1"/>
              <a:t>Organisasi</a:t>
            </a:r>
            <a:r>
              <a:rPr lang="en-US" sz="2800" b="1" i="1" dirty="0"/>
              <a:t> </a:t>
            </a:r>
            <a:r>
              <a:rPr lang="en-US" sz="2800" b="1" i="1" dirty="0" err="1"/>
              <a:t>Kemasyarakatan</a:t>
            </a:r>
            <a:r>
              <a:rPr lang="en-US" sz="2800" b="1" i="1" dirty="0"/>
              <a:t> Islam di Indonesia</a:t>
            </a:r>
            <a:endParaRPr lang="id-ID" sz="2800" b="1" i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32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sp>
        <p:nvSpPr>
          <p:cNvPr id="18" name="Rectangle: Rounded Corners 17"/>
          <p:cNvSpPr/>
          <p:nvPr/>
        </p:nvSpPr>
        <p:spPr>
          <a:xfrm>
            <a:off x="423989" y="739127"/>
            <a:ext cx="8280920" cy="3779758"/>
          </a:xfrm>
          <a:prstGeom prst="roundRect">
            <a:avLst/>
          </a:prstGeom>
          <a:noFill/>
          <a:ln w="19050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id-ID" dirty="0"/>
              <a:t>	</a:t>
            </a:r>
            <a:r>
              <a:rPr lang="en-US" dirty="0"/>
              <a:t>Para </a:t>
            </a:r>
            <a:r>
              <a:rPr lang="en-US" dirty="0" err="1"/>
              <a:t>tokoh</a:t>
            </a:r>
            <a:r>
              <a:rPr lang="en-US" dirty="0"/>
              <a:t> </a:t>
            </a:r>
            <a:r>
              <a:rPr lang="en-US" dirty="0" err="1"/>
              <a:t>pendiri</a:t>
            </a:r>
            <a:r>
              <a:rPr lang="en-US" dirty="0"/>
              <a:t> </a:t>
            </a:r>
            <a:r>
              <a:rPr lang="en-US" dirty="0" err="1"/>
              <a:t>organisasi</a:t>
            </a:r>
            <a:r>
              <a:rPr lang="en-US" dirty="0"/>
              <a:t> </a:t>
            </a:r>
            <a:r>
              <a:rPr lang="en-US" dirty="0" err="1"/>
              <a:t>kemasyarakatan</a:t>
            </a:r>
            <a:r>
              <a:rPr lang="en-US" dirty="0"/>
              <a:t> Islam di Indonesia </a:t>
            </a:r>
            <a:r>
              <a:rPr lang="en-US" dirty="0" err="1"/>
              <a:t>berkontribusi</a:t>
            </a:r>
            <a:r>
              <a:rPr lang="en-US" dirty="0"/>
              <a:t> </a:t>
            </a:r>
            <a:r>
              <a:rPr lang="en-US" dirty="0" err="1"/>
              <a:t>besar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bangsa</a:t>
            </a:r>
            <a:r>
              <a:rPr lang="en-US" dirty="0"/>
              <a:t> Indonesia. </a:t>
            </a:r>
            <a:r>
              <a:rPr lang="en-US" dirty="0" err="1"/>
              <a:t>Selain</a:t>
            </a:r>
            <a:r>
              <a:rPr lang="en-US" dirty="0"/>
              <a:t> </a:t>
            </a:r>
            <a:r>
              <a:rPr lang="en-US" dirty="0" err="1"/>
              <a:t>menyebarkan</a:t>
            </a:r>
            <a:r>
              <a:rPr lang="en-US" dirty="0"/>
              <a:t> </a:t>
            </a:r>
            <a:r>
              <a:rPr lang="en-US" dirty="0" err="1"/>
              <a:t>ajaran-ajaran</a:t>
            </a:r>
            <a:r>
              <a:rPr lang="en-US" dirty="0"/>
              <a:t> Islam, </a:t>
            </a:r>
            <a:r>
              <a:rPr lang="en-US" dirty="0" err="1"/>
              <a:t>mereka</a:t>
            </a:r>
            <a:r>
              <a:rPr lang="en-US" dirty="0"/>
              <a:t> juga </a:t>
            </a:r>
            <a:r>
              <a:rPr lang="en-US" dirty="0" err="1"/>
              <a:t>mengarahkan</a:t>
            </a:r>
            <a:r>
              <a:rPr lang="en-US" dirty="0"/>
              <a:t> </a:t>
            </a:r>
            <a:r>
              <a:rPr lang="en-US" dirty="0" err="1"/>
              <a:t>perkembangan</a:t>
            </a:r>
            <a:r>
              <a:rPr lang="en-US" dirty="0"/>
              <a:t> Islam di Indonesia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sarana</a:t>
            </a:r>
            <a:r>
              <a:rPr lang="en-US" dirty="0"/>
              <a:t> </a:t>
            </a:r>
            <a:r>
              <a:rPr lang="en-US" dirty="0" err="1"/>
              <a:t>perjuangan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menangkal</a:t>
            </a:r>
            <a:r>
              <a:rPr lang="en-US" dirty="0"/>
              <a:t> </a:t>
            </a:r>
            <a:r>
              <a:rPr lang="en-US" dirty="0" err="1"/>
              <a:t>pengaruh</a:t>
            </a:r>
            <a:r>
              <a:rPr lang="en-US" dirty="0"/>
              <a:t> </a:t>
            </a:r>
            <a:r>
              <a:rPr lang="en-US" dirty="0" err="1"/>
              <a:t>kolonial</a:t>
            </a:r>
            <a:r>
              <a:rPr lang="en-US" dirty="0"/>
              <a:t>. </a:t>
            </a:r>
            <a:r>
              <a:rPr lang="en-US" dirty="0" err="1"/>
              <a:t>Organisasi</a:t>
            </a:r>
            <a:r>
              <a:rPr lang="en-US" dirty="0"/>
              <a:t> </a:t>
            </a:r>
            <a:r>
              <a:rPr lang="en-US" dirty="0" err="1"/>
              <a:t>menumbuhkan</a:t>
            </a:r>
            <a:r>
              <a:rPr lang="en-US" dirty="0"/>
              <a:t> rasa </a:t>
            </a:r>
            <a:r>
              <a:rPr lang="en-US" dirty="0" err="1"/>
              <a:t>nasionalisme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Indonesia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.</a:t>
            </a:r>
            <a:endParaRPr lang="id-ID" dirty="0"/>
          </a:p>
          <a:p>
            <a:pPr algn="just"/>
            <a:r>
              <a:rPr lang="id-ID" dirty="0"/>
              <a:t>	O</a:t>
            </a:r>
            <a:r>
              <a:rPr lang="en-US" dirty="0" err="1"/>
              <a:t>rganisasi-organisasi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Islam</a:t>
            </a:r>
            <a:r>
              <a:rPr lang="id-ID" dirty="0"/>
              <a:t> di Indonesia terdiri dar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Sarikat</a:t>
            </a:r>
            <a:r>
              <a:rPr lang="en-US" dirty="0"/>
              <a:t> </a:t>
            </a:r>
            <a:r>
              <a:rPr lang="en-US" dirty="0" err="1"/>
              <a:t>Dagang</a:t>
            </a:r>
            <a:r>
              <a:rPr lang="en-US" dirty="0"/>
              <a:t> Islam (SDI) di Bogor (1909) dan Solo (1911), </a:t>
            </a:r>
            <a:r>
              <a:rPr lang="en-US" dirty="0" err="1"/>
              <a:t>Perserikatan</a:t>
            </a:r>
            <a:r>
              <a:rPr lang="en-US" dirty="0"/>
              <a:t> Ulama di </a:t>
            </a:r>
            <a:r>
              <a:rPr lang="en-US" dirty="0" err="1"/>
              <a:t>Majalengka</a:t>
            </a:r>
            <a:r>
              <a:rPr lang="en-US" dirty="0"/>
              <a:t> (1911), Muhammadiyah di Yogyakarta (1912), Al-</a:t>
            </a:r>
            <a:r>
              <a:rPr lang="en-US" dirty="0" err="1"/>
              <a:t>Irsyad</a:t>
            </a:r>
            <a:r>
              <a:rPr lang="en-US" dirty="0"/>
              <a:t> Al-Islamiyah (1914), </a:t>
            </a:r>
            <a:r>
              <a:rPr lang="en-US" dirty="0" err="1"/>
              <a:t>Nahdlatul</a:t>
            </a:r>
            <a:r>
              <a:rPr lang="en-US" dirty="0"/>
              <a:t> Ulama (NU) di Surabaya (1926), </a:t>
            </a:r>
            <a:r>
              <a:rPr lang="en-US" dirty="0" err="1"/>
              <a:t>Persatuan</a:t>
            </a:r>
            <a:r>
              <a:rPr lang="en-US" dirty="0"/>
              <a:t> Islam (Persis) di Bandung, dan </a:t>
            </a:r>
            <a:r>
              <a:rPr lang="en-US" dirty="0" err="1"/>
              <a:t>partai-partai</a:t>
            </a:r>
            <a:r>
              <a:rPr lang="en-US" dirty="0"/>
              <a:t> </a:t>
            </a:r>
            <a:r>
              <a:rPr lang="en-US" dirty="0" err="1"/>
              <a:t>politik</a:t>
            </a:r>
            <a:r>
              <a:rPr lang="en-US" dirty="0"/>
              <a:t>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Sarekat</a:t>
            </a:r>
            <a:r>
              <a:rPr lang="en-US" dirty="0"/>
              <a:t> Islam (SI), </a:t>
            </a:r>
            <a:r>
              <a:rPr lang="en-US" dirty="0" err="1"/>
              <a:t>Persatuan</a:t>
            </a:r>
            <a:r>
              <a:rPr lang="en-US" dirty="0"/>
              <a:t> </a:t>
            </a:r>
            <a:r>
              <a:rPr lang="en-US" dirty="0" err="1"/>
              <a:t>Muslimin</a:t>
            </a:r>
            <a:r>
              <a:rPr lang="en-US" dirty="0"/>
              <a:t> Indonesia (</a:t>
            </a:r>
            <a:r>
              <a:rPr lang="en-US" dirty="0" err="1"/>
              <a:t>Permi</a:t>
            </a:r>
            <a:r>
              <a:rPr lang="en-US" dirty="0"/>
              <a:t>) di Padang Panjang (1932), dan </a:t>
            </a:r>
            <a:r>
              <a:rPr lang="en-US" dirty="0" err="1"/>
              <a:t>Partai</a:t>
            </a:r>
            <a:r>
              <a:rPr lang="en-US" dirty="0"/>
              <a:t> </a:t>
            </a:r>
            <a:r>
              <a:rPr lang="en-US" dirty="0" err="1"/>
              <a:t>Persatuan</a:t>
            </a:r>
            <a:r>
              <a:rPr lang="en-US" dirty="0"/>
              <a:t> Indonesia (PPI) </a:t>
            </a:r>
            <a:r>
              <a:rPr lang="en-US" dirty="0" err="1"/>
              <a:t>tahun</a:t>
            </a:r>
            <a:r>
              <a:rPr lang="en-US" dirty="0"/>
              <a:t> 1938. </a:t>
            </a:r>
            <a:endParaRPr lang="en-US" dirty="0">
              <a:latin typeface="+mj-lt"/>
              <a:ea typeface="Ebrima" pitchFamily="2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9512" y="987574"/>
            <a:ext cx="72008" cy="720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1520" y="987574"/>
            <a:ext cx="72008" cy="11062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1" y="176322"/>
            <a:ext cx="3347865" cy="461665"/>
            <a:chOff x="-1" y="176322"/>
            <a:chExt cx="3347865" cy="461665"/>
          </a:xfrm>
        </p:grpSpPr>
        <p:sp>
          <p:nvSpPr>
            <p:cNvPr id="11" name="Shape 55"/>
            <p:cNvSpPr/>
            <p:nvPr/>
          </p:nvSpPr>
          <p:spPr>
            <a:xfrm>
              <a:off x="-1" y="185996"/>
              <a:ext cx="3347865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39552" y="176322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id-ID" sz="2400" b="1" dirty="0">
                  <a:cs typeface="Times New Roman" pitchFamily="18" charset="0"/>
                </a:rPr>
                <a:t>APERSEPSI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91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67544" y="714156"/>
            <a:ext cx="63367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  <a:cs typeface="Times New Roman" pitchFamily="18" charset="0"/>
              </a:rPr>
              <a:t>M</a:t>
            </a:r>
            <a:r>
              <a:rPr lang="id-ID" dirty="0" err="1">
                <a:latin typeface="+mj-lt"/>
                <a:cs typeface="Times New Roman" pitchFamily="18" charset="0"/>
              </a:rPr>
              <a:t>emiliki</a:t>
            </a:r>
            <a:r>
              <a:rPr lang="id-ID" dirty="0">
                <a:latin typeface="+mj-lt"/>
                <a:cs typeface="Times New Roman" pitchFamily="18" charset="0"/>
              </a:rPr>
              <a:t> nama langkap </a:t>
            </a:r>
            <a:r>
              <a:rPr lang="en-US" dirty="0"/>
              <a:t>Muhammad Darwis bin K.H. Abu Bakar bin Kiai </a:t>
            </a:r>
            <a:r>
              <a:rPr lang="en-US" dirty="0" err="1"/>
              <a:t>Sulaeman</a:t>
            </a:r>
            <a:r>
              <a:rPr lang="id-ID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L</a:t>
            </a:r>
            <a:r>
              <a:rPr lang="en-US" dirty="0" err="1"/>
              <a:t>ahir</a:t>
            </a:r>
            <a:r>
              <a:rPr lang="en-US" dirty="0"/>
              <a:t> pada </a:t>
            </a:r>
            <a:r>
              <a:rPr lang="en-US" dirty="0" err="1"/>
              <a:t>tanggal</a:t>
            </a:r>
            <a:r>
              <a:rPr lang="en-US" dirty="0"/>
              <a:t> 1 </a:t>
            </a:r>
            <a:r>
              <a:rPr lang="en-US" dirty="0" err="1"/>
              <a:t>Agustus</a:t>
            </a:r>
            <a:r>
              <a:rPr lang="en-US" dirty="0"/>
              <a:t> 1868 di Yogyakarta. 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K</a:t>
            </a:r>
            <a:r>
              <a:rPr lang="en-US" dirty="0" err="1"/>
              <a:t>eturunan</a:t>
            </a:r>
            <a:r>
              <a:rPr lang="en-US" dirty="0"/>
              <a:t> </a:t>
            </a:r>
            <a:r>
              <a:rPr lang="en-US" dirty="0" err="1"/>
              <a:t>Syekh</a:t>
            </a:r>
            <a:r>
              <a:rPr lang="en-US" dirty="0"/>
              <a:t> Maulana Malik Ibrahim </a:t>
            </a:r>
            <a:r>
              <a:rPr lang="en-US" dirty="0" err="1"/>
              <a:t>atau</a:t>
            </a:r>
            <a:r>
              <a:rPr lang="en-US" dirty="0"/>
              <a:t> Sunan Gresik yang ke-12</a:t>
            </a:r>
            <a:r>
              <a:rPr lang="id-ID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B</a:t>
            </a:r>
            <a:r>
              <a:rPr lang="en-US" dirty="0" err="1"/>
              <a:t>elajar</a:t>
            </a:r>
            <a:r>
              <a:rPr lang="en-US" dirty="0"/>
              <a:t> </a:t>
            </a:r>
            <a:r>
              <a:rPr lang="en-US" dirty="0" err="1"/>
              <a:t>ilmu</a:t>
            </a:r>
            <a:r>
              <a:rPr lang="id-ID" dirty="0"/>
              <a:t>-</a:t>
            </a:r>
            <a:r>
              <a:rPr lang="en-US" dirty="0" err="1"/>
              <a:t>ilmu</a:t>
            </a:r>
            <a:r>
              <a:rPr lang="en-US" dirty="0"/>
              <a:t> </a:t>
            </a:r>
            <a:r>
              <a:rPr lang="en-US" dirty="0" err="1"/>
              <a:t>keislaman</a:t>
            </a:r>
            <a:r>
              <a:rPr lang="en-US" dirty="0"/>
              <a:t> di </a:t>
            </a:r>
            <a:r>
              <a:rPr lang="en-US" dirty="0" err="1"/>
              <a:t>Mekah</a:t>
            </a:r>
            <a:r>
              <a:rPr lang="en-US" dirty="0"/>
              <a:t>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ilmu</a:t>
            </a:r>
            <a:r>
              <a:rPr lang="en-US" dirty="0"/>
              <a:t> </a:t>
            </a:r>
            <a:r>
              <a:rPr lang="en-US" dirty="0" err="1"/>
              <a:t>qira’at</a:t>
            </a:r>
            <a:r>
              <a:rPr lang="en-US" dirty="0"/>
              <a:t>, </a:t>
            </a:r>
            <a:r>
              <a:rPr lang="en-US" dirty="0" err="1"/>
              <a:t>fikih</a:t>
            </a:r>
            <a:r>
              <a:rPr lang="en-US" dirty="0"/>
              <a:t>, </a:t>
            </a:r>
            <a:r>
              <a:rPr lang="en-US" dirty="0" err="1"/>
              <a:t>tasawuf</a:t>
            </a:r>
            <a:r>
              <a:rPr lang="en-US" dirty="0"/>
              <a:t>, </a:t>
            </a:r>
            <a:r>
              <a:rPr lang="en-US" dirty="0" err="1"/>
              <a:t>mantiq</a:t>
            </a:r>
            <a:r>
              <a:rPr lang="en-US" dirty="0"/>
              <a:t>, </a:t>
            </a:r>
            <a:r>
              <a:rPr lang="en-US" dirty="0" err="1"/>
              <a:t>falak</a:t>
            </a:r>
            <a:r>
              <a:rPr lang="en-US" dirty="0"/>
              <a:t>, </a:t>
            </a:r>
            <a:r>
              <a:rPr lang="en-US" dirty="0" err="1"/>
              <a:t>akidah</a:t>
            </a:r>
            <a:r>
              <a:rPr lang="en-US" dirty="0"/>
              <a:t>, dan tafsir</a:t>
            </a:r>
            <a:r>
              <a:rPr lang="id-ID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G</a:t>
            </a:r>
            <a:r>
              <a:rPr lang="en-US" dirty="0" err="1"/>
              <a:t>urunya</a:t>
            </a:r>
            <a:r>
              <a:rPr lang="en-US" dirty="0"/>
              <a:t> yang </a:t>
            </a:r>
            <a:r>
              <a:rPr lang="en-US" dirty="0" err="1"/>
              <a:t>terkenal</a:t>
            </a:r>
            <a:r>
              <a:rPr lang="id-ID" dirty="0"/>
              <a:t>: </a:t>
            </a:r>
            <a:r>
              <a:rPr lang="en-US" dirty="0" err="1"/>
              <a:t>Syaikh</a:t>
            </a:r>
            <a:r>
              <a:rPr lang="en-US" dirty="0"/>
              <a:t> </a:t>
            </a:r>
            <a:r>
              <a:rPr lang="en-US" dirty="0" err="1"/>
              <a:t>Mahfudh</a:t>
            </a:r>
            <a:r>
              <a:rPr lang="en-US" dirty="0"/>
              <a:t> At-</a:t>
            </a:r>
            <a:r>
              <a:rPr lang="en-US" dirty="0" err="1"/>
              <a:t>Tarmisi</a:t>
            </a:r>
            <a:r>
              <a:rPr lang="id-ID" dirty="0"/>
              <a:t> (</a:t>
            </a:r>
            <a:r>
              <a:rPr lang="en-US" dirty="0" err="1"/>
              <a:t>Pacitan</a:t>
            </a:r>
            <a:r>
              <a:rPr lang="id-ID" dirty="0"/>
              <a:t>)</a:t>
            </a:r>
            <a:r>
              <a:rPr lang="en-US" dirty="0"/>
              <a:t> dan </a:t>
            </a:r>
            <a:r>
              <a:rPr lang="en-US" dirty="0" err="1"/>
              <a:t>Syaikh</a:t>
            </a:r>
            <a:r>
              <a:rPr lang="en-US" dirty="0"/>
              <a:t> Ahmad Khatib Al-Minangkabau</a:t>
            </a:r>
            <a:r>
              <a:rPr lang="id-ID" dirty="0"/>
              <a:t> (</a:t>
            </a:r>
            <a:r>
              <a:rPr lang="en-US" dirty="0"/>
              <a:t>Sumatra Barat</a:t>
            </a:r>
            <a:r>
              <a:rPr lang="id-ID" dirty="0"/>
              <a:t>)</a:t>
            </a:r>
            <a:r>
              <a:rPr lang="en-US" dirty="0"/>
              <a:t>.  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Melakukan pembaruan untuk pemurnian akidah Islam di Indonesia yang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tercampur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macam</a:t>
            </a:r>
            <a:r>
              <a:rPr lang="en-US" dirty="0"/>
              <a:t> </a:t>
            </a:r>
            <a:r>
              <a:rPr lang="en-US" i="1" dirty="0" err="1"/>
              <a:t>khurafat</a:t>
            </a:r>
            <a:r>
              <a:rPr lang="en-US" dirty="0"/>
              <a:t> dan </a:t>
            </a:r>
            <a:r>
              <a:rPr lang="en-US" dirty="0" err="1"/>
              <a:t>keyakinan-keyakinan</a:t>
            </a:r>
            <a:r>
              <a:rPr lang="en-US" dirty="0"/>
              <a:t> yang </a:t>
            </a:r>
            <a:r>
              <a:rPr lang="en-US" dirty="0" err="1"/>
              <a:t>bukan</a:t>
            </a:r>
            <a:r>
              <a:rPr lang="en-US" dirty="0"/>
              <a:t> </a:t>
            </a:r>
            <a:r>
              <a:rPr lang="en-US" dirty="0" err="1"/>
              <a:t>berasal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Al-Qur’an dan </a:t>
            </a:r>
            <a:r>
              <a:rPr lang="en-US" dirty="0" err="1"/>
              <a:t>hadis</a:t>
            </a:r>
            <a:r>
              <a:rPr lang="en-US" dirty="0"/>
              <a:t>. </a:t>
            </a:r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3" name="Shape 55"/>
          <p:cNvSpPr/>
          <p:nvPr/>
        </p:nvSpPr>
        <p:spPr>
          <a:xfrm>
            <a:off x="-1" y="185995"/>
            <a:ext cx="6732241" cy="437780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1675" tIns="41675" rIns="41675" bIns="41675" anchor="ctr">
            <a:normAutofit lnSpcReduction="10000"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43540" y="187579"/>
            <a:ext cx="6470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/>
            </a:pPr>
            <a:r>
              <a:rPr lang="id-ID" sz="2400" b="1" dirty="0">
                <a:cs typeface="Times New Roman" pitchFamily="18" charset="0"/>
              </a:rPr>
              <a:t>K.H. Ahmad Dahlan (Pendiri Muhammadiyah)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pic>
        <p:nvPicPr>
          <p:cNvPr id="7" name="Gambar 6" descr="Sebuah gambar berisi teks, potret, Wajah manusia, sketsa&#10;&#10;Deskripsi dibuat secara otomatis">
            <a:extLst>
              <a:ext uri="{FF2B5EF4-FFF2-40B4-BE49-F238E27FC236}">
                <a16:creationId xmlns:a16="http://schemas.microsoft.com/office/drawing/2014/main" id="{4CD796EA-D0BC-96BC-6BE7-BCC8979530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843558"/>
            <a:ext cx="1847850" cy="2466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Kotak Teks 7">
            <a:extLst>
              <a:ext uri="{FF2B5EF4-FFF2-40B4-BE49-F238E27FC236}">
                <a16:creationId xmlns:a16="http://schemas.microsoft.com/office/drawing/2014/main" id="{A36A01AE-A970-F0E2-ED58-3586C0209F31}"/>
              </a:ext>
            </a:extLst>
          </p:cNvPr>
          <p:cNvSpPr txBox="1"/>
          <p:nvPr/>
        </p:nvSpPr>
        <p:spPr>
          <a:xfrm>
            <a:off x="7181158" y="3310533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b="1" dirty="0"/>
              <a:t>Sumber: </a:t>
            </a:r>
            <a:r>
              <a:rPr lang="id-ID" sz="1000" i="1" dirty="0"/>
              <a:t>.</a:t>
            </a:r>
            <a:r>
              <a:rPr lang="id-ID" sz="1000" i="1" dirty="0" err="1"/>
              <a:t>id.wikipedia.org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58785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67544" y="714156"/>
            <a:ext cx="81369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</a:t>
            </a:r>
            <a:r>
              <a:rPr lang="en-US" dirty="0" err="1"/>
              <a:t>endirikan</a:t>
            </a:r>
            <a:r>
              <a:rPr lang="en-US" dirty="0"/>
              <a:t> </a:t>
            </a:r>
            <a:r>
              <a:rPr lang="en-US" dirty="0" err="1"/>
              <a:t>organisasi</a:t>
            </a:r>
            <a:r>
              <a:rPr lang="en-US" dirty="0"/>
              <a:t> Muhammadiyah pada </a:t>
            </a:r>
            <a:r>
              <a:rPr lang="en-US" dirty="0" err="1"/>
              <a:t>tanggal</a:t>
            </a:r>
            <a:r>
              <a:rPr lang="en-US" dirty="0"/>
              <a:t> 18 November 1912 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T</a:t>
            </a:r>
            <a:r>
              <a:rPr lang="en-US" dirty="0" err="1"/>
              <a:t>ujuan</a:t>
            </a:r>
            <a:r>
              <a:rPr lang="en-US" dirty="0"/>
              <a:t> </a:t>
            </a:r>
            <a:r>
              <a:rPr lang="id-ID" dirty="0"/>
              <a:t>mendirikan Muhammadiyah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melaksanakan</a:t>
            </a:r>
            <a:r>
              <a:rPr lang="en-US" dirty="0"/>
              <a:t> </a:t>
            </a:r>
            <a:r>
              <a:rPr lang="en-US" dirty="0" err="1"/>
              <a:t>pembaruan</a:t>
            </a:r>
            <a:r>
              <a:rPr lang="en-US" dirty="0"/>
              <a:t> Islam di Indonesia,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organisasi</a:t>
            </a:r>
            <a:r>
              <a:rPr lang="en-US" dirty="0"/>
              <a:t> </a:t>
            </a:r>
            <a:r>
              <a:rPr lang="en-US" dirty="0" err="1"/>
              <a:t>kemasyarakatan</a:t>
            </a:r>
            <a:r>
              <a:rPr lang="en-US" dirty="0"/>
              <a:t> Islam yang </a:t>
            </a:r>
            <a:r>
              <a:rPr lang="en-US" dirty="0" err="1"/>
              <a:t>berusaha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mengadakan</a:t>
            </a:r>
            <a:r>
              <a:rPr lang="en-US" dirty="0"/>
              <a:t> </a:t>
            </a:r>
            <a:r>
              <a:rPr lang="en-US" dirty="0" err="1"/>
              <a:t>pembaruan</a:t>
            </a:r>
            <a:r>
              <a:rPr lang="en-US" dirty="0"/>
              <a:t> </a:t>
            </a:r>
            <a:r>
              <a:rPr lang="en-US" dirty="0" err="1"/>
              <a:t>cara</a:t>
            </a:r>
            <a:r>
              <a:rPr lang="en-US" dirty="0"/>
              <a:t> </a:t>
            </a:r>
            <a:r>
              <a:rPr lang="en-US" dirty="0" err="1"/>
              <a:t>berpikir</a:t>
            </a:r>
            <a:r>
              <a:rPr lang="en-US" dirty="0"/>
              <a:t> dan </a:t>
            </a:r>
            <a:r>
              <a:rPr lang="en-US" dirty="0" err="1"/>
              <a:t>beramal</a:t>
            </a:r>
            <a:r>
              <a:rPr lang="en-US" dirty="0"/>
              <a:t> </a:t>
            </a:r>
            <a:r>
              <a:rPr lang="en-US" dirty="0" err="1"/>
              <a:t>umat</a:t>
            </a:r>
            <a:r>
              <a:rPr lang="en-US" dirty="0"/>
              <a:t> Islam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Al-Qur’an dan </a:t>
            </a:r>
            <a:r>
              <a:rPr lang="en-US" dirty="0" err="1"/>
              <a:t>hadis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murni</a:t>
            </a:r>
            <a:r>
              <a:rPr lang="en-US" dirty="0"/>
              <a:t>.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>
                <a:latin typeface="+mj-lt"/>
                <a:cs typeface="Times New Roman" pitchFamily="18" charset="0"/>
              </a:rPr>
              <a:t>Latar Belakang berdirinya Muhammadiyah: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dirty="0" err="1"/>
              <a:t>Pemurnian</a:t>
            </a:r>
            <a:r>
              <a:rPr lang="en-US" dirty="0"/>
              <a:t> </a:t>
            </a:r>
            <a:r>
              <a:rPr lang="en-US" dirty="0" err="1"/>
              <a:t>keyakinan</a:t>
            </a:r>
            <a:r>
              <a:rPr lang="en-US" dirty="0"/>
              <a:t> (</a:t>
            </a:r>
            <a:r>
              <a:rPr lang="en-US" dirty="0" err="1"/>
              <a:t>akidah</a:t>
            </a:r>
            <a:r>
              <a:rPr lang="en-US" dirty="0"/>
              <a:t>) Islam</a:t>
            </a:r>
            <a:r>
              <a:rPr lang="id-ID" dirty="0"/>
              <a:t>.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peranan</a:t>
            </a:r>
            <a:r>
              <a:rPr lang="en-US" dirty="0"/>
              <a:t> </a:t>
            </a:r>
            <a:r>
              <a:rPr lang="en-US" dirty="0" err="1"/>
              <a:t>umat</a:t>
            </a:r>
            <a:r>
              <a:rPr lang="en-US" dirty="0"/>
              <a:t> Islam</a:t>
            </a:r>
            <a:r>
              <a:rPr lang="id-ID" dirty="0"/>
              <a:t> di masyarakat.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id-ID" dirty="0">
                <a:latin typeface="+mj-lt"/>
                <a:cs typeface="Times New Roman" pitchFamily="18" charset="0"/>
              </a:rPr>
              <a:t>Membendung upaya kristenisasi oleh kolonial (penjajah).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id-ID" dirty="0" err="1">
                <a:latin typeface="+mj-lt"/>
                <a:cs typeface="Times New Roman" pitchFamily="18" charset="0"/>
              </a:rPr>
              <a:t>Menumbahkan</a:t>
            </a:r>
            <a:r>
              <a:rPr lang="id-ID" dirty="0">
                <a:latin typeface="+mj-lt"/>
                <a:cs typeface="Times New Roman" pitchFamily="18" charset="0"/>
              </a:rPr>
              <a:t> semangat Islam bagi generasi muda Islam.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d-ID" dirty="0"/>
              <a:t>Jalur pendidikan jalan terbaik dalam melaksanakan tujuannya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d-ID" dirty="0"/>
              <a:t>W</a:t>
            </a:r>
            <a:r>
              <a:rPr lang="en-US" dirty="0" err="1"/>
              <a:t>afat</a:t>
            </a:r>
            <a:r>
              <a:rPr lang="en-US" dirty="0"/>
              <a:t> di Yogyakarta pada </a:t>
            </a:r>
            <a:r>
              <a:rPr lang="en-US" dirty="0" err="1"/>
              <a:t>tanggal</a:t>
            </a:r>
            <a:r>
              <a:rPr lang="en-US" dirty="0"/>
              <a:t> 23 </a:t>
            </a:r>
            <a:r>
              <a:rPr lang="en-US" dirty="0" err="1"/>
              <a:t>Februari</a:t>
            </a:r>
            <a:r>
              <a:rPr lang="en-US" dirty="0"/>
              <a:t> 1923</a:t>
            </a:r>
            <a:r>
              <a:rPr lang="id-ID" dirty="0"/>
              <a:t> dan </a:t>
            </a:r>
            <a:r>
              <a:rPr lang="en-US" dirty="0" err="1"/>
              <a:t>dimakamkan</a:t>
            </a:r>
            <a:r>
              <a:rPr lang="en-US" dirty="0"/>
              <a:t> di Karang </a:t>
            </a:r>
            <a:r>
              <a:rPr lang="en-US" dirty="0" err="1"/>
              <a:t>Kuncen</a:t>
            </a:r>
            <a:r>
              <a:rPr lang="en-US" dirty="0"/>
              <a:t>, Yogyakarta. </a:t>
            </a:r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3" name="Shape 55"/>
          <p:cNvSpPr/>
          <p:nvPr/>
        </p:nvSpPr>
        <p:spPr>
          <a:xfrm>
            <a:off x="-1" y="185995"/>
            <a:ext cx="6732241" cy="437780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675" tIns="41675" rIns="41675" bIns="41675" anchor="ctr">
            <a:normAutofit lnSpcReduction="10000"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43540" y="187579"/>
            <a:ext cx="6470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/>
            </a:pPr>
            <a:r>
              <a:rPr lang="id-ID" sz="2400" b="1" dirty="0">
                <a:cs typeface="Times New Roman" pitchFamily="18" charset="0"/>
              </a:rPr>
              <a:t>K.H. Ahmad Dahlan (Pendiri Muhammadiyah)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025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79512" y="1203598"/>
            <a:ext cx="72008" cy="720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1520" y="1203598"/>
            <a:ext cx="72008" cy="11062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1" y="176322"/>
            <a:ext cx="3347865" cy="461665"/>
            <a:chOff x="-1" y="176322"/>
            <a:chExt cx="3347865" cy="461665"/>
          </a:xfrm>
        </p:grpSpPr>
        <p:sp>
          <p:nvSpPr>
            <p:cNvPr id="11" name="Shape 55"/>
            <p:cNvSpPr/>
            <p:nvPr/>
          </p:nvSpPr>
          <p:spPr>
            <a:xfrm>
              <a:off x="-1" y="185996"/>
              <a:ext cx="3347865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39552" y="176322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id-ID" sz="2400" b="1" dirty="0">
                  <a:cs typeface="Times New Roman" pitchFamily="18" charset="0"/>
                </a:rPr>
                <a:t>APERSEPSI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-2" y="177510"/>
            <a:ext cx="12060834" cy="574876"/>
            <a:chOff x="-2" y="185726"/>
            <a:chExt cx="12227046" cy="529177"/>
          </a:xfrm>
        </p:grpSpPr>
        <p:sp>
          <p:nvSpPr>
            <p:cNvPr id="13" name="Shape 55"/>
            <p:cNvSpPr/>
            <p:nvPr/>
          </p:nvSpPr>
          <p:spPr>
            <a:xfrm>
              <a:off x="-2" y="185996"/>
              <a:ext cx="6732241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81937" y="185726"/>
              <a:ext cx="11945107" cy="5291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457200" lvl="0" indent="-457200">
                <a:buFont typeface="+mj-lt"/>
                <a:buAutoNum type="alphaUcPeriod" startAt="2"/>
              </a:pPr>
              <a:r>
                <a:rPr lang="id-ID" sz="2400" b="1" dirty="0">
                  <a:cs typeface="Times New Roman" pitchFamily="18" charset="0"/>
                </a:rPr>
                <a:t>K.H. Hasyim </a:t>
              </a:r>
              <a:r>
                <a:rPr lang="id-ID" sz="2400" b="1" dirty="0" err="1">
                  <a:cs typeface="Times New Roman" pitchFamily="18" charset="0"/>
                </a:rPr>
                <a:t>Asy’ari</a:t>
              </a:r>
              <a:r>
                <a:rPr lang="id-ID" sz="2400" b="1" dirty="0">
                  <a:cs typeface="Times New Roman" pitchFamily="18" charset="0"/>
                </a:rPr>
                <a:t> (Pendiri </a:t>
              </a:r>
              <a:r>
                <a:rPr lang="id-ID" sz="2400" b="1" dirty="0" err="1">
                  <a:cs typeface="Times New Roman" pitchFamily="18" charset="0"/>
                </a:rPr>
                <a:t>Nahdatul</a:t>
              </a:r>
              <a:r>
                <a:rPr lang="id-ID" sz="2400" b="1" dirty="0">
                  <a:cs typeface="Times New Roman" pitchFamily="18" charset="0"/>
                </a:rPr>
                <a:t> Ulama</a:t>
              </a:r>
            </a:p>
          </p:txBody>
        </p:sp>
      </p:grpSp>
      <p:sp>
        <p:nvSpPr>
          <p:cNvPr id="20" name="Rectangle 19"/>
          <p:cNvSpPr/>
          <p:nvPr/>
        </p:nvSpPr>
        <p:spPr>
          <a:xfrm>
            <a:off x="323528" y="728543"/>
            <a:ext cx="665691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>
                <a:latin typeface="+mj-lt"/>
                <a:cs typeface="Times New Roman" pitchFamily="18" charset="0"/>
              </a:rPr>
              <a:t>Pendiri </a:t>
            </a:r>
            <a:r>
              <a:rPr lang="id-ID" dirty="0" err="1">
                <a:latin typeface="+mj-lt"/>
                <a:cs typeface="Times New Roman" pitchFamily="18" charset="0"/>
              </a:rPr>
              <a:t>Nahdatul</a:t>
            </a:r>
            <a:r>
              <a:rPr lang="id-ID" dirty="0">
                <a:latin typeface="+mj-lt"/>
                <a:cs typeface="Times New Roman" pitchFamily="18" charset="0"/>
              </a:rPr>
              <a:t> Ulama (NU) dan </a:t>
            </a:r>
            <a:r>
              <a:rPr lang="en-US" dirty="0" err="1"/>
              <a:t>Pondok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Tebuireng</a:t>
            </a:r>
            <a:r>
              <a:rPr lang="en-US" dirty="0"/>
              <a:t>, </a:t>
            </a:r>
            <a:r>
              <a:rPr lang="en-US" dirty="0" err="1"/>
              <a:t>Jombang</a:t>
            </a:r>
            <a:r>
              <a:rPr lang="en-US" dirty="0"/>
              <a:t>, </a:t>
            </a:r>
            <a:r>
              <a:rPr lang="en-US" dirty="0" err="1"/>
              <a:t>Jawa</a:t>
            </a:r>
            <a:r>
              <a:rPr lang="en-US" dirty="0"/>
              <a:t> Timur. 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>
                <a:latin typeface="+mj-lt"/>
                <a:cs typeface="Times New Roman" pitchFamily="18" charset="0"/>
              </a:rPr>
              <a:t>Lahir </a:t>
            </a:r>
            <a:r>
              <a:rPr lang="en-US" dirty="0"/>
              <a:t>pada </a:t>
            </a:r>
            <a:r>
              <a:rPr lang="en-US" dirty="0" err="1"/>
              <a:t>tanggal</a:t>
            </a:r>
            <a:r>
              <a:rPr lang="en-US" dirty="0"/>
              <a:t> 14 </a:t>
            </a:r>
            <a:r>
              <a:rPr lang="en-US" dirty="0" err="1"/>
              <a:t>Februari</a:t>
            </a:r>
            <a:r>
              <a:rPr lang="en-US" dirty="0"/>
              <a:t> 1871 (</a:t>
            </a:r>
            <a:r>
              <a:rPr lang="en-US" dirty="0" err="1"/>
              <a:t>ada</a:t>
            </a:r>
            <a:r>
              <a:rPr lang="en-US" dirty="0"/>
              <a:t> juga yang </a:t>
            </a:r>
            <a:r>
              <a:rPr lang="en-US" dirty="0" err="1"/>
              <a:t>menyebutkan</a:t>
            </a:r>
            <a:r>
              <a:rPr lang="en-US" dirty="0"/>
              <a:t> 10 April 1875 M) di Dusun </a:t>
            </a:r>
            <a:r>
              <a:rPr lang="en-US" dirty="0" err="1"/>
              <a:t>Gedang</a:t>
            </a:r>
            <a:r>
              <a:rPr lang="en-US" dirty="0"/>
              <a:t> </a:t>
            </a:r>
            <a:r>
              <a:rPr lang="en-US" dirty="0" err="1"/>
              <a:t>Jombang</a:t>
            </a:r>
            <a:r>
              <a:rPr lang="en-US" dirty="0"/>
              <a:t>, </a:t>
            </a:r>
            <a:r>
              <a:rPr lang="en-US" dirty="0" err="1"/>
              <a:t>Jawa</a:t>
            </a:r>
            <a:r>
              <a:rPr lang="en-US" dirty="0"/>
              <a:t> Timur. 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Anak </a:t>
            </a:r>
            <a:r>
              <a:rPr lang="en-US" dirty="0" err="1"/>
              <a:t>ketiga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K.H. </a:t>
            </a:r>
            <a:r>
              <a:rPr lang="en-US" dirty="0" err="1"/>
              <a:t>Asy’ari</a:t>
            </a:r>
            <a:r>
              <a:rPr lang="en-US" dirty="0"/>
              <a:t> dan </a:t>
            </a:r>
            <a:r>
              <a:rPr lang="en-US" dirty="0" err="1"/>
              <a:t>Nyai</a:t>
            </a:r>
            <a:r>
              <a:rPr lang="en-US" dirty="0"/>
              <a:t> </a:t>
            </a:r>
            <a:r>
              <a:rPr lang="en-US" dirty="0" err="1"/>
              <a:t>Hj</a:t>
            </a:r>
            <a:r>
              <a:rPr lang="en-US" dirty="0"/>
              <a:t>. Halimah. </a:t>
            </a:r>
            <a:r>
              <a:rPr lang="id-ID" dirty="0"/>
              <a:t>K</a:t>
            </a:r>
            <a:r>
              <a:rPr lang="fi-FI" dirty="0"/>
              <a:t>eturunan ke-8 dari Jaka Tingkir, raja pertama Kesultanan Pajang.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Belajar dasar agama dari ayah dan </a:t>
            </a:r>
            <a:r>
              <a:rPr lang="id-ID" dirty="0" err="1"/>
              <a:t>kakekny</a:t>
            </a:r>
            <a:r>
              <a:rPr lang="sv-SE" dirty="0"/>
              <a:t>a, Kiai Utsman, pemimpin Pesantren Gedang di Jombang. 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>
                <a:latin typeface="+mj-lt"/>
                <a:cs typeface="Times New Roman" pitchFamily="18" charset="0"/>
              </a:rPr>
              <a:t>Pernah belajar di </a:t>
            </a: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Langitan</a:t>
            </a:r>
            <a:r>
              <a:rPr lang="en-US" dirty="0"/>
              <a:t> dan </a:t>
            </a:r>
            <a:r>
              <a:rPr lang="en-US" dirty="0" err="1"/>
              <a:t>Siwalan</a:t>
            </a:r>
            <a:r>
              <a:rPr lang="id-ID" dirty="0"/>
              <a:t> kemudian melanjutkan </a:t>
            </a:r>
            <a:r>
              <a:rPr lang="en-US" dirty="0" err="1"/>
              <a:t>belajar</a:t>
            </a:r>
            <a:r>
              <a:rPr lang="en-US" dirty="0"/>
              <a:t> di </a:t>
            </a:r>
            <a:r>
              <a:rPr lang="en-US" dirty="0" err="1"/>
              <a:t>tanah</a:t>
            </a:r>
            <a:r>
              <a:rPr lang="en-US" dirty="0"/>
              <a:t> </a:t>
            </a:r>
            <a:r>
              <a:rPr lang="en-US" dirty="0" err="1"/>
              <a:t>suci</a:t>
            </a:r>
            <a:r>
              <a:rPr lang="en-US" dirty="0"/>
              <a:t> </a:t>
            </a:r>
            <a:r>
              <a:rPr lang="en-US" dirty="0" err="1"/>
              <a:t>Mekah</a:t>
            </a:r>
            <a:r>
              <a:rPr lang="en-US" dirty="0"/>
              <a:t> dan </a:t>
            </a:r>
            <a:r>
              <a:rPr lang="en-US" dirty="0" err="1"/>
              <a:t>menetap</a:t>
            </a:r>
            <a:r>
              <a:rPr lang="en-US" dirty="0"/>
              <a:t> </a:t>
            </a:r>
            <a:r>
              <a:rPr lang="en-US" dirty="0" err="1"/>
              <a:t>selama</a:t>
            </a:r>
            <a:r>
              <a:rPr lang="en-US" dirty="0"/>
              <a:t> </a:t>
            </a:r>
            <a:r>
              <a:rPr lang="en-US" dirty="0" err="1"/>
              <a:t>tujuh</a:t>
            </a:r>
            <a:r>
              <a:rPr lang="en-US" dirty="0"/>
              <a:t> </a:t>
            </a:r>
            <a:r>
              <a:rPr lang="en-US" dirty="0" err="1"/>
              <a:t>tahun</a:t>
            </a:r>
            <a:r>
              <a:rPr lang="en-US" dirty="0"/>
              <a:t>. 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>
                <a:latin typeface="+mj-lt"/>
                <a:cs typeface="Times New Roman" pitchFamily="18" charset="0"/>
              </a:rPr>
              <a:t>Mendirikan pesantren </a:t>
            </a:r>
            <a:r>
              <a:rPr lang="en-US" dirty="0"/>
              <a:t>di </a:t>
            </a:r>
            <a:r>
              <a:rPr lang="en-US" dirty="0" err="1"/>
              <a:t>Tebuireng</a:t>
            </a:r>
            <a:r>
              <a:rPr lang="en-US" dirty="0"/>
              <a:t>, </a:t>
            </a:r>
            <a:r>
              <a:rPr lang="en-US" dirty="0" err="1"/>
              <a:t>Jombang</a:t>
            </a:r>
            <a:r>
              <a:rPr lang="en-US" dirty="0"/>
              <a:t> pada </a:t>
            </a:r>
            <a:r>
              <a:rPr lang="en-US" dirty="0" err="1"/>
              <a:t>tahun</a:t>
            </a:r>
            <a:r>
              <a:rPr lang="en-US" dirty="0"/>
              <a:t> 1899</a:t>
            </a:r>
            <a:r>
              <a:rPr lang="id-ID" dirty="0"/>
              <a:t> dengan tujuan menegakkan agama Allah Swt. di Jawa.</a:t>
            </a:r>
            <a:r>
              <a:rPr lang="en-US" dirty="0"/>
              <a:t> </a:t>
            </a:r>
            <a:endParaRPr lang="id-ID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pic>
        <p:nvPicPr>
          <p:cNvPr id="3" name="Gambar 2" descr="Sebuah gambar berisi Wajah manusia, potret, sketsa, pria&#10;&#10;Deskripsi dibuat secara otomatis">
            <a:extLst>
              <a:ext uri="{FF2B5EF4-FFF2-40B4-BE49-F238E27FC236}">
                <a16:creationId xmlns:a16="http://schemas.microsoft.com/office/drawing/2014/main" id="{B8262372-5B77-00FE-7EA2-9F90AA33A8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455" y="810296"/>
            <a:ext cx="1885950" cy="2419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Kotak Teks 4">
            <a:extLst>
              <a:ext uri="{FF2B5EF4-FFF2-40B4-BE49-F238E27FC236}">
                <a16:creationId xmlns:a16="http://schemas.microsoft.com/office/drawing/2014/main" id="{3BCBBD5D-1ABD-6BDD-D2CC-E23D525BFC9D}"/>
              </a:ext>
            </a:extLst>
          </p:cNvPr>
          <p:cNvSpPr txBox="1"/>
          <p:nvPr/>
        </p:nvSpPr>
        <p:spPr>
          <a:xfrm>
            <a:off x="7181158" y="3310533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b="1" dirty="0"/>
              <a:t>Sumber: </a:t>
            </a:r>
            <a:r>
              <a:rPr lang="id-ID" sz="1000" i="1" dirty="0"/>
              <a:t>.</a:t>
            </a:r>
            <a:r>
              <a:rPr lang="id-ID" sz="1000" i="1" dirty="0" err="1"/>
              <a:t>id.wikipedia.org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062690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79512" y="1203598"/>
            <a:ext cx="72008" cy="720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1520" y="1203598"/>
            <a:ext cx="72008" cy="11062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1" y="176322"/>
            <a:ext cx="3347865" cy="461665"/>
            <a:chOff x="-1" y="176322"/>
            <a:chExt cx="3347865" cy="461665"/>
          </a:xfrm>
        </p:grpSpPr>
        <p:sp>
          <p:nvSpPr>
            <p:cNvPr id="11" name="Shape 55"/>
            <p:cNvSpPr/>
            <p:nvPr/>
          </p:nvSpPr>
          <p:spPr>
            <a:xfrm>
              <a:off x="-1" y="185996"/>
              <a:ext cx="3347865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39552" y="176322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id-ID" sz="2400" b="1" dirty="0">
                  <a:cs typeface="Times New Roman" pitchFamily="18" charset="0"/>
                </a:rPr>
                <a:t>APERSEPSI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-2" y="177510"/>
            <a:ext cx="12060834" cy="574876"/>
            <a:chOff x="-2" y="185726"/>
            <a:chExt cx="12227046" cy="529177"/>
          </a:xfrm>
        </p:grpSpPr>
        <p:sp>
          <p:nvSpPr>
            <p:cNvPr id="13" name="Shape 55"/>
            <p:cNvSpPr/>
            <p:nvPr/>
          </p:nvSpPr>
          <p:spPr>
            <a:xfrm>
              <a:off x="-2" y="185996"/>
              <a:ext cx="6732241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81937" y="185726"/>
              <a:ext cx="11945107" cy="5291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457200" lvl="0" indent="-457200">
                <a:buFont typeface="+mj-lt"/>
                <a:buAutoNum type="alphaUcPeriod" startAt="2"/>
              </a:pPr>
              <a:r>
                <a:rPr lang="id-ID" sz="2400" b="1" dirty="0">
                  <a:cs typeface="Times New Roman" pitchFamily="18" charset="0"/>
                </a:rPr>
                <a:t>K.H. Hasyim </a:t>
              </a:r>
              <a:r>
                <a:rPr lang="id-ID" sz="2400" b="1" dirty="0" err="1">
                  <a:cs typeface="Times New Roman" pitchFamily="18" charset="0"/>
                </a:rPr>
                <a:t>Asy’ari</a:t>
              </a:r>
              <a:r>
                <a:rPr lang="id-ID" sz="2400" b="1" dirty="0">
                  <a:cs typeface="Times New Roman" pitchFamily="18" charset="0"/>
                </a:rPr>
                <a:t> (Pendiri </a:t>
              </a:r>
              <a:r>
                <a:rPr lang="id-ID" sz="2400" b="1" dirty="0" err="1">
                  <a:cs typeface="Times New Roman" pitchFamily="18" charset="0"/>
                </a:rPr>
                <a:t>Nahdatul</a:t>
              </a:r>
              <a:r>
                <a:rPr lang="id-ID" sz="2400" b="1" dirty="0">
                  <a:cs typeface="Times New Roman" pitchFamily="18" charset="0"/>
                </a:rPr>
                <a:t> Ulama</a:t>
              </a:r>
            </a:p>
          </p:txBody>
        </p:sp>
      </p:grpSp>
      <p:sp>
        <p:nvSpPr>
          <p:cNvPr id="20" name="Rectangle 19"/>
          <p:cNvSpPr/>
          <p:nvPr/>
        </p:nvSpPr>
        <p:spPr>
          <a:xfrm>
            <a:off x="539552" y="684441"/>
            <a:ext cx="79928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K.H. Hasyim </a:t>
            </a:r>
            <a:r>
              <a:rPr lang="en-US" dirty="0" err="1"/>
              <a:t>Asy’ari</a:t>
            </a:r>
            <a:r>
              <a:rPr lang="en-US" dirty="0"/>
              <a:t> </a:t>
            </a:r>
            <a:r>
              <a:rPr lang="en-US" dirty="0" err="1"/>
              <a:t>bersama</a:t>
            </a:r>
            <a:r>
              <a:rPr lang="en-US" dirty="0"/>
              <a:t> K.H. Wahab </a:t>
            </a:r>
            <a:r>
              <a:rPr lang="en-US" dirty="0" err="1"/>
              <a:t>Hasbullah</a:t>
            </a:r>
            <a:r>
              <a:rPr lang="en-US" dirty="0"/>
              <a:t> </a:t>
            </a:r>
            <a:r>
              <a:rPr lang="en-US" dirty="0" err="1"/>
              <a:t>mendirikan</a:t>
            </a:r>
            <a:r>
              <a:rPr lang="en-US" dirty="0"/>
              <a:t> </a:t>
            </a:r>
            <a:r>
              <a:rPr lang="en-US" dirty="0" err="1"/>
              <a:t>organisasi</a:t>
            </a:r>
            <a:r>
              <a:rPr lang="en-US" dirty="0"/>
              <a:t> </a:t>
            </a:r>
            <a:r>
              <a:rPr lang="en-US" dirty="0" err="1"/>
              <a:t>Nahdhatul</a:t>
            </a:r>
            <a:r>
              <a:rPr lang="en-US" dirty="0"/>
              <a:t> Ulama (NU) pada </a:t>
            </a:r>
            <a:r>
              <a:rPr lang="en-US" dirty="0" err="1"/>
              <a:t>tanggal</a:t>
            </a:r>
            <a:r>
              <a:rPr lang="en-US" dirty="0"/>
              <a:t> 31 </a:t>
            </a:r>
            <a:r>
              <a:rPr lang="en-US" dirty="0" err="1"/>
              <a:t>Januari</a:t>
            </a:r>
            <a:r>
              <a:rPr lang="en-US" dirty="0"/>
              <a:t> 1926</a:t>
            </a:r>
            <a:r>
              <a:rPr lang="id-ID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>
                <a:latin typeface="+mj-lt"/>
                <a:cs typeface="Times New Roman" pitchFamily="18" charset="0"/>
              </a:rPr>
              <a:t>Tujuan pendirian NU: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sv-SE" dirty="0"/>
              <a:t>Menggalang kekuatan umat Islam untuk melawan penjajah</a:t>
            </a:r>
            <a:r>
              <a:rPr lang="id-ID" dirty="0"/>
              <a:t>.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dirty="0" err="1"/>
              <a:t>Membendung</a:t>
            </a:r>
            <a:r>
              <a:rPr lang="en-US" dirty="0"/>
              <a:t> </a:t>
            </a:r>
            <a:r>
              <a:rPr lang="en-US" dirty="0" err="1"/>
              <a:t>gerakan</a:t>
            </a:r>
            <a:r>
              <a:rPr lang="en-US" dirty="0"/>
              <a:t> </a:t>
            </a:r>
            <a:r>
              <a:rPr lang="en-US" dirty="0" err="1"/>
              <a:t>pembaru</a:t>
            </a:r>
            <a:r>
              <a:rPr lang="en-US" dirty="0"/>
              <a:t> yang </a:t>
            </a:r>
            <a:r>
              <a:rPr lang="en-US" dirty="0" err="1"/>
              <a:t>dipengaruhi</a:t>
            </a:r>
            <a:r>
              <a:rPr lang="en-US" dirty="0"/>
              <a:t> </a:t>
            </a:r>
            <a:r>
              <a:rPr lang="en-US" dirty="0" err="1"/>
              <a:t>paham</a:t>
            </a:r>
            <a:r>
              <a:rPr lang="en-US" dirty="0"/>
              <a:t> </a:t>
            </a:r>
            <a:r>
              <a:rPr lang="en-US" dirty="0" err="1"/>
              <a:t>wahabi</a:t>
            </a:r>
            <a:r>
              <a:rPr lang="en-US" dirty="0"/>
              <a:t>. </a:t>
            </a:r>
            <a:endParaRPr lang="id-ID" dirty="0"/>
          </a:p>
          <a:p>
            <a:pPr marL="800100" lvl="1" indent="-342900" algn="just">
              <a:buFont typeface="+mj-lt"/>
              <a:buAutoNum type="arabicPeriod"/>
            </a:pPr>
            <a:r>
              <a:rPr lang="en-US" dirty="0" err="1"/>
              <a:t>Menguatkan</a:t>
            </a:r>
            <a:r>
              <a:rPr lang="en-US" dirty="0"/>
              <a:t> </a:t>
            </a:r>
            <a:r>
              <a:rPr lang="en-US" dirty="0" err="1"/>
              <a:t>kembali</a:t>
            </a:r>
            <a:r>
              <a:rPr lang="en-US" dirty="0"/>
              <a:t> </a:t>
            </a:r>
            <a:r>
              <a:rPr lang="en-US" dirty="0" err="1"/>
              <a:t>keberadaan</a:t>
            </a:r>
            <a:r>
              <a:rPr lang="en-US" dirty="0"/>
              <a:t> dan </a:t>
            </a:r>
            <a:r>
              <a:rPr lang="en-US" dirty="0" err="1"/>
              <a:t>peran</a:t>
            </a:r>
            <a:r>
              <a:rPr lang="en-US" dirty="0"/>
              <a:t> para ulama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i="1" dirty="0" err="1"/>
              <a:t>waratsatul</a:t>
            </a:r>
            <a:r>
              <a:rPr lang="en-US" i="1" dirty="0"/>
              <a:t> </a:t>
            </a:r>
            <a:r>
              <a:rPr lang="en-US" i="1" dirty="0" err="1"/>
              <a:t>anbiya</a:t>
            </a:r>
            <a:r>
              <a:rPr lang="en-US" dirty="0"/>
              <a:t> (</a:t>
            </a:r>
            <a:r>
              <a:rPr lang="en-US" dirty="0" err="1"/>
              <a:t>pewaris</a:t>
            </a:r>
            <a:r>
              <a:rPr lang="en-US" dirty="0"/>
              <a:t> para </a:t>
            </a:r>
            <a:r>
              <a:rPr lang="en-US" dirty="0" err="1"/>
              <a:t>nabi</a:t>
            </a:r>
            <a:r>
              <a:rPr lang="en-US" dirty="0"/>
              <a:t>)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menegakkan</a:t>
            </a:r>
            <a:r>
              <a:rPr lang="en-US" dirty="0"/>
              <a:t> Islam di Indonesia.</a:t>
            </a:r>
            <a:endParaRPr lang="id-ID" dirty="0"/>
          </a:p>
          <a:p>
            <a:pPr marL="800100" lvl="1" indent="-342900" algn="just">
              <a:buFont typeface="+mj-lt"/>
              <a:buAutoNum type="arabicPeriod"/>
            </a:pPr>
            <a:r>
              <a:rPr lang="sv-SE" dirty="0"/>
              <a:t>Meningkatkan kualitas kehidupan umat Islam di Indonesia melalui jalur pendidikan pesantren dan madrasah. </a:t>
            </a:r>
            <a:endParaRPr lang="id-ID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d-ID" dirty="0"/>
              <a:t>Pada zaman penjajahan memberi fatwa memerangi penjajah adalah jihad dan mengharamkan naik haji menggunakan kapal Belanda. Serta menolak </a:t>
            </a:r>
            <a:r>
              <a:rPr lang="en-US" i="1" dirty="0" err="1"/>
              <a:t>seikerai</a:t>
            </a:r>
            <a:r>
              <a:rPr lang="id-ID" i="1" dirty="0"/>
              <a:t> </a:t>
            </a:r>
            <a:r>
              <a:rPr lang="id-ID" dirty="0"/>
              <a:t>(bentuk penghormatan Dewa Matahari) karena Hallah Swt. yang disembah.</a:t>
            </a:r>
            <a:endParaRPr lang="id-ID" i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d-ID" dirty="0"/>
              <a:t>W</a:t>
            </a:r>
            <a:r>
              <a:rPr lang="en-US" dirty="0" err="1"/>
              <a:t>afat</a:t>
            </a:r>
            <a:r>
              <a:rPr lang="en-US" dirty="0"/>
              <a:t> pada </a:t>
            </a:r>
            <a:r>
              <a:rPr lang="en-US" dirty="0" err="1"/>
              <a:t>tanggal</a:t>
            </a:r>
            <a:r>
              <a:rPr lang="en-US" dirty="0"/>
              <a:t> 25 Juli 1947 dan </a:t>
            </a:r>
            <a:r>
              <a:rPr lang="en-US" dirty="0" err="1"/>
              <a:t>dimakamkan</a:t>
            </a:r>
            <a:r>
              <a:rPr lang="en-US" dirty="0"/>
              <a:t> di </a:t>
            </a:r>
            <a:r>
              <a:rPr lang="en-US" dirty="0" err="1"/>
              <a:t>komplek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Tebuireng</a:t>
            </a:r>
            <a:r>
              <a:rPr lang="en-US" dirty="0"/>
              <a:t>, </a:t>
            </a:r>
            <a:r>
              <a:rPr lang="en-US" dirty="0" err="1"/>
              <a:t>Jombang</a:t>
            </a:r>
            <a:r>
              <a:rPr lang="en-US" dirty="0"/>
              <a:t>, </a:t>
            </a:r>
            <a:r>
              <a:rPr lang="en-US" dirty="0" err="1"/>
              <a:t>Jawa</a:t>
            </a:r>
            <a:r>
              <a:rPr lang="en-US" dirty="0"/>
              <a:t> Timur.</a:t>
            </a:r>
            <a:endParaRPr lang="id-ID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76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55"/>
          <p:cNvSpPr/>
          <p:nvPr/>
        </p:nvSpPr>
        <p:spPr>
          <a:xfrm>
            <a:off x="-1" y="185995"/>
            <a:ext cx="7197348" cy="461395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2857" y="185725"/>
            <a:ext cx="71597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 startAt="3"/>
            </a:pPr>
            <a:r>
              <a:rPr lang="id-ID" sz="2400" b="1" dirty="0">
                <a:cs typeface="Times New Roman" pitchFamily="18" charset="0"/>
              </a:rPr>
              <a:t>H. Ahmad Hassan (Pendiri Persatuan Islam (Persis))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299942"/>
            <a:ext cx="9166034" cy="9545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pic>
        <p:nvPicPr>
          <p:cNvPr id="3" name="Gambar 2" descr="Sebuah gambar berisi orang, Wajah manusia, pakaian, pria&#10;&#10;Deskripsi dibuat secara otomatis">
            <a:extLst>
              <a:ext uri="{FF2B5EF4-FFF2-40B4-BE49-F238E27FC236}">
                <a16:creationId xmlns:a16="http://schemas.microsoft.com/office/drawing/2014/main" id="{905508F7-1345-D0F0-E7C8-AE8B25490B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838" y="1059582"/>
            <a:ext cx="1619250" cy="2028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Kotak Teks 3">
            <a:extLst>
              <a:ext uri="{FF2B5EF4-FFF2-40B4-BE49-F238E27FC236}">
                <a16:creationId xmlns:a16="http://schemas.microsoft.com/office/drawing/2014/main" id="{C4D3FE75-22CF-3275-3C6E-7113E0216D05}"/>
              </a:ext>
            </a:extLst>
          </p:cNvPr>
          <p:cNvSpPr txBox="1"/>
          <p:nvPr/>
        </p:nvSpPr>
        <p:spPr>
          <a:xfrm>
            <a:off x="7293528" y="3172263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b="1" dirty="0"/>
              <a:t>Sumber: </a:t>
            </a:r>
            <a:r>
              <a:rPr lang="id-ID" sz="1000" i="1" dirty="0"/>
              <a:t>.</a:t>
            </a:r>
            <a:r>
              <a:rPr lang="id-ID" sz="1000" i="1" dirty="0" err="1"/>
              <a:t>id.wikipedia.org</a:t>
            </a:r>
            <a:endParaRPr lang="en-US" sz="1000" dirty="0"/>
          </a:p>
        </p:txBody>
      </p:sp>
      <p:sp>
        <p:nvSpPr>
          <p:cNvPr id="5" name="Kotak Teks 4">
            <a:extLst>
              <a:ext uri="{FF2B5EF4-FFF2-40B4-BE49-F238E27FC236}">
                <a16:creationId xmlns:a16="http://schemas.microsoft.com/office/drawing/2014/main" id="{DA77748F-2CCF-E0D5-B6C1-F6C39AD6E4D1}"/>
              </a:ext>
            </a:extLst>
          </p:cNvPr>
          <p:cNvSpPr txBox="1"/>
          <p:nvPr/>
        </p:nvSpPr>
        <p:spPr>
          <a:xfrm>
            <a:off x="313617" y="703745"/>
            <a:ext cx="687231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Memiliki nama kecil </a:t>
            </a:r>
            <a:r>
              <a:rPr lang="en-US" dirty="0"/>
              <a:t>Hassan bin Ahmad</a:t>
            </a:r>
            <a:r>
              <a:rPr lang="id-ID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L</a:t>
            </a:r>
            <a:r>
              <a:rPr lang="en-US" dirty="0" err="1"/>
              <a:t>ahir</a:t>
            </a:r>
            <a:r>
              <a:rPr lang="en-US" dirty="0"/>
              <a:t> di Singapura pada </a:t>
            </a:r>
            <a:r>
              <a:rPr lang="en-US" dirty="0" err="1"/>
              <a:t>tahun</a:t>
            </a:r>
            <a:r>
              <a:rPr lang="en-US" dirty="0"/>
              <a:t> 1887</a:t>
            </a:r>
            <a:r>
              <a:rPr lang="id-ID" dirty="0"/>
              <a:t> yang </a:t>
            </a:r>
            <a:r>
              <a:rPr lang="en-US" dirty="0" err="1"/>
              <a:t>berasal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keluarga</a:t>
            </a:r>
            <a:r>
              <a:rPr lang="en-US" dirty="0"/>
              <a:t> </a:t>
            </a:r>
            <a:r>
              <a:rPr lang="en-US" dirty="0" err="1"/>
              <a:t>campuran</a:t>
            </a:r>
            <a:r>
              <a:rPr lang="en-US" dirty="0"/>
              <a:t>, Indonesia dan India. 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Mengabdikan diri di bidang agama sejak pabrik tekstilnya tutup.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M</a:t>
            </a:r>
            <a:r>
              <a:rPr lang="en-US" dirty="0" err="1"/>
              <a:t>endirikan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Persis,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membentuk</a:t>
            </a:r>
            <a:r>
              <a:rPr lang="en-US" dirty="0"/>
              <a:t> </a:t>
            </a:r>
            <a:r>
              <a:rPr lang="en-US" dirty="0" err="1"/>
              <a:t>kader</a:t>
            </a:r>
            <a:r>
              <a:rPr lang="en-US" dirty="0"/>
              <a:t> yang </a:t>
            </a:r>
            <a:r>
              <a:rPr lang="en-US" dirty="0" err="1"/>
              <a:t>kemudian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dipindahkan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Bangil</a:t>
            </a:r>
            <a:r>
              <a:rPr lang="en-US" dirty="0"/>
              <a:t>, </a:t>
            </a:r>
            <a:r>
              <a:rPr lang="en-US" dirty="0" err="1"/>
              <a:t>Jawa</a:t>
            </a:r>
            <a:r>
              <a:rPr lang="en-US" dirty="0"/>
              <a:t> Timur.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Ahmad Hassan </a:t>
            </a:r>
            <a:r>
              <a:rPr lang="en-US" dirty="0" err="1"/>
              <a:t>pernah</a:t>
            </a:r>
            <a:r>
              <a:rPr lang="en-US" dirty="0"/>
              <a:t> </a:t>
            </a:r>
            <a:r>
              <a:rPr lang="en-US" dirty="0" err="1"/>
              <a:t>tinggal</a:t>
            </a:r>
            <a:r>
              <a:rPr lang="en-US" dirty="0"/>
              <a:t> di </a:t>
            </a:r>
            <a:r>
              <a:rPr lang="en-US" dirty="0" err="1"/>
              <a:t>rumah</a:t>
            </a:r>
            <a:r>
              <a:rPr lang="en-US" dirty="0"/>
              <a:t> Haji Muhammad Yunus, salah </a:t>
            </a:r>
            <a:r>
              <a:rPr lang="en-US" dirty="0" err="1"/>
              <a:t>seorang</a:t>
            </a:r>
            <a:r>
              <a:rPr lang="en-US" dirty="0"/>
              <a:t> </a:t>
            </a:r>
            <a:r>
              <a:rPr lang="en-US" dirty="0" err="1"/>
              <a:t>pendiri</a:t>
            </a:r>
            <a:r>
              <a:rPr lang="en-US" dirty="0"/>
              <a:t> </a:t>
            </a:r>
            <a:r>
              <a:rPr lang="en-US" dirty="0" err="1"/>
              <a:t>Persatuan</a:t>
            </a:r>
            <a:r>
              <a:rPr lang="en-US" dirty="0"/>
              <a:t> Islam (Persis), di Bandung.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Persis </a:t>
            </a:r>
            <a:r>
              <a:rPr lang="en-US" dirty="0" err="1"/>
              <a:t>didirikan</a:t>
            </a:r>
            <a:r>
              <a:rPr lang="en-US" dirty="0"/>
              <a:t> di Bandung </a:t>
            </a:r>
            <a:r>
              <a:rPr lang="en-US" dirty="0" err="1"/>
              <a:t>tanggal</a:t>
            </a:r>
            <a:r>
              <a:rPr lang="en-US" dirty="0"/>
              <a:t> 12 September 1923 oleh </a:t>
            </a:r>
            <a:r>
              <a:rPr lang="en-US" dirty="0" err="1"/>
              <a:t>aktivis</a:t>
            </a:r>
            <a:r>
              <a:rPr lang="en-US" dirty="0"/>
              <a:t> </a:t>
            </a:r>
            <a:r>
              <a:rPr lang="en-US" dirty="0" err="1"/>
              <a:t>keagamaan</a:t>
            </a:r>
            <a:r>
              <a:rPr lang="en-US" dirty="0"/>
              <a:t> yang </a:t>
            </a:r>
            <a:r>
              <a:rPr lang="en-US" dirty="0" err="1"/>
              <a:t>dipimpin</a:t>
            </a:r>
            <a:r>
              <a:rPr lang="en-US" dirty="0"/>
              <a:t> Haji Zamzam dan Haji Muhammad Yunus.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Menguasai ilmu di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hadis</a:t>
            </a:r>
            <a:r>
              <a:rPr lang="en-US" dirty="0"/>
              <a:t>, tafsir, </a:t>
            </a:r>
            <a:r>
              <a:rPr lang="en-US" dirty="0" err="1"/>
              <a:t>fikih</a:t>
            </a:r>
            <a:r>
              <a:rPr lang="en-US" dirty="0"/>
              <a:t>, </a:t>
            </a:r>
            <a:r>
              <a:rPr lang="en-US" dirty="0" err="1"/>
              <a:t>ushul</a:t>
            </a:r>
            <a:r>
              <a:rPr lang="en-US" dirty="0"/>
              <a:t> </a:t>
            </a:r>
            <a:r>
              <a:rPr lang="en-US" dirty="0" err="1"/>
              <a:t>fikih</a:t>
            </a:r>
            <a:r>
              <a:rPr lang="en-US" dirty="0"/>
              <a:t>, </a:t>
            </a:r>
            <a:r>
              <a:rPr lang="en-US" dirty="0" err="1"/>
              <a:t>ilmu</a:t>
            </a:r>
            <a:r>
              <a:rPr lang="en-US" dirty="0"/>
              <a:t> kalam, dan </a:t>
            </a:r>
            <a:r>
              <a:rPr lang="en-US" dirty="0" err="1"/>
              <a:t>mantiq</a:t>
            </a:r>
            <a:r>
              <a:rPr lang="id-ID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</a:t>
            </a:r>
            <a:r>
              <a:rPr lang="id-ID" dirty="0" err="1"/>
              <a:t>eninggal</a:t>
            </a:r>
            <a:r>
              <a:rPr lang="id-ID" dirty="0"/>
              <a:t> </a:t>
            </a:r>
            <a:r>
              <a:rPr lang="en-US" dirty="0"/>
              <a:t>pada</a:t>
            </a:r>
            <a:r>
              <a:rPr lang="id-ID" dirty="0"/>
              <a:t> tanggal</a:t>
            </a:r>
            <a:r>
              <a:rPr lang="en-US" dirty="0"/>
              <a:t> 10 November 1958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usia</a:t>
            </a:r>
            <a:r>
              <a:rPr lang="en-US" dirty="0"/>
              <a:t> 71 </a:t>
            </a:r>
            <a:r>
              <a:rPr lang="en-US" dirty="0" err="1"/>
              <a:t>tahun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3888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79512" y="1203598"/>
            <a:ext cx="72008" cy="720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1520" y="1203598"/>
            <a:ext cx="72008" cy="11062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30" y="184995"/>
            <a:ext cx="6659502" cy="830997"/>
            <a:chOff x="5152042" y="784943"/>
            <a:chExt cx="6732241" cy="486189"/>
          </a:xfrm>
        </p:grpSpPr>
        <p:sp>
          <p:nvSpPr>
            <p:cNvPr id="13" name="Shape 55"/>
            <p:cNvSpPr/>
            <p:nvPr/>
          </p:nvSpPr>
          <p:spPr>
            <a:xfrm>
              <a:off x="5152042" y="828764"/>
              <a:ext cx="6732241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348001" y="784943"/>
              <a:ext cx="6334658" cy="4861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lvl="0" indent="-457200">
                <a:buFont typeface="+mj-lt"/>
                <a:buAutoNum type="alphaUcPeriod" startAt="4"/>
              </a:pPr>
              <a:r>
                <a:rPr lang="id-ID" sz="2400" b="1" dirty="0">
                  <a:cs typeface="Times New Roman" pitchFamily="18" charset="0"/>
                </a:rPr>
                <a:t>Syekh Ahmad </a:t>
              </a:r>
              <a:r>
                <a:rPr lang="id-ID" sz="2400" b="1" dirty="0" err="1">
                  <a:cs typeface="Times New Roman" pitchFamily="18" charset="0"/>
                </a:rPr>
                <a:t>Surkati</a:t>
              </a:r>
              <a:r>
                <a:rPr lang="id-ID" sz="2400" b="1" dirty="0">
                  <a:cs typeface="Times New Roman" pitchFamily="18" charset="0"/>
                </a:rPr>
                <a:t> </a:t>
              </a:r>
              <a:r>
                <a:rPr lang="en-US" sz="2400" b="1" dirty="0"/>
                <a:t>(</a:t>
              </a:r>
              <a:r>
                <a:rPr lang="en-US" sz="2400" b="1" dirty="0" err="1"/>
                <a:t>Pendiri</a:t>
              </a:r>
              <a:r>
                <a:rPr lang="en-US" sz="2400" b="1" dirty="0"/>
                <a:t> </a:t>
              </a:r>
              <a:r>
                <a:rPr lang="en-US" sz="2400" b="1" dirty="0" err="1"/>
                <a:t>Perhimpunan</a:t>
              </a:r>
              <a:r>
                <a:rPr lang="en-US" sz="2400" b="1" dirty="0"/>
                <a:t> Al-</a:t>
              </a:r>
              <a:r>
                <a:rPr lang="en-US" sz="2400" b="1" dirty="0" err="1"/>
                <a:t>Irsyad</a:t>
              </a:r>
              <a:r>
                <a:rPr lang="en-US" sz="2400" b="1" dirty="0"/>
                <a:t> Al-Islamiyah)</a:t>
              </a:r>
              <a:endParaRPr lang="id-ID" sz="2400" b="1" dirty="0">
                <a:cs typeface="Times New Roman" pitchFamily="18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395536" y="1110394"/>
            <a:ext cx="65277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L</a:t>
            </a:r>
            <a:r>
              <a:rPr lang="en-US" dirty="0" err="1"/>
              <a:t>ahirkan</a:t>
            </a:r>
            <a:r>
              <a:rPr lang="en-US" dirty="0"/>
              <a:t> di </a:t>
            </a:r>
            <a:r>
              <a:rPr lang="en-US" dirty="0" err="1"/>
              <a:t>pulau</a:t>
            </a:r>
            <a:r>
              <a:rPr lang="en-US" dirty="0"/>
              <a:t> </a:t>
            </a:r>
            <a:r>
              <a:rPr lang="en-US" dirty="0" err="1"/>
              <a:t>Arqu</a:t>
            </a:r>
            <a:r>
              <a:rPr lang="en-US" dirty="0"/>
              <a:t>, </a:t>
            </a:r>
            <a:r>
              <a:rPr lang="en-US" dirty="0" err="1"/>
              <a:t>daerah</a:t>
            </a:r>
            <a:r>
              <a:rPr lang="en-US" dirty="0"/>
              <a:t> </a:t>
            </a:r>
            <a:r>
              <a:rPr lang="en-US" dirty="0" err="1"/>
              <a:t>Dunggulah</a:t>
            </a:r>
            <a:r>
              <a:rPr lang="en-US" dirty="0"/>
              <a:t>, Sudan, </a:t>
            </a:r>
            <a:r>
              <a:rPr lang="en-US" dirty="0" err="1"/>
              <a:t>tahun</a:t>
            </a:r>
            <a:r>
              <a:rPr lang="en-US" dirty="0"/>
              <a:t> 1875</a:t>
            </a:r>
            <a:r>
              <a:rPr lang="id-ID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Mengenyam pendidikan </a:t>
            </a:r>
            <a:r>
              <a:rPr lang="en-US" dirty="0"/>
              <a:t>di Al-Azhar (</a:t>
            </a:r>
            <a:r>
              <a:rPr lang="en-US" dirty="0" err="1"/>
              <a:t>Mesir</a:t>
            </a:r>
            <a:r>
              <a:rPr lang="en-US" dirty="0"/>
              <a:t>) dan </a:t>
            </a:r>
            <a:r>
              <a:rPr lang="en-US" dirty="0" err="1"/>
              <a:t>Mekah</a:t>
            </a:r>
            <a:r>
              <a:rPr lang="en-US" dirty="0"/>
              <a:t>, </a:t>
            </a:r>
            <a:r>
              <a:rPr lang="en-US" dirty="0" err="1"/>
              <a:t>kemudian</a:t>
            </a:r>
            <a:r>
              <a:rPr lang="en-US" dirty="0"/>
              <a:t> </a:t>
            </a:r>
            <a:r>
              <a:rPr lang="en-US" dirty="0" err="1"/>
              <a:t>beliau</a:t>
            </a:r>
            <a:r>
              <a:rPr lang="en-US" dirty="0"/>
              <a:t> </a:t>
            </a:r>
            <a:r>
              <a:rPr lang="en-US" dirty="0" err="1"/>
              <a:t>datang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Jawa</a:t>
            </a:r>
            <a:r>
              <a:rPr lang="en-US" dirty="0"/>
              <a:t> pada </a:t>
            </a:r>
            <a:r>
              <a:rPr lang="en-US" dirty="0" err="1"/>
              <a:t>Maret</a:t>
            </a:r>
            <a:r>
              <a:rPr lang="en-US" dirty="0"/>
              <a:t> 1911.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>
                <a:latin typeface="+mj-lt"/>
                <a:cs typeface="Times New Roman" pitchFamily="18" charset="0"/>
              </a:rPr>
              <a:t>Guru dari Ahmad Hassan dan </a:t>
            </a:r>
            <a:r>
              <a:rPr lang="id-ID" dirty="0" err="1">
                <a:latin typeface="+mj-lt"/>
                <a:cs typeface="Times New Roman" pitchFamily="18" charset="0"/>
              </a:rPr>
              <a:t>Dhalan</a:t>
            </a:r>
            <a:r>
              <a:rPr lang="id-ID" dirty="0">
                <a:latin typeface="+mj-lt"/>
                <a:cs typeface="Times New Roman" pitchFamily="18" charset="0"/>
              </a:rPr>
              <a:t>  dan diberi julukan </a:t>
            </a:r>
            <a:r>
              <a:rPr lang="en-US" dirty="0" err="1"/>
              <a:t>Syaikhul</a:t>
            </a:r>
            <a:r>
              <a:rPr lang="en-US" dirty="0"/>
              <a:t> </a:t>
            </a:r>
            <a:r>
              <a:rPr lang="en-US" dirty="0" err="1"/>
              <a:t>Masyaikh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gurunya</a:t>
            </a:r>
            <a:r>
              <a:rPr lang="en-US" dirty="0"/>
              <a:t> para ulama, </a:t>
            </a:r>
            <a:r>
              <a:rPr lang="en-US" dirty="0" err="1"/>
              <a:t>khususnya</a:t>
            </a:r>
            <a:r>
              <a:rPr lang="en-US" dirty="0"/>
              <a:t> ulama-ulama </a:t>
            </a:r>
            <a:r>
              <a:rPr lang="en-US" dirty="0" err="1"/>
              <a:t>pembaharu</a:t>
            </a:r>
            <a:r>
              <a:rPr lang="en-US" dirty="0"/>
              <a:t> di Indonesia. 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</a:t>
            </a:r>
            <a:r>
              <a:rPr lang="en-US" dirty="0" err="1"/>
              <a:t>endirikan</a:t>
            </a:r>
            <a:r>
              <a:rPr lang="en-US" dirty="0"/>
              <a:t> madrasah Al-</a:t>
            </a:r>
            <a:r>
              <a:rPr lang="en-US" dirty="0" err="1"/>
              <a:t>Irsyad</a:t>
            </a:r>
            <a:r>
              <a:rPr lang="en-US" dirty="0"/>
              <a:t> Al-Islamiyah di Jakarta pada 6 September 1914</a:t>
            </a:r>
            <a:r>
              <a:rPr lang="id-ID" dirty="0"/>
              <a:t> yang juga merupakan tanggal berdirinya </a:t>
            </a:r>
            <a:r>
              <a:rPr lang="en-US" dirty="0" err="1"/>
              <a:t>Perhimpunan</a:t>
            </a:r>
            <a:r>
              <a:rPr lang="en-US" dirty="0"/>
              <a:t> Al-</a:t>
            </a:r>
            <a:r>
              <a:rPr lang="en-US" dirty="0" err="1"/>
              <a:t>Irsyad</a:t>
            </a:r>
            <a:r>
              <a:rPr lang="en-US" dirty="0"/>
              <a:t>. 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v-SE" dirty="0"/>
              <a:t>Tujuan organisasi ini selain memurnikan Islam, juga bergerak dalam bidang pendidikan dan kemasyarakatan.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W</a:t>
            </a:r>
            <a:r>
              <a:rPr lang="en-US" dirty="0" err="1"/>
              <a:t>afat</a:t>
            </a:r>
            <a:r>
              <a:rPr lang="en-US" dirty="0"/>
              <a:t> pada 6 September 1943.</a:t>
            </a:r>
            <a:endParaRPr lang="sv-SE" dirty="0">
              <a:latin typeface="+mj-lt"/>
              <a:cs typeface="Times New Roman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pic>
        <p:nvPicPr>
          <p:cNvPr id="3" name="Gambar 2" descr="Sebuah gambar berisi Wajah manusia, teks, potret, sketsa&#10;&#10;Deskripsi dibuat secara otomatis">
            <a:extLst>
              <a:ext uri="{FF2B5EF4-FFF2-40B4-BE49-F238E27FC236}">
                <a16:creationId xmlns:a16="http://schemas.microsoft.com/office/drawing/2014/main" id="{126A20C3-44E4-1731-1893-5C630FA18A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132" y="986830"/>
            <a:ext cx="1771650" cy="2571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Kotak Teks 4">
            <a:extLst>
              <a:ext uri="{FF2B5EF4-FFF2-40B4-BE49-F238E27FC236}">
                <a16:creationId xmlns:a16="http://schemas.microsoft.com/office/drawing/2014/main" id="{E6B2289A-0652-7CCF-D749-F5B2A5EE8F58}"/>
              </a:ext>
            </a:extLst>
          </p:cNvPr>
          <p:cNvSpPr txBox="1"/>
          <p:nvPr/>
        </p:nvSpPr>
        <p:spPr>
          <a:xfrm>
            <a:off x="7300873" y="3624277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b="1" dirty="0"/>
              <a:t>Sumber: </a:t>
            </a:r>
            <a:r>
              <a:rPr lang="id-ID" sz="1000" i="1" dirty="0"/>
              <a:t>.</a:t>
            </a:r>
            <a:r>
              <a:rPr lang="id-ID" sz="1000" i="1" dirty="0" err="1"/>
              <a:t>id.wikipedia.org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8737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4485</TotalTime>
  <Words>1392</Words>
  <Application>Microsoft Office PowerPoint</Application>
  <PresentationFormat>Peragaan Layar (16:9)</PresentationFormat>
  <Paragraphs>82</Paragraphs>
  <Slides>13</Slides>
  <Notes>0</Notes>
  <HiddenSlides>0</HiddenSlides>
  <MMClips>0</MMClips>
  <ScaleCrop>false</ScaleCrop>
  <HeadingPairs>
    <vt:vector size="6" baseType="variant">
      <vt:variant>
        <vt:lpstr>Font Dipakai</vt:lpstr>
      </vt:variant>
      <vt:variant>
        <vt:i4>3</vt:i4>
      </vt:variant>
      <vt:variant>
        <vt:lpstr>Tema</vt:lpstr>
      </vt:variant>
      <vt:variant>
        <vt:i4>1</vt:i4>
      </vt:variant>
      <vt:variant>
        <vt:lpstr>Judul Slide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Office Theme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Eka Nurdiana</dc:creator>
  <cp:lastModifiedBy>Yuha Afina Khalish</cp:lastModifiedBy>
  <cp:revision>652</cp:revision>
  <dcterms:created xsi:type="dcterms:W3CDTF">2015-05-08T02:58:00Z</dcterms:created>
  <dcterms:modified xsi:type="dcterms:W3CDTF">2024-07-13T07:09:56Z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1033-10.1.0.5674</vt:lpwstr>
  </property>
</Properties>
</file>