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20"/>
  </p:notesMasterIdLst>
  <p:handoutMasterIdLst>
    <p:handoutMasterId r:id="rId21"/>
  </p:handoutMasterIdLst>
  <p:sldIdLst>
    <p:sldId id="428" r:id="rId2"/>
    <p:sldId id="405" r:id="rId3"/>
    <p:sldId id="407" r:id="rId4"/>
    <p:sldId id="408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53" r:id="rId14"/>
    <p:sldId id="469" r:id="rId15"/>
    <p:sldId id="470" r:id="rId16"/>
    <p:sldId id="471" r:id="rId17"/>
    <p:sldId id="459" r:id="rId18"/>
    <p:sldId id="460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>
          <p15:clr>
            <a:srgbClr val="A4A3A4"/>
          </p15:clr>
        </p15:guide>
        <p15:guide id="2" pos="2888">
          <p15:clr>
            <a:srgbClr val="A4A3A4"/>
          </p15:clr>
        </p15:guide>
        <p15:guide id="3" orient="horz" pos="16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CDDD"/>
    <a:srgbClr val="67BEC7"/>
    <a:srgbClr val="FFCB25"/>
    <a:srgbClr val="F9F0B9"/>
    <a:srgbClr val="FBA711"/>
    <a:srgbClr val="E2AC00"/>
    <a:srgbClr val="DAAD92"/>
    <a:srgbClr val="E3EBF5"/>
    <a:srgbClr val="704226"/>
    <a:srgbClr val="B4E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454" autoAdjust="0"/>
  </p:normalViewPr>
  <p:slideViewPr>
    <p:cSldViewPr>
      <p:cViewPr varScale="1">
        <p:scale>
          <a:sx n="100" d="100"/>
          <a:sy n="100" d="100"/>
        </p:scale>
        <p:origin x="260" y="-12"/>
      </p:cViewPr>
      <p:guideLst>
        <p:guide orient="horz" pos="2187"/>
        <p:guide pos="2888"/>
        <p:guide orient="horz" pos="1640"/>
      </p:guideLst>
    </p:cSldViewPr>
  </p:slideViewPr>
  <p:outlineViewPr>
    <p:cViewPr>
      <p:scale>
        <a:sx n="33" d="100"/>
        <a:sy n="33" d="100"/>
      </p:scale>
      <p:origin x="0" y="3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E5A81-815C-42C7-BC55-49EE41FC5E7C}" type="datetimeFigureOut">
              <a:rPr lang="en-US" smtClean="0"/>
              <a:t>10-Jul-24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03C45-4A29-4866-9D5A-AD73466BA0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230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1D2FF-A1E0-415F-8639-AE1F08468C19}" type="datetimeFigureOut">
              <a:rPr lang="id-ID" smtClean="0"/>
              <a:pPr/>
              <a:t>10/07/2024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AB1EE-D887-4755-9236-5BC05D4A6121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46287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151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9003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606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9"/>
          <p:cNvCxnSpPr/>
          <p:nvPr/>
        </p:nvCxnSpPr>
        <p:spPr>
          <a:xfrm>
            <a:off x="3707556" y="2499742"/>
            <a:ext cx="4633666" cy="0"/>
          </a:xfrm>
          <a:prstGeom prst="line">
            <a:avLst/>
          </a:prstGeom>
          <a:noFill/>
          <a:ln w="28575" cap="flat" cmpd="sng" algn="ctr">
            <a:solidFill>
              <a:srgbClr val="FBA711"/>
            </a:solidFill>
            <a:prstDash val="solid"/>
          </a:ln>
          <a:effectLst/>
        </p:spPr>
      </p:cxnSp>
      <p:sp>
        <p:nvSpPr>
          <p:cNvPr id="4" name="タイトル 1"/>
          <p:cNvSpPr txBox="1"/>
          <p:nvPr/>
        </p:nvSpPr>
        <p:spPr>
          <a:xfrm>
            <a:off x="3707904" y="878595"/>
            <a:ext cx="4273507" cy="469019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585">
              <a:defRPr/>
            </a:pPr>
            <a:r>
              <a:rPr kumimoji="1" lang="en-US" altLang="ja-JP" sz="3199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 MENGAJAR</a:t>
            </a:r>
            <a:endParaRPr kumimoji="1" lang="ja-JP" altLang="en-US" sz="3199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4988944" y="2571750"/>
            <a:ext cx="1979196" cy="3386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1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</a:t>
            </a:r>
            <a:r>
              <a:rPr lang="id-ID" sz="1601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XI</a:t>
            </a:r>
          </a:p>
        </p:txBody>
      </p:sp>
      <p:sp>
        <p:nvSpPr>
          <p:cNvPr id="6" name="テキスト プレースホルダー 11"/>
          <p:cNvSpPr txBox="1"/>
          <p:nvPr/>
        </p:nvSpPr>
        <p:spPr>
          <a:xfrm>
            <a:off x="3779912" y="1419622"/>
            <a:ext cx="4255154" cy="519221"/>
          </a:xfrm>
          <a:prstGeom prst="rect">
            <a:avLst/>
          </a:prstGeom>
        </p:spPr>
        <p:txBody>
          <a:bodyPr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Semangat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Mendalami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Sejarah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</a:t>
            </a:r>
            <a:r>
              <a:rPr lang="en-US" sz="2850" b="1" dirty="0" err="1">
                <a:solidFill>
                  <a:srgbClr val="FBA711"/>
                </a:solidFill>
                <a:cs typeface="Arial" panose="020B0604020202020204" pitchFamily="34" charset="0"/>
              </a:rPr>
              <a:t>Kebudayaan</a:t>
            </a:r>
            <a:r>
              <a:rPr lang="en-US" sz="2850" b="1" dirty="0">
                <a:solidFill>
                  <a:srgbClr val="FBA711"/>
                </a:solidFill>
                <a:cs typeface="Arial" panose="020B0604020202020204" pitchFamily="34" charset="0"/>
              </a:rPr>
              <a:t> Islam</a:t>
            </a:r>
            <a:endParaRPr lang="en-US" sz="675" dirty="0">
              <a:solidFill>
                <a:srgbClr val="FBA71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be 6"/>
          <p:cNvSpPr/>
          <p:nvPr/>
        </p:nvSpPr>
        <p:spPr>
          <a:xfrm>
            <a:off x="749139" y="498536"/>
            <a:ext cx="2526717" cy="3585382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0471" tIns="60236" rIns="120471" bIns="60236" rtlCol="0" anchor="ctr"/>
          <a:lstStyle/>
          <a:p>
            <a:pPr algn="ctr"/>
            <a:endParaRPr lang="en-US" sz="135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8" name="Gambar 7" descr="Sebuah gambar berisi teks, pakaian, pria, poster&#10;&#10;Deskripsi dibuat secara otomatis">
            <a:extLst>
              <a:ext uri="{FF2B5EF4-FFF2-40B4-BE49-F238E27FC236}">
                <a16:creationId xmlns:a16="http://schemas.microsoft.com/office/drawing/2014/main" id="{2D92F9E4-B5EF-CEA6-22FC-E3A715D4F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39" y="667480"/>
            <a:ext cx="2454709" cy="341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6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1540" y="663535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Merupakan putra dari </a:t>
            </a:r>
            <a:r>
              <a:rPr lang="en-US" dirty="0"/>
              <a:t>Raden </a:t>
            </a:r>
            <a:r>
              <a:rPr lang="en-US" dirty="0" err="1"/>
              <a:t>Utsman</a:t>
            </a:r>
            <a:r>
              <a:rPr lang="en-US" dirty="0"/>
              <a:t> Haji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dikenal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Sunan </a:t>
            </a:r>
            <a:r>
              <a:rPr lang="en-US" dirty="0" err="1"/>
              <a:t>Ngudung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L</a:t>
            </a:r>
            <a:r>
              <a:rPr lang="en-US" dirty="0" err="1"/>
              <a:t>ahir</a:t>
            </a:r>
            <a:r>
              <a:rPr lang="en-US" dirty="0"/>
              <a:t> pada </a:t>
            </a:r>
            <a:r>
              <a:rPr lang="en-US" dirty="0" err="1"/>
              <a:t>sekitar</a:t>
            </a:r>
            <a:r>
              <a:rPr lang="en-US" dirty="0"/>
              <a:t> </a:t>
            </a:r>
            <a:r>
              <a:rPr lang="en-US" dirty="0" err="1"/>
              <a:t>abad</a:t>
            </a:r>
            <a:r>
              <a:rPr lang="en-US" dirty="0"/>
              <a:t> ke-15 M. </a:t>
            </a:r>
            <a:r>
              <a:rPr lang="en-US" dirty="0" err="1"/>
              <a:t>Sewaktu</a:t>
            </a:r>
            <a:r>
              <a:rPr lang="en-US" dirty="0"/>
              <a:t> </a:t>
            </a:r>
            <a:r>
              <a:rPr lang="en-US" dirty="0" err="1"/>
              <a:t>kecil</a:t>
            </a:r>
            <a:r>
              <a:rPr lang="en-US" dirty="0"/>
              <a:t>, </a:t>
            </a:r>
            <a:r>
              <a:rPr lang="en-US" dirty="0" err="1"/>
              <a:t>dijuluki</a:t>
            </a:r>
            <a:r>
              <a:rPr lang="id-ID" dirty="0"/>
              <a:t> </a:t>
            </a:r>
            <a:r>
              <a:rPr lang="en-US" dirty="0"/>
              <a:t>Raden </a:t>
            </a:r>
            <a:r>
              <a:rPr lang="en-US" dirty="0" err="1"/>
              <a:t>Undung</a:t>
            </a:r>
            <a:r>
              <a:rPr lang="id-ID" dirty="0"/>
              <a:t> dan sebagian </a:t>
            </a:r>
            <a:r>
              <a:rPr lang="en-US" dirty="0"/>
              <a:t>Raden Amir Haji</a:t>
            </a:r>
            <a:r>
              <a:rPr lang="id-ID" dirty="0"/>
              <a:t> </a:t>
            </a:r>
            <a:r>
              <a:rPr lang="en-US" dirty="0"/>
              <a:t>(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memimpin</a:t>
            </a:r>
            <a:r>
              <a:rPr lang="en-US" dirty="0"/>
              <a:t> </a:t>
            </a:r>
            <a:r>
              <a:rPr lang="en-US" dirty="0" err="1"/>
              <a:t>rombongan</a:t>
            </a:r>
            <a:r>
              <a:rPr lang="en-US" dirty="0"/>
              <a:t> </a:t>
            </a:r>
            <a:r>
              <a:rPr lang="en-US" dirty="0" err="1"/>
              <a:t>jemaah</a:t>
            </a:r>
            <a:r>
              <a:rPr lang="en-US" dirty="0"/>
              <a:t> haji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Baitullah</a:t>
            </a:r>
            <a:r>
              <a:rPr lang="id-ID" dirty="0"/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Memiliki garis keturunan </a:t>
            </a:r>
            <a:r>
              <a:rPr lang="en-US" dirty="0" err="1"/>
              <a:t>dengan</a:t>
            </a:r>
            <a:r>
              <a:rPr lang="en-US" dirty="0"/>
              <a:t> Nabi Muhammad Saw. </a:t>
            </a:r>
            <a:r>
              <a:rPr lang="en-US" dirty="0" err="1"/>
              <a:t>melalui</a:t>
            </a:r>
            <a:r>
              <a:rPr lang="en-US" dirty="0"/>
              <a:t> Husein bin Ali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Menguasai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fikih</a:t>
            </a:r>
            <a:r>
              <a:rPr lang="en-US" dirty="0"/>
              <a:t>, tauhid, </a:t>
            </a:r>
            <a:r>
              <a:rPr lang="en-US" i="1" dirty="0" err="1"/>
              <a:t>ushul</a:t>
            </a:r>
            <a:r>
              <a:rPr lang="en-US" i="1" dirty="0"/>
              <a:t> </a:t>
            </a:r>
            <a:r>
              <a:rPr lang="en-US" i="1" dirty="0" err="1"/>
              <a:t>fiqh</a:t>
            </a:r>
            <a:r>
              <a:rPr lang="en-US" dirty="0"/>
              <a:t>, tafsir, </a:t>
            </a:r>
            <a:r>
              <a:rPr lang="en-US" dirty="0" err="1"/>
              <a:t>hadis</a:t>
            </a:r>
            <a:r>
              <a:rPr lang="en-US" dirty="0"/>
              <a:t>, dan </a:t>
            </a:r>
            <a:r>
              <a:rPr lang="en-US" dirty="0" err="1"/>
              <a:t>logika</a:t>
            </a:r>
            <a:r>
              <a:rPr lang="en-US" dirty="0"/>
              <a:t> (</a:t>
            </a:r>
            <a:r>
              <a:rPr lang="en-US" i="1" dirty="0" err="1"/>
              <a:t>manthiq</a:t>
            </a:r>
            <a:r>
              <a:rPr lang="en-US" dirty="0"/>
              <a:t>) </a:t>
            </a:r>
            <a:r>
              <a:rPr lang="en-US" dirty="0" err="1"/>
              <a:t>sehingga</a:t>
            </a:r>
            <a:r>
              <a:rPr lang="en-US" dirty="0"/>
              <a:t> para </a:t>
            </a:r>
            <a:r>
              <a:rPr lang="en-US" dirty="0" err="1"/>
              <a:t>wali</a:t>
            </a:r>
            <a:r>
              <a:rPr lang="en-US" dirty="0"/>
              <a:t> </a:t>
            </a:r>
            <a:r>
              <a:rPr lang="en-US" dirty="0" err="1"/>
              <a:t>memberinya</a:t>
            </a:r>
            <a:r>
              <a:rPr lang="en-US" dirty="0"/>
              <a:t> </a:t>
            </a:r>
            <a:r>
              <a:rPr lang="en-US" dirty="0" err="1"/>
              <a:t>gelar</a:t>
            </a:r>
            <a:r>
              <a:rPr lang="en-US" dirty="0"/>
              <a:t> </a:t>
            </a:r>
            <a:r>
              <a:rPr lang="en-US" i="1" dirty="0"/>
              <a:t>Wali Al-‘</a:t>
            </a:r>
            <a:r>
              <a:rPr lang="en-US" i="1" dirty="0" err="1"/>
              <a:t>Ilmi</a:t>
            </a:r>
            <a:r>
              <a:rPr lang="en-US" i="1" dirty="0"/>
              <a:t> </a:t>
            </a:r>
            <a:r>
              <a:rPr lang="en-US" dirty="0"/>
              <a:t>yang </a:t>
            </a:r>
            <a:r>
              <a:rPr lang="en-US" dirty="0" err="1"/>
              <a:t>berarti</a:t>
            </a:r>
            <a:r>
              <a:rPr lang="en-US" dirty="0"/>
              <a:t> ‘orang yang </a:t>
            </a:r>
            <a:r>
              <a:rPr lang="en-US" dirty="0" err="1"/>
              <a:t>luas</a:t>
            </a:r>
            <a:r>
              <a:rPr lang="en-US" dirty="0"/>
              <a:t> </a:t>
            </a:r>
            <a:r>
              <a:rPr lang="en-US" dirty="0" err="1"/>
              <a:t>ilmunya</a:t>
            </a:r>
            <a:r>
              <a:rPr lang="en-US" dirty="0"/>
              <a:t>’.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Berguru kepada Sunan </a:t>
            </a:r>
            <a:r>
              <a:rPr lang="id-ID" dirty="0" err="1"/>
              <a:t>Kalijaga</a:t>
            </a:r>
            <a:r>
              <a:rPr lang="id-ID" dirty="0"/>
              <a:t> sehingga memiliki kemiripan metode dakwah yaitu dengan pendekatan kultural menggunakan lagu keagamaan. Karyanya </a:t>
            </a:r>
            <a:r>
              <a:rPr lang="en-US" dirty="0"/>
              <a:t>yang </a:t>
            </a:r>
            <a:r>
              <a:rPr lang="en-US" dirty="0" err="1"/>
              <a:t>terkenal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lain </a:t>
            </a:r>
            <a:r>
              <a:rPr lang="en-US" i="1" dirty="0" err="1"/>
              <a:t>Gending</a:t>
            </a:r>
            <a:r>
              <a:rPr lang="en-US" dirty="0"/>
              <a:t> (</a:t>
            </a:r>
            <a:r>
              <a:rPr lang="en-US" i="1" dirty="0" err="1"/>
              <a:t>pupuh</a:t>
            </a:r>
            <a:r>
              <a:rPr lang="en-US" dirty="0"/>
              <a:t>), </a:t>
            </a:r>
            <a:r>
              <a:rPr lang="en-US" i="1" dirty="0" err="1"/>
              <a:t>Maskumambang</a:t>
            </a:r>
            <a:r>
              <a:rPr lang="en-US" dirty="0"/>
              <a:t>, dan </a:t>
            </a:r>
            <a:r>
              <a:rPr lang="en-US" i="1" dirty="0" err="1"/>
              <a:t>Mijil</a:t>
            </a:r>
            <a:r>
              <a:rPr lang="en-US" dirty="0"/>
              <a:t>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Pernah belajar di Baitul </a:t>
            </a:r>
            <a:r>
              <a:rPr lang="id-ID" dirty="0" err="1"/>
              <a:t>Maqdis</a:t>
            </a:r>
            <a:r>
              <a:rPr lang="id-ID" dirty="0"/>
              <a:t>, Palestina dan sepulangnya ke Jawa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mendirikan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masjid di </a:t>
            </a:r>
            <a:r>
              <a:rPr lang="en-US" dirty="0" err="1"/>
              <a:t>daerah</a:t>
            </a:r>
            <a:r>
              <a:rPr lang="en-US" dirty="0"/>
              <a:t> Loran </a:t>
            </a:r>
            <a:r>
              <a:rPr lang="en-US" dirty="0" err="1"/>
              <a:t>tahun</a:t>
            </a:r>
            <a:r>
              <a:rPr lang="en-US" dirty="0"/>
              <a:t> 1549 M yang </a:t>
            </a:r>
            <a:r>
              <a:rPr lang="en-US" dirty="0" err="1"/>
              <a:t>diberi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Masjid Al-</a:t>
            </a:r>
            <a:r>
              <a:rPr lang="en-US" dirty="0" err="1"/>
              <a:t>Manar</a:t>
            </a:r>
            <a:r>
              <a:rPr lang="en-US" dirty="0"/>
              <a:t>, yang </a:t>
            </a:r>
            <a:r>
              <a:rPr lang="en-US" dirty="0" err="1"/>
              <a:t>sekarang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dikenal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Masjid Menara Kudus</a:t>
            </a:r>
            <a:r>
              <a:rPr lang="id-ID" dirty="0"/>
              <a:t> 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Merupakan panglima Kesultanan Demak yang tangguh dan wafat </a:t>
            </a:r>
            <a:r>
              <a:rPr lang="it-IT" dirty="0"/>
              <a:t>pada tahun 1550 di Kudus. </a:t>
            </a:r>
            <a:endParaRPr lang="id-ID" dirty="0"/>
          </a:p>
        </p:txBody>
      </p:sp>
      <p:sp>
        <p:nvSpPr>
          <p:cNvPr id="33" name="Shape 55"/>
          <p:cNvSpPr/>
          <p:nvPr/>
        </p:nvSpPr>
        <p:spPr>
          <a:xfrm>
            <a:off x="-1" y="185995"/>
            <a:ext cx="5004049" cy="42066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6323" y="178877"/>
            <a:ext cx="41806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 startAt="7"/>
            </a:pPr>
            <a:r>
              <a:rPr lang="id-ID" sz="2400" b="1" dirty="0">
                <a:cs typeface="Times New Roman" pitchFamily="18" charset="0"/>
              </a:rPr>
              <a:t>Sunan Kudus (</a:t>
            </a:r>
            <a:r>
              <a:rPr lang="id-ID" sz="2400" b="1" dirty="0" err="1">
                <a:cs typeface="Times New Roman" pitchFamily="18" charset="0"/>
              </a:rPr>
              <a:t>Ja’far</a:t>
            </a:r>
            <a:r>
              <a:rPr lang="id-ID" sz="2400" b="1" dirty="0">
                <a:cs typeface="Times New Roman" pitchFamily="18" charset="0"/>
              </a:rPr>
              <a:t> </a:t>
            </a:r>
            <a:r>
              <a:rPr lang="id-ID" sz="2400" b="1" dirty="0" err="1">
                <a:cs typeface="Times New Roman" pitchFamily="18" charset="0"/>
              </a:rPr>
              <a:t>Shadiq</a:t>
            </a:r>
            <a:r>
              <a:rPr lang="id-ID" sz="2400" b="1" dirty="0">
                <a:cs typeface="Times New Roman" pitchFamily="18" charset="0"/>
              </a:rPr>
              <a:t>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315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42557" y="843558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Merupakan putra dari </a:t>
            </a:r>
            <a:r>
              <a:rPr lang="en-US" dirty="0"/>
              <a:t>Sunan </a:t>
            </a:r>
            <a:r>
              <a:rPr lang="en-US" dirty="0" err="1"/>
              <a:t>Kalijaga</a:t>
            </a:r>
            <a:r>
              <a:rPr lang="en-US" dirty="0"/>
              <a:t> yang </a:t>
            </a:r>
            <a:r>
              <a:rPr lang="en-US" dirty="0" err="1"/>
              <a:t>dilahirkan</a:t>
            </a:r>
            <a:r>
              <a:rPr lang="en-US" dirty="0"/>
              <a:t> pada </a:t>
            </a:r>
            <a:r>
              <a:rPr lang="en-US" dirty="0" err="1"/>
              <a:t>sekitar</a:t>
            </a:r>
            <a:r>
              <a:rPr lang="en-US" dirty="0"/>
              <a:t> </a:t>
            </a:r>
            <a:r>
              <a:rPr lang="en-US" dirty="0" err="1"/>
              <a:t>abad</a:t>
            </a:r>
            <a:r>
              <a:rPr lang="en-US" dirty="0"/>
              <a:t> ke-16 M.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Memiliki nama kecil </a:t>
            </a:r>
            <a:r>
              <a:rPr lang="en-US" dirty="0"/>
              <a:t>Raden </a:t>
            </a:r>
            <a:r>
              <a:rPr lang="en-US" dirty="0" err="1"/>
              <a:t>Prawoto</a:t>
            </a:r>
            <a:r>
              <a:rPr lang="en-US" dirty="0"/>
              <a:t>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Nama Sunan </a:t>
            </a:r>
            <a:r>
              <a:rPr lang="en-US" dirty="0" err="1"/>
              <a:t>Muria</a:t>
            </a:r>
            <a:r>
              <a:rPr lang="en-US" dirty="0"/>
              <a:t> </a:t>
            </a:r>
            <a:r>
              <a:rPr lang="en-US" dirty="0" err="1"/>
              <a:t>diperkirakan</a:t>
            </a:r>
            <a:r>
              <a:rPr lang="en-US" dirty="0"/>
              <a:t>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</a:t>
            </a:r>
            <a:r>
              <a:rPr lang="en-US" dirty="0" err="1"/>
              <a:t>gunung</a:t>
            </a:r>
            <a:r>
              <a:rPr lang="en-US" dirty="0"/>
              <a:t> (</a:t>
            </a:r>
            <a:r>
              <a:rPr lang="en-US" dirty="0" err="1"/>
              <a:t>Gunung</a:t>
            </a:r>
            <a:r>
              <a:rPr lang="en-US" dirty="0"/>
              <a:t> </a:t>
            </a:r>
            <a:r>
              <a:rPr lang="en-US" dirty="0" err="1"/>
              <a:t>Muria</a:t>
            </a:r>
            <a:r>
              <a:rPr lang="en-US" dirty="0"/>
              <a:t>), yang </a:t>
            </a:r>
            <a:r>
              <a:rPr lang="en-US" dirty="0" err="1"/>
              <a:t>terletak</a:t>
            </a:r>
            <a:r>
              <a:rPr lang="en-US" dirty="0"/>
              <a:t> di </a:t>
            </a:r>
            <a:r>
              <a:rPr lang="en-US" dirty="0" err="1"/>
              <a:t>sebelah</a:t>
            </a:r>
            <a:r>
              <a:rPr lang="en-US" dirty="0"/>
              <a:t> </a:t>
            </a:r>
            <a:r>
              <a:rPr lang="en-US" dirty="0" err="1"/>
              <a:t>utara</a:t>
            </a:r>
            <a:r>
              <a:rPr lang="en-US" dirty="0"/>
              <a:t> Kota Kudus, </a:t>
            </a:r>
            <a:r>
              <a:rPr lang="en-US" dirty="0" err="1"/>
              <a:t>Jawa</a:t>
            </a:r>
            <a:r>
              <a:rPr lang="en-US" dirty="0"/>
              <a:t> Tengah,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dimakamkan</a:t>
            </a:r>
            <a:r>
              <a:rPr lang="en-US" dirty="0"/>
              <a:t>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Merupakan pribadi yang suka menyepi dan </a:t>
            </a:r>
            <a:r>
              <a:rPr lang="id-ID" dirty="0" err="1"/>
              <a:t>menyediri</a:t>
            </a:r>
            <a:r>
              <a:rPr lang="id-ID" dirty="0"/>
              <a:t> serta bergaul dengan kalangan biasa pedesaan.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Melakukan dakwah dengan </a:t>
            </a:r>
            <a:r>
              <a:rPr lang="en-US" dirty="0" err="1"/>
              <a:t>mengadakan</a:t>
            </a:r>
            <a:r>
              <a:rPr lang="en-US" dirty="0"/>
              <a:t> </a:t>
            </a:r>
            <a:r>
              <a:rPr lang="en-US" dirty="0" err="1"/>
              <a:t>kursus-kursus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kaum</a:t>
            </a:r>
            <a:r>
              <a:rPr lang="en-US" dirty="0"/>
              <a:t> </a:t>
            </a:r>
            <a:r>
              <a:rPr lang="en-US" dirty="0" err="1"/>
              <a:t>pedagang</a:t>
            </a:r>
            <a:r>
              <a:rPr lang="en-US" dirty="0"/>
              <a:t>, </a:t>
            </a:r>
            <a:r>
              <a:rPr lang="en-US" dirty="0" err="1"/>
              <a:t>nelayan</a:t>
            </a:r>
            <a:r>
              <a:rPr lang="en-US" dirty="0"/>
              <a:t>, dan </a:t>
            </a:r>
            <a:r>
              <a:rPr lang="en-US" dirty="0" err="1"/>
              <a:t>petani</a:t>
            </a:r>
            <a:r>
              <a:rPr lang="en-US" dirty="0"/>
              <a:t>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Salah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 yang </a:t>
            </a:r>
            <a:r>
              <a:rPr lang="en-US" dirty="0" err="1"/>
              <a:t>digunakan</a:t>
            </a:r>
            <a:r>
              <a:rPr lang="en-US" dirty="0"/>
              <a:t> Sunan </a:t>
            </a:r>
            <a:r>
              <a:rPr lang="en-US" dirty="0" err="1"/>
              <a:t>Muria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seni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menciptakan</a:t>
            </a:r>
            <a:r>
              <a:rPr lang="en-US" dirty="0"/>
              <a:t> </a:t>
            </a:r>
            <a:r>
              <a:rPr lang="en-US" dirty="0" err="1"/>
              <a:t>lirik</a:t>
            </a:r>
            <a:r>
              <a:rPr lang="en-US" dirty="0"/>
              <a:t> </a:t>
            </a:r>
            <a:r>
              <a:rPr lang="en-US" dirty="0" err="1"/>
              <a:t>tembang</a:t>
            </a:r>
            <a:r>
              <a:rPr lang="en-US" dirty="0"/>
              <a:t> </a:t>
            </a:r>
            <a:r>
              <a:rPr lang="en-US" dirty="0" err="1"/>
              <a:t>Sinom-Kinanti</a:t>
            </a:r>
            <a:r>
              <a:rPr lang="en-US" dirty="0"/>
              <a:t>.</a:t>
            </a:r>
            <a:endParaRPr lang="id-ID" dirty="0"/>
          </a:p>
        </p:txBody>
      </p:sp>
      <p:sp>
        <p:nvSpPr>
          <p:cNvPr id="33" name="Shape 55"/>
          <p:cNvSpPr/>
          <p:nvPr/>
        </p:nvSpPr>
        <p:spPr>
          <a:xfrm>
            <a:off x="-1" y="185995"/>
            <a:ext cx="5508105" cy="454547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6323" y="178877"/>
            <a:ext cx="4740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 startAt="8"/>
            </a:pPr>
            <a:r>
              <a:rPr lang="id-ID" sz="2400" b="1" dirty="0">
                <a:cs typeface="Times New Roman" pitchFamily="18" charset="0"/>
              </a:rPr>
              <a:t>Sunan Muria (Raden Umar Said)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87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1505" y="613775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Merupakan putra dari </a:t>
            </a:r>
            <a:r>
              <a:rPr lang="en-US" dirty="0"/>
              <a:t>Maulana Sultan (</a:t>
            </a:r>
            <a:r>
              <a:rPr lang="en-US" dirty="0" err="1"/>
              <a:t>Syarif</a:t>
            </a:r>
            <a:r>
              <a:rPr lang="en-US" dirty="0"/>
              <a:t> Abdullah), </a:t>
            </a:r>
            <a:r>
              <a:rPr lang="en-US" dirty="0" err="1"/>
              <a:t>seorang</a:t>
            </a:r>
            <a:r>
              <a:rPr lang="en-US" dirty="0"/>
              <a:t> Arab </a:t>
            </a:r>
            <a:r>
              <a:rPr lang="en-US" dirty="0" err="1"/>
              <a:t>keturunan</a:t>
            </a:r>
            <a:r>
              <a:rPr lang="en-US" dirty="0"/>
              <a:t> Bani Hasyim, yang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nasab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Nabi Muhammad Saw</a:t>
            </a:r>
            <a:r>
              <a:rPr lang="id-ID" dirty="0"/>
              <a:t> dan </a:t>
            </a:r>
            <a:r>
              <a:rPr lang="en-US" dirty="0" err="1"/>
              <a:t>Ibunya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putri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Prabu </a:t>
            </a:r>
            <a:r>
              <a:rPr lang="en-US" dirty="0" err="1"/>
              <a:t>Siliwangi</a:t>
            </a:r>
            <a:r>
              <a:rPr lang="en-US" dirty="0"/>
              <a:t> yang </a:t>
            </a:r>
            <a:r>
              <a:rPr lang="en-US" dirty="0" err="1"/>
              <a:t>bernama</a:t>
            </a:r>
            <a:r>
              <a:rPr lang="en-US" dirty="0"/>
              <a:t> </a:t>
            </a:r>
            <a:r>
              <a:rPr lang="en-US" dirty="0" err="1"/>
              <a:t>Nyai</a:t>
            </a:r>
            <a:r>
              <a:rPr lang="en-US" dirty="0"/>
              <a:t> Lara </a:t>
            </a:r>
            <a:r>
              <a:rPr lang="en-US" dirty="0" err="1"/>
              <a:t>Santang</a:t>
            </a:r>
            <a:r>
              <a:rPr lang="en-US" dirty="0"/>
              <a:t>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Lahir di Mekah sekitar tahun 1448 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N</a:t>
            </a:r>
            <a:r>
              <a:rPr lang="en-US" dirty="0"/>
              <a:t>ama </a:t>
            </a:r>
            <a:r>
              <a:rPr lang="en-US" i="1" dirty="0" err="1"/>
              <a:t>Gunung</a:t>
            </a:r>
            <a:r>
              <a:rPr lang="en-US" i="1" dirty="0"/>
              <a:t> Jati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Syarif</a:t>
            </a:r>
            <a:r>
              <a:rPr lang="en-US" dirty="0"/>
              <a:t> </a:t>
            </a:r>
            <a:r>
              <a:rPr lang="en-US" dirty="0" err="1"/>
              <a:t>Hidayatullah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wafat</a:t>
            </a:r>
            <a:r>
              <a:rPr lang="en-US" dirty="0"/>
              <a:t> di </a:t>
            </a:r>
            <a:r>
              <a:rPr lang="en-US" dirty="0" err="1"/>
              <a:t>Gunung</a:t>
            </a:r>
            <a:r>
              <a:rPr lang="en-US" dirty="0"/>
              <a:t> Jati.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Sebagai ulama besar yang menyebarkan ajaran Islam di Jawa Barat.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Ketika sampai di Jawa ia bertemu dengan pamannya yaitu </a:t>
            </a:r>
            <a:r>
              <a:rPr lang="en-US" dirty="0"/>
              <a:t>Raden </a:t>
            </a:r>
            <a:r>
              <a:rPr lang="en-US" dirty="0" err="1"/>
              <a:t>Walangsungsang</a:t>
            </a:r>
            <a:r>
              <a:rPr lang="en-US" dirty="0"/>
              <a:t> (</a:t>
            </a:r>
            <a:r>
              <a:rPr lang="en-US" dirty="0" err="1"/>
              <a:t>Pangeran</a:t>
            </a:r>
            <a:r>
              <a:rPr lang="en-US" dirty="0"/>
              <a:t> </a:t>
            </a:r>
            <a:r>
              <a:rPr lang="en-US" dirty="0" err="1"/>
              <a:t>Cakrabuana</a:t>
            </a:r>
            <a:r>
              <a:rPr lang="en-US" dirty="0"/>
              <a:t> di Cirebon).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</a:t>
            </a:r>
            <a:r>
              <a:rPr lang="en-US" dirty="0" err="1"/>
              <a:t>enggantikan</a:t>
            </a:r>
            <a:r>
              <a:rPr lang="en-US" dirty="0"/>
              <a:t> </a:t>
            </a:r>
            <a:r>
              <a:rPr lang="en-US" dirty="0" err="1"/>
              <a:t>kedudukan</a:t>
            </a:r>
            <a:r>
              <a:rPr lang="en-US" dirty="0"/>
              <a:t> </a:t>
            </a:r>
            <a:r>
              <a:rPr lang="en-US" dirty="0" err="1"/>
              <a:t>pamannya</a:t>
            </a:r>
            <a:r>
              <a:rPr lang="id-ID" dirty="0"/>
              <a:t> ketika wafat</a:t>
            </a:r>
            <a:r>
              <a:rPr lang="en-US" dirty="0"/>
              <a:t> di Cirebon dan </a:t>
            </a:r>
            <a:r>
              <a:rPr lang="en-US" dirty="0" err="1"/>
              <a:t>berhasil</a:t>
            </a:r>
            <a:r>
              <a:rPr lang="en-US" dirty="0"/>
              <a:t> </a:t>
            </a:r>
            <a:r>
              <a:rPr lang="en-US" dirty="0" err="1"/>
              <a:t>mengembangkan</a:t>
            </a:r>
            <a:r>
              <a:rPr lang="en-US" dirty="0"/>
              <a:t> Cirebon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id-ID" dirty="0"/>
              <a:t> serta diangkat menjadi Sultan.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/>
              <a:t>Setelah</a:t>
            </a:r>
            <a:r>
              <a:rPr lang="en-US" dirty="0"/>
              <a:t> Cirebon </a:t>
            </a:r>
            <a:r>
              <a:rPr lang="en-US" dirty="0" err="1"/>
              <a:t>resmi</a:t>
            </a:r>
            <a:r>
              <a:rPr lang="en-US" dirty="0"/>
              <a:t> </a:t>
            </a:r>
            <a:r>
              <a:rPr lang="en-US" dirty="0" err="1"/>
              <a:t>berdiri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,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berhasil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Islam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Majalengka</a:t>
            </a:r>
            <a:r>
              <a:rPr lang="en-US" dirty="0"/>
              <a:t>, </a:t>
            </a:r>
            <a:r>
              <a:rPr lang="en-US" dirty="0" err="1"/>
              <a:t>Kuningan</a:t>
            </a:r>
            <a:r>
              <a:rPr lang="en-US" dirty="0"/>
              <a:t>, </a:t>
            </a:r>
            <a:r>
              <a:rPr lang="en-US" dirty="0" err="1"/>
              <a:t>Galuh</a:t>
            </a:r>
            <a:r>
              <a:rPr lang="en-US" dirty="0"/>
              <a:t>, Sunda </a:t>
            </a:r>
            <a:r>
              <a:rPr lang="en-US" dirty="0" err="1"/>
              <a:t>Kelapa</a:t>
            </a:r>
            <a:r>
              <a:rPr lang="en-US" dirty="0"/>
              <a:t>, dan Banten.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Jasa paling dikenang dari Sunan Gunung Jati adalah </a:t>
            </a:r>
            <a:r>
              <a:rPr lang="en-US" dirty="0" err="1"/>
              <a:t>upaya</a:t>
            </a:r>
            <a:r>
              <a:rPr lang="en-US" dirty="0"/>
              <a:t> </a:t>
            </a:r>
            <a:r>
              <a:rPr lang="en-US" dirty="0" err="1"/>
              <a:t>perebutan</a:t>
            </a:r>
            <a:r>
              <a:rPr lang="en-US" dirty="0"/>
              <a:t> Sunda </a:t>
            </a:r>
            <a:r>
              <a:rPr lang="en-US" dirty="0" err="1"/>
              <a:t>Kelapa</a:t>
            </a:r>
            <a:r>
              <a:rPr lang="en-US" dirty="0"/>
              <a:t> (Jakarta) </a:t>
            </a:r>
            <a:r>
              <a:rPr lang="en-US" dirty="0" err="1"/>
              <a:t>tahun</a:t>
            </a:r>
            <a:r>
              <a:rPr lang="en-US" dirty="0"/>
              <a:t> 1527 M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penjajah</a:t>
            </a:r>
            <a:r>
              <a:rPr lang="en-US" dirty="0"/>
              <a:t> </a:t>
            </a:r>
            <a:r>
              <a:rPr lang="en-US" dirty="0" err="1"/>
              <a:t>Portugis</a:t>
            </a:r>
            <a:r>
              <a:rPr lang="en-US" dirty="0"/>
              <a:t>.</a:t>
            </a:r>
            <a:endParaRPr lang="id-ID" dirty="0"/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6300193" cy="42066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6323" y="178877"/>
            <a:ext cx="57332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 startAt="9"/>
            </a:pPr>
            <a:r>
              <a:rPr lang="id-ID" sz="2400" b="1" dirty="0">
                <a:cs typeface="Times New Roman" pitchFamily="18" charset="0"/>
              </a:rPr>
              <a:t>Sunan Gunung Jati (Syarif Hidayatullah)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275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220567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8994" y="2218204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7"/>
            <a:ext cx="6848838" cy="1229902"/>
            <a:chOff x="-2" y="185725"/>
            <a:chExt cx="6732241" cy="66734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937" y="185725"/>
              <a:ext cx="6025456" cy="6673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lvl="0" indent="-457200">
                <a:buFont typeface="+mj-lt"/>
                <a:buAutoNum type="alphaUcPeriod" startAt="10"/>
              </a:pPr>
              <a:r>
                <a:rPr lang="id-ID" sz="2400" b="1" dirty="0">
                  <a:cs typeface="Times New Roman" pitchFamily="18" charset="0"/>
                </a:rPr>
                <a:t>Peranan Wali </a:t>
              </a:r>
              <a:r>
                <a:rPr lang="id-ID" sz="2400" b="1" dirty="0" err="1">
                  <a:cs typeface="Times New Roman" pitchFamily="18" charset="0"/>
                </a:rPr>
                <a:t>Songo</a:t>
              </a:r>
              <a:r>
                <a:rPr lang="id-ID" sz="2400" b="1" dirty="0">
                  <a:cs typeface="Times New Roman" pitchFamily="18" charset="0"/>
                </a:rPr>
                <a:t> dalam Dakwah Islam di Indonesia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965736"/>
            <a:ext cx="10332642" cy="724758"/>
            <a:chOff x="-1" y="627399"/>
            <a:chExt cx="12210203" cy="461665"/>
          </a:xfrm>
        </p:grpSpPr>
        <p:sp>
          <p:nvSpPr>
            <p:cNvPr id="16" name="Shape 55"/>
            <p:cNvSpPr/>
            <p:nvPr/>
          </p:nvSpPr>
          <p:spPr>
            <a:xfrm>
              <a:off x="-1" y="627535"/>
              <a:ext cx="6865076" cy="35114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6" y="627399"/>
              <a:ext cx="121273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/>
                <a:defRPr sz="1800">
                  <a:solidFill>
                    <a:srgbClr val="000000"/>
                  </a:solidFill>
                </a:defRPr>
              </a:pPr>
              <a:r>
                <a:rPr lang="id-ID" sz="2400" b="1" i="1" dirty="0">
                  <a:latin typeface="+mj-lt"/>
                  <a:cs typeface="Times New Roman" pitchFamily="18" charset="0"/>
                </a:rPr>
                <a:t>Peranan dalam Bidang Pendidikan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23A44B15-0399-A890-EF2B-05A712E9623D}"/>
              </a:ext>
            </a:extLst>
          </p:cNvPr>
          <p:cNvSpPr txBox="1"/>
          <p:nvPr/>
        </p:nvSpPr>
        <p:spPr>
          <a:xfrm>
            <a:off x="791579" y="1517220"/>
            <a:ext cx="75608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/>
              <a:t>Banyak mendirikan pesantren antara lain: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Sunan Gresik yang </a:t>
            </a:r>
            <a:r>
              <a:rPr lang="en-US" dirty="0" err="1"/>
              <a:t>mendirikan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di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Gapura</a:t>
            </a:r>
            <a:r>
              <a:rPr lang="en-US" dirty="0"/>
              <a:t>, Gresik</a:t>
            </a:r>
            <a:r>
              <a:rPr lang="id-ID" dirty="0"/>
              <a:t>.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Sunan </a:t>
            </a:r>
            <a:r>
              <a:rPr lang="en-US" dirty="0" err="1"/>
              <a:t>Ampel</a:t>
            </a:r>
            <a:r>
              <a:rPr lang="en-US" dirty="0"/>
              <a:t> yang </a:t>
            </a:r>
            <a:r>
              <a:rPr lang="en-US" dirty="0" err="1"/>
              <a:t>mendirikan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Ampel</a:t>
            </a:r>
            <a:r>
              <a:rPr lang="en-US" dirty="0"/>
              <a:t> </a:t>
            </a:r>
            <a:r>
              <a:rPr lang="en-US" dirty="0" err="1"/>
              <a:t>Denta</a:t>
            </a:r>
            <a:r>
              <a:rPr lang="id-ID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Ampel</a:t>
            </a:r>
            <a:r>
              <a:rPr lang="en-US" dirty="0"/>
              <a:t> </a:t>
            </a:r>
            <a:r>
              <a:rPr lang="en-US" dirty="0" err="1"/>
              <a:t>Denta</a:t>
            </a:r>
            <a:r>
              <a:rPr lang="en-US" dirty="0"/>
              <a:t>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menghasilkan</a:t>
            </a:r>
            <a:r>
              <a:rPr lang="en-US" dirty="0"/>
              <a:t> </a:t>
            </a:r>
            <a:r>
              <a:rPr lang="en-US" dirty="0" err="1"/>
              <a:t>tokoh-tokoh</a:t>
            </a:r>
            <a:r>
              <a:rPr lang="en-US" dirty="0"/>
              <a:t> </a:t>
            </a:r>
            <a:r>
              <a:rPr lang="en-US" dirty="0" err="1"/>
              <a:t>terkemuka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id-ID" dirty="0"/>
              <a:t>: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Sunan Giri</a:t>
            </a:r>
            <a:r>
              <a:rPr lang="id-ID" dirty="0"/>
              <a:t>.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Sunan Bonang</a:t>
            </a:r>
            <a:r>
              <a:rPr lang="id-ID" dirty="0"/>
              <a:t>.</a:t>
            </a:r>
          </a:p>
          <a:p>
            <a:pPr marL="800100" lvl="1" indent="-342900">
              <a:buFont typeface="+mj-lt"/>
              <a:buAutoNum type="arabicParenR"/>
            </a:pPr>
            <a:r>
              <a:rPr lang="en-US" dirty="0"/>
              <a:t>Sunan </a:t>
            </a:r>
            <a:r>
              <a:rPr lang="en-US" dirty="0" err="1"/>
              <a:t>Drajat</a:t>
            </a:r>
            <a:r>
              <a:rPr lang="en-US" dirty="0"/>
              <a:t>.</a:t>
            </a:r>
            <a:endParaRPr lang="id-ID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dirty="0"/>
              <a:t>Lulusan dari pesantren-pesantren ini berperan besar dalam penyebaran ajaran Islam ke seluruh Nusantara.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76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220567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8994" y="2218204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7"/>
            <a:ext cx="6848838" cy="1229902"/>
            <a:chOff x="-2" y="185725"/>
            <a:chExt cx="6732241" cy="66734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937" y="185725"/>
              <a:ext cx="6025456" cy="6673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lvl="0" indent="-457200">
                <a:buFont typeface="+mj-lt"/>
                <a:buAutoNum type="alphaUcPeriod" startAt="10"/>
              </a:pPr>
              <a:r>
                <a:rPr lang="id-ID" sz="2400" b="1" dirty="0">
                  <a:cs typeface="Times New Roman" pitchFamily="18" charset="0"/>
                </a:rPr>
                <a:t>Peranan Wali </a:t>
              </a:r>
              <a:r>
                <a:rPr lang="id-ID" sz="2400" b="1" dirty="0" err="1">
                  <a:cs typeface="Times New Roman" pitchFamily="18" charset="0"/>
                </a:rPr>
                <a:t>Songo</a:t>
              </a:r>
              <a:r>
                <a:rPr lang="id-ID" sz="2400" b="1" dirty="0">
                  <a:cs typeface="Times New Roman" pitchFamily="18" charset="0"/>
                </a:rPr>
                <a:t> dalam Dakwah Islam di Indonesia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965737"/>
            <a:ext cx="5809434" cy="551472"/>
            <a:chOff x="-1" y="627399"/>
            <a:chExt cx="6865076" cy="351283"/>
          </a:xfrm>
        </p:grpSpPr>
        <p:sp>
          <p:nvSpPr>
            <p:cNvPr id="16" name="Shape 55"/>
            <p:cNvSpPr/>
            <p:nvPr/>
          </p:nvSpPr>
          <p:spPr>
            <a:xfrm>
              <a:off x="-1" y="627535"/>
              <a:ext cx="6865076" cy="35114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6" y="627399"/>
              <a:ext cx="6387765" cy="2940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2"/>
                <a:defRPr sz="1800">
                  <a:solidFill>
                    <a:srgbClr val="000000"/>
                  </a:solidFill>
                </a:defRPr>
              </a:pPr>
              <a:r>
                <a:rPr lang="id-ID" sz="2400" b="1" i="1" dirty="0">
                  <a:latin typeface="+mj-lt"/>
                  <a:cs typeface="Times New Roman" pitchFamily="18" charset="0"/>
                </a:rPr>
                <a:t>Peranan dalam Bidang Seni Budaya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23A44B15-0399-A890-EF2B-05A712E9623D}"/>
              </a:ext>
            </a:extLst>
          </p:cNvPr>
          <p:cNvSpPr txBox="1"/>
          <p:nvPr/>
        </p:nvSpPr>
        <p:spPr>
          <a:xfrm>
            <a:off x="629560" y="1507695"/>
            <a:ext cx="788487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Kesenian menjadi media efektif untuk dakwah karena sebelumnya memiliki tradisi dari agama Hindu dan Buddha yang kental dengan kesenian.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Tokoh Wali </a:t>
            </a:r>
            <a:r>
              <a:rPr lang="id-ID" dirty="0" err="1"/>
              <a:t>Songo</a:t>
            </a:r>
            <a:r>
              <a:rPr lang="id-ID" dirty="0"/>
              <a:t> yang menggunakan kesenian dalam berdakwah dan karyanya, antara lain: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en-US" b="1" dirty="0"/>
              <a:t>Sunan Giri</a:t>
            </a:r>
            <a:r>
              <a:rPr lang="id-ID" b="1" dirty="0"/>
              <a:t> -&gt;</a:t>
            </a:r>
            <a:r>
              <a:rPr lang="id-ID" dirty="0"/>
              <a:t> </a:t>
            </a:r>
            <a:r>
              <a:rPr lang="en-US" dirty="0" err="1"/>
              <a:t>menciptakan</a:t>
            </a:r>
            <a:r>
              <a:rPr lang="en-US" dirty="0"/>
              <a:t> </a:t>
            </a:r>
            <a:r>
              <a:rPr lang="en-US" dirty="0" err="1"/>
              <a:t>permainan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id-ID" dirty="0"/>
              <a:t>dengan nilai </a:t>
            </a:r>
            <a:r>
              <a:rPr lang="en-US" dirty="0"/>
              <a:t>Islami,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Jelungan</a:t>
            </a:r>
            <a:r>
              <a:rPr lang="en-US" dirty="0"/>
              <a:t>, </a:t>
            </a:r>
            <a:r>
              <a:rPr lang="en-US" dirty="0" err="1"/>
              <a:t>Lir-Ilir</a:t>
            </a:r>
            <a:r>
              <a:rPr lang="en-US" dirty="0"/>
              <a:t>, dan </a:t>
            </a:r>
            <a:r>
              <a:rPr lang="en-US" dirty="0" err="1"/>
              <a:t>Cublak-cublak</a:t>
            </a:r>
            <a:r>
              <a:rPr lang="en-US" dirty="0"/>
              <a:t> </a:t>
            </a:r>
            <a:r>
              <a:rPr lang="en-US" dirty="0" err="1"/>
              <a:t>Suweng</a:t>
            </a:r>
            <a:r>
              <a:rPr lang="en-US" dirty="0"/>
              <a:t>. </a:t>
            </a:r>
            <a:endParaRPr lang="id-ID" dirty="0"/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en-US" b="1" dirty="0"/>
              <a:t>Sunan Bonang</a:t>
            </a:r>
            <a:r>
              <a:rPr lang="id-ID" b="1" dirty="0"/>
              <a:t> -&gt;</a:t>
            </a:r>
            <a:r>
              <a:rPr lang="id-ID" dirty="0"/>
              <a:t> </a:t>
            </a:r>
            <a:r>
              <a:rPr lang="en-US" dirty="0" err="1"/>
              <a:t>menciptakan</a:t>
            </a:r>
            <a:r>
              <a:rPr lang="en-US" dirty="0"/>
              <a:t> </a:t>
            </a:r>
            <a:r>
              <a:rPr lang="en-US" dirty="0" err="1"/>
              <a:t>gending</a:t>
            </a:r>
            <a:r>
              <a:rPr lang="en-US" dirty="0"/>
              <a:t> </a:t>
            </a:r>
            <a:r>
              <a:rPr lang="en-US" dirty="0" err="1"/>
              <a:t>pertama</a:t>
            </a:r>
            <a:r>
              <a:rPr lang="en-US" dirty="0"/>
              <a:t> dan </a:t>
            </a:r>
            <a:r>
              <a:rPr lang="en-US" dirty="0" err="1"/>
              <a:t>berdakwah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media </a:t>
            </a:r>
            <a:r>
              <a:rPr lang="en-US" dirty="0" err="1"/>
              <a:t>wayang</a:t>
            </a:r>
            <a:r>
              <a:rPr lang="en-US" dirty="0"/>
              <a:t> dan gamelan yang </a:t>
            </a:r>
            <a:r>
              <a:rPr lang="en-US" dirty="0" err="1"/>
              <a:t>digemari</a:t>
            </a:r>
            <a:r>
              <a:rPr lang="en-US" dirty="0"/>
              <a:t> oleh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.</a:t>
            </a:r>
            <a:endParaRPr lang="id-ID" dirty="0"/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en-US" b="1" dirty="0"/>
              <a:t>Sunan </a:t>
            </a:r>
            <a:r>
              <a:rPr lang="en-US" b="1" dirty="0" err="1"/>
              <a:t>Kalijaga</a:t>
            </a:r>
            <a:r>
              <a:rPr lang="id-ID" b="1" dirty="0"/>
              <a:t> -&gt;</a:t>
            </a:r>
            <a:r>
              <a:rPr lang="en-US" dirty="0"/>
              <a:t> </a:t>
            </a:r>
            <a:r>
              <a:rPr lang="en-US" dirty="0" err="1"/>
              <a:t>mengembangkan</a:t>
            </a:r>
            <a:r>
              <a:rPr lang="en-US" dirty="0"/>
              <a:t> </a:t>
            </a:r>
            <a:r>
              <a:rPr lang="en-US" dirty="0" err="1"/>
              <a:t>seni</a:t>
            </a:r>
            <a:r>
              <a:rPr lang="en-US" dirty="0"/>
              <a:t> </a:t>
            </a:r>
            <a:r>
              <a:rPr lang="en-US" dirty="0" err="1"/>
              <a:t>wayang</a:t>
            </a:r>
            <a:r>
              <a:rPr lang="en-US" dirty="0"/>
              <a:t> </a:t>
            </a:r>
            <a:r>
              <a:rPr lang="en-US" dirty="0" err="1"/>
              <a:t>kulit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gamelan</a:t>
            </a:r>
            <a:r>
              <a:rPr lang="id-ID" dirty="0"/>
              <a:t> </a:t>
            </a:r>
            <a:r>
              <a:rPr lang="en-US" dirty="0" err="1"/>
              <a:t>sebagai</a:t>
            </a:r>
            <a:r>
              <a:rPr lang="en-US" dirty="0"/>
              <a:t> media </a:t>
            </a:r>
            <a:r>
              <a:rPr lang="en-US" dirty="0" err="1"/>
              <a:t>dakwah</a:t>
            </a:r>
            <a:r>
              <a:rPr lang="en-US" dirty="0"/>
              <a:t> Islam</a:t>
            </a:r>
            <a:r>
              <a:rPr lang="id-ID" dirty="0"/>
              <a:t> serta </a:t>
            </a:r>
            <a:r>
              <a:rPr lang="fi-FI" dirty="0"/>
              <a:t>seni suara, seni ukir, busana, </a:t>
            </a:r>
            <a:r>
              <a:rPr lang="id-ID" dirty="0"/>
              <a:t>dll.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315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220567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8994" y="2218204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7"/>
            <a:ext cx="6848838" cy="1229902"/>
            <a:chOff x="-2" y="185725"/>
            <a:chExt cx="6732241" cy="66734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937" y="185725"/>
              <a:ext cx="6025456" cy="6673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lvl="0" indent="-457200">
                <a:buFont typeface="+mj-lt"/>
                <a:buAutoNum type="alphaUcPeriod" startAt="10"/>
              </a:pPr>
              <a:r>
                <a:rPr lang="id-ID" sz="2400" b="1" dirty="0">
                  <a:cs typeface="Times New Roman" pitchFamily="18" charset="0"/>
                </a:rPr>
                <a:t>Peranan Wali </a:t>
              </a:r>
              <a:r>
                <a:rPr lang="id-ID" sz="2400" b="1" dirty="0" err="1">
                  <a:cs typeface="Times New Roman" pitchFamily="18" charset="0"/>
                </a:rPr>
                <a:t>Songo</a:t>
              </a:r>
              <a:r>
                <a:rPr lang="id-ID" sz="2400" b="1" dirty="0">
                  <a:cs typeface="Times New Roman" pitchFamily="18" charset="0"/>
                </a:rPr>
                <a:t> dalam Dakwah Islam di Indonesia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965737"/>
            <a:ext cx="4932042" cy="551472"/>
            <a:chOff x="-1" y="627399"/>
            <a:chExt cx="6865076" cy="351283"/>
          </a:xfrm>
        </p:grpSpPr>
        <p:sp>
          <p:nvSpPr>
            <p:cNvPr id="16" name="Shape 55"/>
            <p:cNvSpPr/>
            <p:nvPr/>
          </p:nvSpPr>
          <p:spPr>
            <a:xfrm>
              <a:off x="-1" y="627535"/>
              <a:ext cx="6865076" cy="35114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6" y="627399"/>
              <a:ext cx="5412206" cy="2940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3"/>
                <a:defRPr sz="1800">
                  <a:solidFill>
                    <a:srgbClr val="000000"/>
                  </a:solidFill>
                </a:defRPr>
              </a:pPr>
              <a:r>
                <a:rPr lang="id-ID" sz="2400" b="1" i="1" dirty="0">
                  <a:latin typeface="+mj-lt"/>
                  <a:cs typeface="Times New Roman" pitchFamily="18" charset="0"/>
                </a:rPr>
                <a:t>Peranan dalam Bidang Sosial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23A44B15-0399-A890-EF2B-05A712E9623D}"/>
              </a:ext>
            </a:extLst>
          </p:cNvPr>
          <p:cNvSpPr txBox="1"/>
          <p:nvPr/>
        </p:nvSpPr>
        <p:spPr>
          <a:xfrm>
            <a:off x="507284" y="1509791"/>
            <a:ext cx="8114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b="1" dirty="0"/>
              <a:t>Sunan Ampel </a:t>
            </a:r>
            <a:r>
              <a:rPr lang="id-ID" dirty="0"/>
              <a:t>menikahi</a:t>
            </a:r>
            <a:r>
              <a:rPr lang="sv-SE" b="1" dirty="0"/>
              <a:t> </a:t>
            </a:r>
            <a:r>
              <a:rPr lang="sv-SE" dirty="0"/>
              <a:t>putri Bupati Tuban</a:t>
            </a:r>
            <a:r>
              <a:rPr lang="id-ID" dirty="0"/>
              <a:t>. </a:t>
            </a:r>
            <a:r>
              <a:rPr lang="en-US" dirty="0"/>
              <a:t>Sunan </a:t>
            </a:r>
            <a:r>
              <a:rPr lang="en-US" dirty="0" err="1"/>
              <a:t>Ampel</a:t>
            </a:r>
            <a:r>
              <a:rPr lang="en-US" dirty="0"/>
              <a:t> juga </a:t>
            </a:r>
            <a:r>
              <a:rPr lang="en-US" dirty="0" err="1"/>
              <a:t>mengajarkan</a:t>
            </a:r>
            <a:r>
              <a:rPr lang="en-US" dirty="0"/>
              <a:t> lima </a:t>
            </a:r>
            <a:r>
              <a:rPr lang="en-US" dirty="0" err="1"/>
              <a:t>nilai</a:t>
            </a:r>
            <a:r>
              <a:rPr lang="en-US" dirty="0"/>
              <a:t> yang </a:t>
            </a:r>
            <a:r>
              <a:rPr lang="en-US" dirty="0" err="1"/>
              <a:t>dikenal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i="1" dirty="0"/>
              <a:t>Moh Limo</a:t>
            </a:r>
            <a:r>
              <a:rPr lang="en-US" dirty="0"/>
              <a:t> (lima </a:t>
            </a:r>
            <a:r>
              <a:rPr lang="en-US" dirty="0" err="1"/>
              <a:t>larangan</a:t>
            </a:r>
            <a:r>
              <a:rPr lang="en-US" dirty="0"/>
              <a:t>), </a:t>
            </a:r>
            <a:r>
              <a:rPr lang="en-US" dirty="0" err="1"/>
              <a:t>yaitu</a:t>
            </a:r>
            <a:r>
              <a:rPr lang="id-ID" dirty="0"/>
              <a:t>:</a:t>
            </a:r>
          </a:p>
        </p:txBody>
      </p:sp>
      <p:sp>
        <p:nvSpPr>
          <p:cNvPr id="4" name="Kotak Teks 3">
            <a:extLst>
              <a:ext uri="{FF2B5EF4-FFF2-40B4-BE49-F238E27FC236}">
                <a16:creationId xmlns:a16="http://schemas.microsoft.com/office/drawing/2014/main" id="{7099A4BA-392D-DB26-5996-AB326AB6D621}"/>
              </a:ext>
            </a:extLst>
          </p:cNvPr>
          <p:cNvSpPr txBox="1"/>
          <p:nvPr/>
        </p:nvSpPr>
        <p:spPr>
          <a:xfrm>
            <a:off x="507284" y="2962168"/>
            <a:ext cx="811457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Sunan </a:t>
            </a:r>
            <a:r>
              <a:rPr lang="en-US" b="1" dirty="0" err="1"/>
              <a:t>Drajat</a:t>
            </a:r>
            <a:r>
              <a:rPr lang="en-US" dirty="0"/>
              <a:t>, yang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kepedulian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kesejahteraan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, </a:t>
            </a:r>
            <a:r>
              <a:rPr lang="en-US" dirty="0" err="1"/>
              <a:t>terutama</a:t>
            </a:r>
            <a:r>
              <a:rPr lang="en-US" dirty="0"/>
              <a:t> orang-orang fakir dan miskin</a:t>
            </a:r>
            <a:r>
              <a:rPr lang="id-ID" dirty="0"/>
              <a:t> dan menanamkan nilai kerja keras dan kedermawanan </a:t>
            </a:r>
            <a:r>
              <a:rPr lang="en-US" dirty="0"/>
              <a:t>demi </a:t>
            </a:r>
            <a:r>
              <a:rPr lang="en-US" dirty="0" err="1"/>
              <a:t>terwujudnya</a:t>
            </a:r>
            <a:r>
              <a:rPr lang="en-US" dirty="0"/>
              <a:t> </a:t>
            </a:r>
            <a:r>
              <a:rPr lang="en-US" dirty="0" err="1"/>
              <a:t>kesejahteraan</a:t>
            </a:r>
            <a:r>
              <a:rPr lang="en-US" dirty="0"/>
              <a:t>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Sunan </a:t>
            </a:r>
            <a:r>
              <a:rPr lang="en-US" b="1" dirty="0" err="1"/>
              <a:t>Muria</a:t>
            </a:r>
            <a:r>
              <a:rPr lang="en-US" b="1" dirty="0"/>
              <a:t> </a:t>
            </a:r>
            <a:r>
              <a:rPr lang="en-US" dirty="0" err="1"/>
              <a:t>mengadakan</a:t>
            </a:r>
            <a:r>
              <a:rPr lang="en-US" dirty="0"/>
              <a:t> </a:t>
            </a:r>
            <a:r>
              <a:rPr lang="en-US" dirty="0" err="1"/>
              <a:t>kursus</a:t>
            </a:r>
            <a:r>
              <a:rPr lang="en-US" dirty="0"/>
              <a:t> </a:t>
            </a:r>
            <a:r>
              <a:rPr lang="en-US" dirty="0" err="1"/>
              <a:t>kursus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yang </a:t>
            </a:r>
            <a:r>
              <a:rPr lang="en-US" dirty="0" err="1"/>
              <a:t>tinggal</a:t>
            </a:r>
            <a:r>
              <a:rPr lang="en-US" dirty="0"/>
              <a:t> di </a:t>
            </a:r>
            <a:r>
              <a:rPr lang="en-US" dirty="0" err="1"/>
              <a:t>daerah</a:t>
            </a:r>
            <a:r>
              <a:rPr lang="en-US" dirty="0"/>
              <a:t> yang </a:t>
            </a:r>
            <a:r>
              <a:rPr lang="en-US" dirty="0" err="1"/>
              <a:t>jauh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perkotaan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nelayan</a:t>
            </a:r>
            <a:r>
              <a:rPr lang="en-US" dirty="0"/>
              <a:t>, </a:t>
            </a:r>
            <a:r>
              <a:rPr lang="en-US" dirty="0" err="1"/>
              <a:t>petani</a:t>
            </a:r>
            <a:r>
              <a:rPr lang="en-US" dirty="0"/>
              <a:t> dan para </a:t>
            </a:r>
            <a:r>
              <a:rPr lang="en-US" dirty="0" err="1"/>
              <a:t>pedagang</a:t>
            </a:r>
            <a:r>
              <a:rPr lang="id-ID" dirty="0"/>
              <a:t>.</a:t>
            </a:r>
            <a:endParaRPr lang="en-US" dirty="0"/>
          </a:p>
        </p:txBody>
      </p:sp>
      <p:sp>
        <p:nvSpPr>
          <p:cNvPr id="7" name="Kotak Teks 6">
            <a:extLst>
              <a:ext uri="{FF2B5EF4-FFF2-40B4-BE49-F238E27FC236}">
                <a16:creationId xmlns:a16="http://schemas.microsoft.com/office/drawing/2014/main" id="{94C2CF6D-046A-FCF1-6601-A98E358CB57A}"/>
              </a:ext>
            </a:extLst>
          </p:cNvPr>
          <p:cNvSpPr txBox="1"/>
          <p:nvPr/>
        </p:nvSpPr>
        <p:spPr>
          <a:xfrm>
            <a:off x="522142" y="2123083"/>
            <a:ext cx="4109339" cy="830997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800100" lvl="1" indent="-342900">
              <a:buFont typeface="+mj-lt"/>
              <a:buAutoNum type="arabicParenR"/>
            </a:pPr>
            <a:r>
              <a:rPr lang="id-ID" sz="1600" i="1" dirty="0"/>
              <a:t>M</a:t>
            </a:r>
            <a:r>
              <a:rPr lang="en-US" sz="1600" i="1" dirty="0"/>
              <a:t>oh main </a:t>
            </a:r>
            <a:r>
              <a:rPr lang="en-US" sz="1600" dirty="0"/>
              <a:t>(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berjudi</a:t>
            </a:r>
            <a:r>
              <a:rPr lang="en-US" sz="1600" dirty="0"/>
              <a:t>)</a:t>
            </a:r>
            <a:endParaRPr lang="id-ID" sz="1600" dirty="0"/>
          </a:p>
          <a:p>
            <a:pPr marL="800100" lvl="1" indent="-342900">
              <a:buFont typeface="+mj-lt"/>
              <a:buAutoNum type="arabicParenR"/>
            </a:pPr>
            <a:r>
              <a:rPr lang="id-ID" sz="1600" i="1" dirty="0"/>
              <a:t>M</a:t>
            </a:r>
            <a:r>
              <a:rPr lang="en-US" sz="1600" i="1" dirty="0"/>
              <a:t>oh </a:t>
            </a:r>
            <a:r>
              <a:rPr lang="en-US" sz="1600" i="1" dirty="0" err="1"/>
              <a:t>ngombe</a:t>
            </a:r>
            <a:r>
              <a:rPr lang="en-US" sz="1600" i="1" dirty="0"/>
              <a:t> </a:t>
            </a:r>
            <a:r>
              <a:rPr lang="en-US" sz="1600" dirty="0"/>
              <a:t>(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mabuk-mabukan</a:t>
            </a:r>
            <a:r>
              <a:rPr lang="en-US" sz="1600" dirty="0"/>
              <a:t>)</a:t>
            </a:r>
            <a:endParaRPr lang="id-ID" sz="1600" dirty="0"/>
          </a:p>
          <a:p>
            <a:pPr marL="800100" lvl="1" indent="-342900">
              <a:buFont typeface="+mj-lt"/>
              <a:buAutoNum type="arabicParenR"/>
            </a:pPr>
            <a:r>
              <a:rPr lang="id-ID" sz="1600" i="1" dirty="0"/>
              <a:t>M</a:t>
            </a:r>
            <a:r>
              <a:rPr lang="en-US" sz="1600" i="1" dirty="0"/>
              <a:t>oh </a:t>
            </a:r>
            <a:r>
              <a:rPr lang="en-US" sz="1600" i="1" dirty="0" err="1"/>
              <a:t>maling</a:t>
            </a:r>
            <a:r>
              <a:rPr lang="en-US" sz="1600" i="1" dirty="0"/>
              <a:t> </a:t>
            </a:r>
            <a:r>
              <a:rPr lang="en-US" sz="1600" dirty="0"/>
              <a:t>(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mencuri</a:t>
            </a:r>
            <a:r>
              <a:rPr lang="en-US" sz="1600" dirty="0"/>
              <a:t>)</a:t>
            </a:r>
            <a:endParaRPr lang="id-ID" sz="1600" dirty="0"/>
          </a:p>
        </p:txBody>
      </p:sp>
      <p:sp>
        <p:nvSpPr>
          <p:cNvPr id="21" name="Kotak Teks 20">
            <a:extLst>
              <a:ext uri="{FF2B5EF4-FFF2-40B4-BE49-F238E27FC236}">
                <a16:creationId xmlns:a16="http://schemas.microsoft.com/office/drawing/2014/main" id="{CA6A2ADC-FABB-18F6-76D3-EAC5CFBCD810}"/>
              </a:ext>
            </a:extLst>
          </p:cNvPr>
          <p:cNvSpPr txBox="1"/>
          <p:nvPr/>
        </p:nvSpPr>
        <p:spPr>
          <a:xfrm>
            <a:off x="4391702" y="2195305"/>
            <a:ext cx="40498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algn="just">
              <a:buFont typeface="+mj-lt"/>
              <a:buAutoNum type="arabicParenR" startAt="4"/>
            </a:pPr>
            <a:r>
              <a:rPr lang="id-ID" sz="1600" i="1" dirty="0"/>
              <a:t>M</a:t>
            </a:r>
            <a:r>
              <a:rPr lang="en-US" sz="1600" i="1" dirty="0"/>
              <a:t>oh </a:t>
            </a:r>
            <a:r>
              <a:rPr lang="en-US" sz="1600" i="1" dirty="0" err="1"/>
              <a:t>madat</a:t>
            </a:r>
            <a:r>
              <a:rPr lang="en-US" sz="1600" i="1" dirty="0"/>
              <a:t> </a:t>
            </a:r>
            <a:r>
              <a:rPr lang="en-US" sz="1600" dirty="0"/>
              <a:t>(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mengisap</a:t>
            </a:r>
            <a:r>
              <a:rPr lang="en-US" sz="1600" dirty="0"/>
              <a:t> </a:t>
            </a:r>
            <a:r>
              <a:rPr lang="en-US" sz="1600" dirty="0" err="1"/>
              <a:t>candu</a:t>
            </a:r>
            <a:r>
              <a:rPr lang="en-US" sz="1600" dirty="0"/>
              <a:t>), </a:t>
            </a:r>
            <a:endParaRPr lang="id-ID" sz="1600" dirty="0"/>
          </a:p>
          <a:p>
            <a:pPr marL="800100" lvl="1" indent="-342900" algn="just">
              <a:buFont typeface="+mj-lt"/>
              <a:buAutoNum type="arabicParenR" startAt="4"/>
            </a:pPr>
            <a:r>
              <a:rPr lang="id-ID" sz="1600" i="1" dirty="0"/>
              <a:t>M</a:t>
            </a:r>
            <a:r>
              <a:rPr lang="en-US" sz="1600" i="1" dirty="0"/>
              <a:t>oh </a:t>
            </a:r>
            <a:r>
              <a:rPr lang="en-US" sz="1600" i="1" dirty="0" err="1"/>
              <a:t>madon</a:t>
            </a:r>
            <a:r>
              <a:rPr lang="en-US" sz="1600" i="1" dirty="0"/>
              <a:t> </a:t>
            </a:r>
            <a:r>
              <a:rPr lang="en-US" sz="1600" dirty="0"/>
              <a:t>(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berzina</a:t>
            </a:r>
            <a:r>
              <a:rPr lang="en-US" sz="1600" dirty="0"/>
              <a:t>)</a:t>
            </a:r>
            <a:r>
              <a:rPr lang="id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7749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79512" y="2205678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8994" y="2218204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2" y="177507"/>
            <a:ext cx="6848838" cy="1229902"/>
            <a:chOff x="-2" y="185725"/>
            <a:chExt cx="6732241" cy="667345"/>
          </a:xfrm>
        </p:grpSpPr>
        <p:sp>
          <p:nvSpPr>
            <p:cNvPr id="13" name="Shape 55"/>
            <p:cNvSpPr/>
            <p:nvPr/>
          </p:nvSpPr>
          <p:spPr>
            <a:xfrm>
              <a:off x="-2" y="185996"/>
              <a:ext cx="6732241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81937" y="185725"/>
              <a:ext cx="6025456" cy="6673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lvl="0" indent="-457200">
                <a:buFont typeface="+mj-lt"/>
                <a:buAutoNum type="alphaUcPeriod" startAt="10"/>
              </a:pPr>
              <a:r>
                <a:rPr lang="id-ID" sz="2400" b="1" dirty="0">
                  <a:cs typeface="Times New Roman" pitchFamily="18" charset="0"/>
                </a:rPr>
                <a:t>Peranan Wali </a:t>
              </a:r>
              <a:r>
                <a:rPr lang="id-ID" sz="2400" b="1" dirty="0" err="1">
                  <a:cs typeface="Times New Roman" pitchFamily="18" charset="0"/>
                </a:rPr>
                <a:t>Songo</a:t>
              </a:r>
              <a:r>
                <a:rPr lang="id-ID" sz="2400" b="1" dirty="0">
                  <a:cs typeface="Times New Roman" pitchFamily="18" charset="0"/>
                </a:rPr>
                <a:t> dalam Dakwah Islam di Indonesia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965737"/>
            <a:ext cx="9252522" cy="551472"/>
            <a:chOff x="-1" y="627399"/>
            <a:chExt cx="9282848" cy="351283"/>
          </a:xfrm>
        </p:grpSpPr>
        <p:sp>
          <p:nvSpPr>
            <p:cNvPr id="16" name="Shape 55"/>
            <p:cNvSpPr/>
            <p:nvPr/>
          </p:nvSpPr>
          <p:spPr>
            <a:xfrm>
              <a:off x="-1" y="627535"/>
              <a:ext cx="6865076" cy="35114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1675" tIns="41675" rIns="41675" bIns="41675" anchor="ctr">
              <a:normAutofit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2857" y="627399"/>
              <a:ext cx="9199990" cy="2940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73200" indent="-457200">
                <a:buFont typeface="+mj-lt"/>
                <a:buAutoNum type="arabicPeriod" startAt="4"/>
                <a:defRPr sz="1800">
                  <a:solidFill>
                    <a:srgbClr val="000000"/>
                  </a:solidFill>
                </a:defRPr>
              </a:pPr>
              <a:r>
                <a:rPr lang="id-ID" sz="2400" b="1" i="1" dirty="0">
                  <a:latin typeface="+mj-lt"/>
                  <a:cs typeface="Times New Roman" pitchFamily="18" charset="0"/>
                </a:rPr>
                <a:t>Peranan dalam Bidang Kehidupan Bernegara</a:t>
              </a:r>
              <a:endParaRPr lang="sv-SE" sz="2400" b="1" i="1" dirty="0">
                <a:latin typeface="+mj-lt"/>
                <a:cs typeface="Times New Roman" pitchFamily="18" charset="0"/>
              </a:endParaRPr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23A44B15-0399-A890-EF2B-05A712E9623D}"/>
              </a:ext>
            </a:extLst>
          </p:cNvPr>
          <p:cNvSpPr txBox="1"/>
          <p:nvPr/>
        </p:nvSpPr>
        <p:spPr>
          <a:xfrm>
            <a:off x="507284" y="1509791"/>
            <a:ext cx="811457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d-ID" dirty="0"/>
              <a:t>Wali </a:t>
            </a:r>
            <a:r>
              <a:rPr lang="id-ID" dirty="0" err="1"/>
              <a:t>Songo</a:t>
            </a:r>
            <a:r>
              <a:rPr lang="id-ID" dirty="0"/>
              <a:t> yang berperan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Islam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</a:t>
            </a:r>
            <a:r>
              <a:rPr lang="en-US" dirty="0" err="1"/>
              <a:t>bernegara</a:t>
            </a:r>
            <a:r>
              <a:rPr lang="id-ID" dirty="0"/>
              <a:t>, yaitu: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id-ID" b="1" dirty="0"/>
              <a:t>Sunan Ampel: </a:t>
            </a:r>
          </a:p>
          <a:p>
            <a:pPr marL="1200150" lvl="2" indent="-285750" algn="just">
              <a:buFont typeface="Wingdings" panose="05000000000000000000" pitchFamily="2" charset="2"/>
              <a:buChar char="ü"/>
            </a:pPr>
            <a:r>
              <a:rPr lang="id-ID" dirty="0"/>
              <a:t>Merancang Kesultanan Demak.</a:t>
            </a:r>
          </a:p>
          <a:p>
            <a:pPr marL="1200150" lvl="2" indent="-285750" algn="just">
              <a:buFont typeface="Wingdings" panose="05000000000000000000" pitchFamily="2" charset="2"/>
              <a:buChar char="ü"/>
            </a:pPr>
            <a:r>
              <a:rPr lang="id-ID" dirty="0"/>
              <a:t>Menjabat sebagai bupati untuk menggantikan Adipati Surabaya yang wafat, yaitu Arya </a:t>
            </a:r>
            <a:r>
              <a:rPr lang="id-ID" dirty="0" err="1"/>
              <a:t>Lembusura</a:t>
            </a:r>
            <a:r>
              <a:rPr lang="id-ID" dirty="0"/>
              <a:t>.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id-ID" b="1" dirty="0"/>
              <a:t>Sunan </a:t>
            </a:r>
            <a:r>
              <a:rPr lang="id-ID" b="1" dirty="0" err="1"/>
              <a:t>Kalijaga</a:t>
            </a:r>
            <a:r>
              <a:rPr lang="id-ID" b="1" dirty="0"/>
              <a:t>: </a:t>
            </a:r>
          </a:p>
          <a:p>
            <a:pPr marL="1200150" lvl="2" indent="-285750" algn="just">
              <a:buFont typeface="Wingdings" panose="05000000000000000000" pitchFamily="2" charset="2"/>
              <a:buChar char="ü"/>
            </a:pPr>
            <a:r>
              <a:rPr lang="id-ID" dirty="0"/>
              <a:t>Menjadi penasihat sultan dan seorang guru.</a:t>
            </a:r>
          </a:p>
          <a:p>
            <a:pPr marL="1200150" lvl="2" indent="-285750" algn="just">
              <a:buFont typeface="Wingdings" panose="05000000000000000000" pitchFamily="2" charset="2"/>
              <a:buChar char="ü"/>
            </a:pPr>
            <a:r>
              <a:rPr lang="id-ID" dirty="0"/>
              <a:t>Mengkritik kebijakan raja yang </a:t>
            </a:r>
            <a:r>
              <a:rPr lang="en-US" dirty="0" err="1"/>
              <a:t>disampaikan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lirik</a:t>
            </a:r>
            <a:r>
              <a:rPr lang="en-US" dirty="0"/>
              <a:t> </a:t>
            </a:r>
            <a:r>
              <a:rPr lang="en-US" dirty="0" err="1"/>
              <a:t>lagu</a:t>
            </a:r>
            <a:r>
              <a:rPr lang="en-US" dirty="0"/>
              <a:t> </a:t>
            </a:r>
            <a:r>
              <a:rPr lang="en-US" dirty="0" err="1"/>
              <a:t>sederhana</a:t>
            </a:r>
            <a:r>
              <a:rPr lang="en-US" dirty="0"/>
              <a:t> </a:t>
            </a:r>
            <a:r>
              <a:rPr lang="en-US" i="1" dirty="0" err="1"/>
              <a:t>Gundul</a:t>
            </a:r>
            <a:r>
              <a:rPr lang="id-ID" i="1" dirty="0"/>
              <a:t>-</a:t>
            </a:r>
            <a:r>
              <a:rPr lang="en-US" i="1" dirty="0" err="1"/>
              <a:t>gundul</a:t>
            </a:r>
            <a:r>
              <a:rPr lang="en-US" i="1" dirty="0"/>
              <a:t> </a:t>
            </a:r>
            <a:r>
              <a:rPr lang="en-US" i="1" dirty="0" err="1"/>
              <a:t>Pacul</a:t>
            </a:r>
            <a:r>
              <a:rPr lang="en-US" dirty="0"/>
              <a:t>, </a:t>
            </a:r>
            <a:r>
              <a:rPr lang="en-US" dirty="0" err="1"/>
              <a:t>namun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makna</a:t>
            </a:r>
            <a:r>
              <a:rPr lang="en-US" dirty="0"/>
              <a:t> yang </a:t>
            </a:r>
            <a:r>
              <a:rPr lang="en-US" dirty="0" err="1"/>
              <a:t>mendalam</a:t>
            </a:r>
            <a:r>
              <a:rPr lang="en-US" dirty="0"/>
              <a:t>.</a:t>
            </a:r>
            <a:endParaRPr lang="id-ID" dirty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28966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79511" y="161153"/>
            <a:ext cx="8049076" cy="954107"/>
            <a:chOff x="-3023830" y="52181"/>
            <a:chExt cx="7060660" cy="954107"/>
          </a:xfrm>
        </p:grpSpPr>
        <p:sp>
          <p:nvSpPr>
            <p:cNvPr id="11" name="Rectangle 10"/>
            <p:cNvSpPr/>
            <p:nvPr/>
          </p:nvSpPr>
          <p:spPr>
            <a:xfrm>
              <a:off x="-2867549" y="52181"/>
              <a:ext cx="593949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id-ID" sz="2800" b="1" dirty="0">
                  <a:solidFill>
                    <a:srgbClr val="F4740A"/>
                  </a:solidFill>
                  <a:latin typeface="Calibri" panose="020F0502020204030204" pitchFamily="34" charset="0"/>
                </a:rPr>
                <a:t>Peranan Wali </a:t>
              </a:r>
              <a:r>
                <a:rPr lang="id-ID" sz="2800" b="1" dirty="0" err="1">
                  <a:solidFill>
                    <a:srgbClr val="F4740A"/>
                  </a:solidFill>
                  <a:latin typeface="Calibri" panose="020F0502020204030204" pitchFamily="34" charset="0"/>
                </a:rPr>
                <a:t>Songo</a:t>
              </a:r>
              <a:r>
                <a:rPr lang="id-ID" sz="2800" b="1" dirty="0">
                  <a:solidFill>
                    <a:srgbClr val="F4740A"/>
                  </a:solidFill>
                  <a:latin typeface="Calibri" panose="020F0502020204030204" pitchFamily="34" charset="0"/>
                </a:rPr>
                <a:t> dalam Dakwah Islam di Indonesia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-3023830" y="950149"/>
              <a:ext cx="7060660" cy="1"/>
            </a:xfrm>
            <a:prstGeom prst="line">
              <a:avLst/>
            </a:prstGeom>
            <a:ln>
              <a:solidFill>
                <a:srgbClr val="F4740A"/>
              </a:solidFill>
              <a:headEnd type="oval"/>
              <a:tailEnd type="oval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320185" y="1105968"/>
            <a:ext cx="6712059" cy="1367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/>
              <a:t>Wali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gelar</a:t>
            </a:r>
            <a:r>
              <a:rPr lang="en-US" dirty="0"/>
              <a:t> </a:t>
            </a:r>
            <a:r>
              <a:rPr lang="en-US" dirty="0" err="1"/>
              <a:t>khusus</a:t>
            </a:r>
            <a:r>
              <a:rPr lang="en-US" dirty="0"/>
              <a:t> yang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sembilan</a:t>
            </a:r>
            <a:r>
              <a:rPr lang="en-US" dirty="0"/>
              <a:t> orang </a:t>
            </a:r>
            <a:r>
              <a:rPr lang="en-US" dirty="0" err="1"/>
              <a:t>wali</a:t>
            </a:r>
            <a:r>
              <a:rPr lang="en-US" dirty="0"/>
              <a:t> yang </a:t>
            </a:r>
            <a:r>
              <a:rPr lang="en-US" dirty="0" err="1"/>
              <a:t>berjasa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agama Islam di Indonesia, </a:t>
            </a:r>
            <a:r>
              <a:rPr lang="en-US" dirty="0" err="1"/>
              <a:t>khususnya</a:t>
            </a:r>
            <a:r>
              <a:rPr lang="en-US" dirty="0"/>
              <a:t> Pulau </a:t>
            </a:r>
            <a:r>
              <a:rPr lang="en-US" dirty="0" err="1"/>
              <a:t>Jawa</a:t>
            </a:r>
            <a:r>
              <a:rPr lang="en-US" dirty="0"/>
              <a:t>.</a:t>
            </a:r>
            <a:endParaRPr lang="id-ID" dirty="0"/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dirty="0"/>
              <a:t>Sembilan </a:t>
            </a:r>
            <a:r>
              <a:rPr lang="en-US" dirty="0" err="1"/>
              <a:t>tokoh</a:t>
            </a:r>
            <a:r>
              <a:rPr lang="en-US" dirty="0"/>
              <a:t> Wali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berikut</a:t>
            </a:r>
            <a:r>
              <a:rPr lang="en-US" dirty="0"/>
              <a:t>: </a:t>
            </a:r>
            <a:endParaRPr lang="id-ID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299942"/>
            <a:ext cx="9166034" cy="9545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372200" y="1154454"/>
            <a:ext cx="2868939" cy="2525220"/>
            <a:chOff x="5736111" y="1694660"/>
            <a:chExt cx="3521672" cy="317052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94"/>
            <a:stretch/>
          </p:blipFill>
          <p:spPr>
            <a:xfrm flipH="1">
              <a:off x="6316468" y="1694660"/>
              <a:ext cx="2232248" cy="275596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067727" y="4070059"/>
              <a:ext cx="2740576" cy="795121"/>
            </a:xfrm>
            <a:prstGeom prst="rect">
              <a:avLst/>
            </a:prstGeom>
            <a:solidFill>
              <a:srgbClr val="F4740A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id-ID" sz="2800" b="1" dirty="0"/>
                <a:t>Rangkuman</a:t>
              </a:r>
              <a:endParaRPr lang="id-ID" sz="32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36111" y="4639718"/>
              <a:ext cx="3521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800" dirty="0"/>
                <a:t>Sumber: www.freepik.com</a:t>
              </a:r>
              <a:endParaRPr lang="en-US" sz="800" dirty="0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29" y="267494"/>
            <a:ext cx="1719221" cy="420660"/>
          </a:xfrm>
          <a:prstGeom prst="rect">
            <a:avLst/>
          </a:prstGeom>
        </p:spPr>
      </p:pic>
      <p:sp>
        <p:nvSpPr>
          <p:cNvPr id="2" name="Kotak Teks 1">
            <a:extLst>
              <a:ext uri="{FF2B5EF4-FFF2-40B4-BE49-F238E27FC236}">
                <a16:creationId xmlns:a16="http://schemas.microsoft.com/office/drawing/2014/main" id="{432E6FBC-2419-2F2F-F409-A513854924AD}"/>
              </a:ext>
            </a:extLst>
          </p:cNvPr>
          <p:cNvSpPr txBox="1"/>
          <p:nvPr/>
        </p:nvSpPr>
        <p:spPr>
          <a:xfrm>
            <a:off x="551626" y="2353817"/>
            <a:ext cx="19500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eriod"/>
            </a:pPr>
            <a:r>
              <a:rPr lang="id-ID" dirty="0"/>
              <a:t>Sunan Gresik</a:t>
            </a:r>
          </a:p>
          <a:p>
            <a:pPr marL="342900" indent="-342900">
              <a:buAutoNum type="alphaLcPeriod"/>
            </a:pPr>
            <a:r>
              <a:rPr lang="id-ID" dirty="0"/>
              <a:t>Sunan Ampel</a:t>
            </a:r>
          </a:p>
          <a:p>
            <a:pPr marL="342900" indent="-342900">
              <a:buAutoNum type="alphaLcPeriod"/>
            </a:pPr>
            <a:r>
              <a:rPr lang="id-ID" dirty="0"/>
              <a:t>Sunan Bonang</a:t>
            </a:r>
          </a:p>
          <a:p>
            <a:pPr marL="342900" indent="-342900">
              <a:buAutoNum type="alphaLcPeriod"/>
            </a:pPr>
            <a:r>
              <a:rPr lang="id-ID" dirty="0"/>
              <a:t>Sunan Giri</a:t>
            </a:r>
          </a:p>
          <a:p>
            <a:pPr marL="342900" indent="-342900">
              <a:buAutoNum type="alphaLcPeriod"/>
            </a:pPr>
            <a:r>
              <a:rPr lang="id-ID" dirty="0"/>
              <a:t>Sunan Drajat</a:t>
            </a:r>
            <a:endParaRPr lang="en-US" dirty="0"/>
          </a:p>
        </p:txBody>
      </p:sp>
      <p:sp>
        <p:nvSpPr>
          <p:cNvPr id="3" name="Kotak Teks 2">
            <a:extLst>
              <a:ext uri="{FF2B5EF4-FFF2-40B4-BE49-F238E27FC236}">
                <a16:creationId xmlns:a16="http://schemas.microsoft.com/office/drawing/2014/main" id="{A7D30928-420D-0EA9-C3C6-538CB60AF61D}"/>
              </a:ext>
            </a:extLst>
          </p:cNvPr>
          <p:cNvSpPr txBox="1"/>
          <p:nvPr/>
        </p:nvSpPr>
        <p:spPr>
          <a:xfrm>
            <a:off x="2423313" y="2417065"/>
            <a:ext cx="2505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 startAt="6"/>
            </a:pPr>
            <a:r>
              <a:rPr lang="id-ID" dirty="0"/>
              <a:t>Sunan </a:t>
            </a:r>
            <a:r>
              <a:rPr lang="id-ID" dirty="0" err="1"/>
              <a:t>Kalijaga</a:t>
            </a:r>
            <a:endParaRPr lang="id-ID" dirty="0"/>
          </a:p>
          <a:p>
            <a:pPr marL="342900" indent="-342900">
              <a:buFont typeface="+mj-lt"/>
              <a:buAutoNum type="alphaLcPeriod" startAt="6"/>
            </a:pPr>
            <a:r>
              <a:rPr lang="id-ID" dirty="0"/>
              <a:t>Sunan Kudus</a:t>
            </a:r>
          </a:p>
          <a:p>
            <a:pPr marL="342900" indent="-342900">
              <a:buFont typeface="+mj-lt"/>
              <a:buAutoNum type="alphaLcPeriod" startAt="6"/>
            </a:pPr>
            <a:r>
              <a:rPr lang="id-ID" dirty="0"/>
              <a:t>Sunan Muria</a:t>
            </a:r>
          </a:p>
          <a:p>
            <a:pPr marL="342900" indent="-342900">
              <a:buFont typeface="+mj-lt"/>
              <a:buAutoNum type="alphaLcPeriod" startAt="6"/>
            </a:pPr>
            <a:r>
              <a:rPr lang="id-ID" dirty="0"/>
              <a:t>Sunan Gunung Jati</a:t>
            </a:r>
            <a:endParaRPr lang="en-US" dirty="0"/>
          </a:p>
        </p:txBody>
      </p:sp>
      <p:sp>
        <p:nvSpPr>
          <p:cNvPr id="5" name="Kotak Teks 4">
            <a:extLst>
              <a:ext uri="{FF2B5EF4-FFF2-40B4-BE49-F238E27FC236}">
                <a16:creationId xmlns:a16="http://schemas.microsoft.com/office/drawing/2014/main" id="{E034BBD9-DB0B-57CF-9DE2-4937245CD5D8}"/>
              </a:ext>
            </a:extLst>
          </p:cNvPr>
          <p:cNvSpPr txBox="1"/>
          <p:nvPr/>
        </p:nvSpPr>
        <p:spPr>
          <a:xfrm>
            <a:off x="185610" y="3775007"/>
            <a:ext cx="82748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US" dirty="0" err="1"/>
              <a:t>Peranan</a:t>
            </a:r>
            <a:r>
              <a:rPr lang="en-US" dirty="0"/>
              <a:t> Wali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, di </a:t>
            </a:r>
            <a:r>
              <a:rPr lang="en-US" dirty="0" err="1"/>
              <a:t>antaranya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mendirikan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oleh Sunan </a:t>
            </a:r>
            <a:r>
              <a:rPr lang="en-US" dirty="0" err="1"/>
              <a:t>Ampel</a:t>
            </a:r>
            <a:r>
              <a:rPr lang="en-US" dirty="0"/>
              <a:t> yang </a:t>
            </a:r>
            <a:r>
              <a:rPr lang="en-US" dirty="0" err="1"/>
              <a:t>mendirikan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Ampel</a:t>
            </a:r>
            <a:r>
              <a:rPr lang="en-US" dirty="0"/>
              <a:t> </a:t>
            </a:r>
            <a:r>
              <a:rPr lang="en-US" dirty="0" err="1"/>
              <a:t>Denta</a:t>
            </a:r>
            <a:r>
              <a:rPr lang="en-US" dirty="0"/>
              <a:t> yang </a:t>
            </a:r>
            <a:r>
              <a:rPr lang="en-US" dirty="0" err="1"/>
              <a:t>menghasilkan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pendakwah</a:t>
            </a:r>
            <a:r>
              <a:rPr lang="en-US" dirty="0"/>
              <a:t> Islam </a:t>
            </a:r>
            <a:r>
              <a:rPr lang="en-US" dirty="0" err="1"/>
              <a:t>terkemuka</a:t>
            </a:r>
            <a:r>
              <a:rPr lang="en-US" dirty="0"/>
              <a:t>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9272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14119" y="1131590"/>
            <a:ext cx="6714510" cy="3699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n-US" dirty="0" err="1"/>
              <a:t>Peranan</a:t>
            </a:r>
            <a:r>
              <a:rPr lang="en-US" dirty="0"/>
              <a:t> Wali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seni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, di </a:t>
            </a:r>
            <a:r>
              <a:rPr lang="en-US" dirty="0" err="1"/>
              <a:t>antaranya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menciptakan</a:t>
            </a:r>
            <a:r>
              <a:rPr lang="en-US" dirty="0"/>
              <a:t> </a:t>
            </a:r>
            <a:r>
              <a:rPr lang="en-US" dirty="0" err="1"/>
              <a:t>kesenian</a:t>
            </a:r>
            <a:r>
              <a:rPr lang="en-US" dirty="0"/>
              <a:t> yang </a:t>
            </a:r>
            <a:r>
              <a:rPr lang="en-US" dirty="0" err="1"/>
              <a:t>bernilai</a:t>
            </a:r>
            <a:r>
              <a:rPr lang="en-US" dirty="0"/>
              <a:t> </a:t>
            </a:r>
            <a:r>
              <a:rPr lang="en-US" dirty="0" err="1"/>
              <a:t>islami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permainan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i="1" dirty="0" err="1"/>
              <a:t>Jelungan</a:t>
            </a:r>
            <a:r>
              <a:rPr lang="en-US" dirty="0"/>
              <a:t> dan </a:t>
            </a:r>
            <a:r>
              <a:rPr lang="en-US" i="1" dirty="0" err="1"/>
              <a:t>Cublak</a:t>
            </a:r>
            <a:r>
              <a:rPr lang="id-ID" i="1" dirty="0"/>
              <a:t>-</a:t>
            </a:r>
            <a:r>
              <a:rPr lang="en-US" i="1" dirty="0" err="1"/>
              <a:t>cublak</a:t>
            </a:r>
            <a:r>
              <a:rPr lang="en-US" i="1" dirty="0"/>
              <a:t> </a:t>
            </a:r>
            <a:r>
              <a:rPr lang="en-US" i="1" dirty="0" err="1"/>
              <a:t>Suweng</a:t>
            </a:r>
            <a:r>
              <a:rPr lang="en-US" i="1" dirty="0"/>
              <a:t> </a:t>
            </a:r>
            <a:r>
              <a:rPr lang="en-US" dirty="0"/>
              <a:t>yang </a:t>
            </a:r>
            <a:r>
              <a:rPr lang="en-US" dirty="0" err="1"/>
              <a:t>diciptakan</a:t>
            </a:r>
            <a:r>
              <a:rPr lang="en-US" dirty="0"/>
              <a:t> oleh Sunan Giri.</a:t>
            </a:r>
            <a:endParaRPr lang="id-ID" dirty="0"/>
          </a:p>
          <a:p>
            <a:pPr marL="342900" indent="-342900">
              <a:buFont typeface="+mj-lt"/>
              <a:buAutoNum type="arabicPeriod" startAt="4"/>
            </a:pPr>
            <a:r>
              <a:rPr lang="en-US" dirty="0" err="1"/>
              <a:t>Peranan</a:t>
            </a:r>
            <a:r>
              <a:rPr lang="en-US" dirty="0"/>
              <a:t> Wali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, di </a:t>
            </a:r>
            <a:r>
              <a:rPr lang="en-US" dirty="0" err="1"/>
              <a:t>antaranya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oleh Sunan </a:t>
            </a:r>
            <a:r>
              <a:rPr lang="en-US" dirty="0" err="1"/>
              <a:t>Drajat</a:t>
            </a:r>
            <a:r>
              <a:rPr lang="en-US" dirty="0"/>
              <a:t> yang </a:t>
            </a:r>
            <a:r>
              <a:rPr lang="en-US" dirty="0" err="1"/>
              <a:t>berupaya</a:t>
            </a:r>
            <a:r>
              <a:rPr lang="en-US" dirty="0"/>
              <a:t> </a:t>
            </a:r>
            <a:r>
              <a:rPr lang="en-US" dirty="0" err="1"/>
              <a:t>menciptakan</a:t>
            </a:r>
            <a:r>
              <a:rPr lang="en-US" dirty="0"/>
              <a:t> </a:t>
            </a:r>
            <a:r>
              <a:rPr lang="en-US" dirty="0" err="1"/>
              <a:t>kesejahteraan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terlebih</a:t>
            </a:r>
            <a:r>
              <a:rPr lang="en-US" dirty="0"/>
              <a:t> </a:t>
            </a:r>
            <a:r>
              <a:rPr lang="en-US" dirty="0" err="1"/>
              <a:t>dahulu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mengajarkan</a:t>
            </a:r>
            <a:r>
              <a:rPr lang="en-US" dirty="0"/>
              <a:t> </a:t>
            </a:r>
            <a:r>
              <a:rPr lang="en-US" dirty="0" err="1"/>
              <a:t>nilai-nilai</a:t>
            </a:r>
            <a:r>
              <a:rPr lang="en-US" dirty="0"/>
              <a:t> agama Islam. </a:t>
            </a:r>
            <a:endParaRPr lang="id-ID" dirty="0"/>
          </a:p>
          <a:p>
            <a:pPr marL="342900" indent="-342900">
              <a:buFont typeface="+mj-lt"/>
              <a:buAutoNum type="arabicPeriod" startAt="4"/>
            </a:pPr>
            <a:r>
              <a:rPr lang="en-US" dirty="0" err="1"/>
              <a:t>Peranan</a:t>
            </a:r>
            <a:r>
              <a:rPr lang="en-US" dirty="0"/>
              <a:t> Wali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</a:t>
            </a:r>
            <a:r>
              <a:rPr lang="en-US" dirty="0" err="1"/>
              <a:t>bernegara</a:t>
            </a:r>
            <a:r>
              <a:rPr lang="en-US" dirty="0"/>
              <a:t>, </a:t>
            </a:r>
            <a:r>
              <a:rPr lang="en-US" dirty="0" err="1"/>
              <a:t>antara</a:t>
            </a:r>
            <a:r>
              <a:rPr lang="en-US" dirty="0"/>
              <a:t> lain </a:t>
            </a:r>
            <a:r>
              <a:rPr lang="en-US" dirty="0" err="1"/>
              <a:t>adalah</a:t>
            </a:r>
            <a:r>
              <a:rPr lang="en-US" dirty="0"/>
              <a:t> Sunan </a:t>
            </a:r>
            <a:r>
              <a:rPr lang="en-US" dirty="0" err="1"/>
              <a:t>Ampel</a:t>
            </a:r>
            <a:r>
              <a:rPr lang="en-US" dirty="0"/>
              <a:t> yang </a:t>
            </a:r>
            <a:r>
              <a:rPr lang="en-US" dirty="0" err="1"/>
              <a:t>berperan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merancang</a:t>
            </a:r>
            <a:r>
              <a:rPr lang="en-US" dirty="0"/>
              <a:t> </a:t>
            </a:r>
            <a:r>
              <a:rPr lang="en-US" dirty="0" err="1"/>
              <a:t>berdirinya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 Demak yang </a:t>
            </a:r>
            <a:r>
              <a:rPr lang="en-US" dirty="0" err="1"/>
              <a:t>berperan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penyebaran</a:t>
            </a:r>
            <a:r>
              <a:rPr lang="en-US" dirty="0"/>
              <a:t> agama Islam.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660232" y="1050177"/>
            <a:ext cx="2903149" cy="2572237"/>
            <a:chOff x="5736111" y="1694660"/>
            <a:chExt cx="3521672" cy="316050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94"/>
            <a:stretch/>
          </p:blipFill>
          <p:spPr>
            <a:xfrm flipH="1">
              <a:off x="6316468" y="1694660"/>
              <a:ext cx="2232248" cy="2755964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255276" y="4070058"/>
              <a:ext cx="2365479" cy="642879"/>
            </a:xfrm>
            <a:prstGeom prst="rect">
              <a:avLst/>
            </a:prstGeom>
            <a:solidFill>
              <a:srgbClr val="F4740A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id-ID" sz="2800" b="1" dirty="0"/>
                <a:t>Rangkuman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36111" y="4639718"/>
              <a:ext cx="35216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800" dirty="0"/>
                <a:t>Sumber: www.freepik.com</a:t>
              </a:r>
              <a:endParaRPr lang="en-US" sz="8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79512" y="118345"/>
            <a:ext cx="8049075" cy="954107"/>
            <a:chOff x="-3023830" y="9373"/>
            <a:chExt cx="7060660" cy="954107"/>
          </a:xfrm>
        </p:grpSpPr>
        <p:sp>
          <p:nvSpPr>
            <p:cNvPr id="22" name="Rectangle 21"/>
            <p:cNvSpPr/>
            <p:nvPr/>
          </p:nvSpPr>
          <p:spPr>
            <a:xfrm>
              <a:off x="-2684883" y="9373"/>
              <a:ext cx="5623678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id-ID" sz="2800" b="1" dirty="0">
                  <a:solidFill>
                    <a:srgbClr val="F4740A"/>
                  </a:solidFill>
                  <a:latin typeface="Calibri" panose="020F0502020204030204" pitchFamily="34" charset="0"/>
                </a:rPr>
                <a:t>Peranan Wali </a:t>
              </a:r>
              <a:r>
                <a:rPr lang="id-ID" sz="2800" b="1" dirty="0" err="1">
                  <a:solidFill>
                    <a:srgbClr val="F4740A"/>
                  </a:solidFill>
                  <a:latin typeface="Calibri" panose="020F0502020204030204" pitchFamily="34" charset="0"/>
                </a:rPr>
                <a:t>Songo</a:t>
              </a:r>
              <a:r>
                <a:rPr lang="id-ID" sz="2800" b="1" dirty="0">
                  <a:solidFill>
                    <a:srgbClr val="F4740A"/>
                  </a:solidFill>
                  <a:latin typeface="Calibri" panose="020F0502020204030204" pitchFamily="34" charset="0"/>
                </a:rPr>
                <a:t> dalam Dakwah Islam di Indonesia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-3023830" y="950149"/>
              <a:ext cx="7060660" cy="1"/>
            </a:xfrm>
            <a:prstGeom prst="line">
              <a:avLst/>
            </a:prstGeom>
            <a:ln>
              <a:solidFill>
                <a:srgbClr val="F4740A"/>
              </a:solidFill>
              <a:headEnd type="oval"/>
              <a:tailEnd type="oval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29" y="267494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94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Single Corner Rectangle 5"/>
          <p:cNvSpPr/>
          <p:nvPr/>
        </p:nvSpPr>
        <p:spPr>
          <a:xfrm>
            <a:off x="1259633" y="411511"/>
            <a:ext cx="4536504" cy="864096"/>
          </a:xfrm>
          <a:prstGeom prst="snip1Rect">
            <a:avLst/>
          </a:prstGeom>
          <a:ln>
            <a:solidFill>
              <a:srgbClr val="67BEC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ardrop 2"/>
          <p:cNvSpPr/>
          <p:nvPr/>
        </p:nvSpPr>
        <p:spPr>
          <a:xfrm flipV="1">
            <a:off x="315623" y="160826"/>
            <a:ext cx="1114779" cy="1114779"/>
          </a:xfrm>
          <a:prstGeom prst="teardrop">
            <a:avLst/>
          </a:prstGeom>
          <a:solidFill>
            <a:srgbClr val="67BEC7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40883" y="267494"/>
            <a:ext cx="890757" cy="944815"/>
            <a:chOff x="3910597" y="834847"/>
            <a:chExt cx="890757" cy="944815"/>
          </a:xfrm>
        </p:grpSpPr>
        <p:sp>
          <p:nvSpPr>
            <p:cNvPr id="10" name="TextBox 9"/>
            <p:cNvSpPr txBox="1"/>
            <p:nvPr/>
          </p:nvSpPr>
          <p:spPr>
            <a:xfrm>
              <a:off x="4183692" y="1194887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200" b="1" dirty="0">
                  <a:solidFill>
                    <a:schemeClr val="bg1"/>
                  </a:solidFill>
                </a:rPr>
                <a:t>2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10597" y="834847"/>
              <a:ext cx="8907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BAB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537612" y="375215"/>
            <a:ext cx="447454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d-ID" sz="2800" b="1" i="1" dirty="0"/>
              <a:t>Peranan Wali </a:t>
            </a:r>
            <a:r>
              <a:rPr lang="id-ID" sz="2800" b="1" i="1" dirty="0" err="1"/>
              <a:t>Songo</a:t>
            </a:r>
            <a:r>
              <a:rPr lang="id-ID" sz="2800" b="1" i="1" dirty="0"/>
              <a:t> dalam Dakwah Islam di Indonesia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32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" y="0"/>
            <a:ext cx="9142647" cy="5143500"/>
          </a:xfrm>
          <a:prstGeom prst="rect">
            <a:avLst/>
          </a:prstGeom>
        </p:spPr>
      </p:pic>
      <p:sp>
        <p:nvSpPr>
          <p:cNvPr id="18" name="Rectangle: Rounded Corners 17"/>
          <p:cNvSpPr/>
          <p:nvPr/>
        </p:nvSpPr>
        <p:spPr>
          <a:xfrm>
            <a:off x="430356" y="396255"/>
            <a:ext cx="8280920" cy="4699159"/>
          </a:xfrm>
          <a:prstGeom prst="round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pPr algn="just">
              <a:tabLst>
                <a:tab pos="576263" algn="l"/>
              </a:tabLst>
            </a:pPr>
            <a:r>
              <a:rPr lang="id-ID" dirty="0"/>
              <a:t>	</a:t>
            </a:r>
            <a:r>
              <a:rPr lang="en-US" dirty="0"/>
              <a:t>Sejarah </a:t>
            </a:r>
            <a:r>
              <a:rPr lang="en-US" dirty="0" err="1"/>
              <a:t>penyebaran</a:t>
            </a:r>
            <a:r>
              <a:rPr lang="en-US" dirty="0"/>
              <a:t> Islam di Pulau </a:t>
            </a:r>
            <a:r>
              <a:rPr lang="en-US" dirty="0" err="1"/>
              <a:t>Jawa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dipisahkan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peran</a:t>
            </a:r>
            <a:r>
              <a:rPr lang="en-US" dirty="0"/>
              <a:t> para Wali </a:t>
            </a:r>
            <a:r>
              <a:rPr lang="en-US" dirty="0" err="1"/>
              <a:t>Songo</a:t>
            </a:r>
            <a:r>
              <a:rPr lang="id-ID" dirty="0"/>
              <a:t> yang diperkirakan mulai berdakwah pada abad ke-14 M. </a:t>
            </a:r>
            <a:r>
              <a:rPr lang="en-US" dirty="0"/>
              <a:t>Wali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terdiri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kata </a:t>
            </a:r>
            <a:r>
              <a:rPr lang="en-US" dirty="0" err="1"/>
              <a:t>wali</a:t>
            </a:r>
            <a:r>
              <a:rPr lang="en-US" dirty="0"/>
              <a:t> yang </a:t>
            </a:r>
            <a:r>
              <a:rPr lang="en-US" dirty="0" err="1"/>
              <a:t>berarti</a:t>
            </a:r>
            <a:r>
              <a:rPr lang="en-US" dirty="0"/>
              <a:t> ‘orang yang </a:t>
            </a:r>
            <a:r>
              <a:rPr lang="en-US" dirty="0" err="1"/>
              <a:t>ditugaskan</a:t>
            </a:r>
            <a:r>
              <a:rPr lang="en-US" dirty="0"/>
              <a:t>’ dan </a:t>
            </a:r>
            <a:r>
              <a:rPr lang="en-US" dirty="0" err="1"/>
              <a:t>sanga</a:t>
            </a:r>
            <a:r>
              <a:rPr lang="en-US" dirty="0"/>
              <a:t> yang </a:t>
            </a:r>
            <a:r>
              <a:rPr lang="en-US" dirty="0" err="1"/>
              <a:t>berarti</a:t>
            </a:r>
            <a:r>
              <a:rPr lang="en-US" dirty="0"/>
              <a:t> ‘</a:t>
            </a:r>
            <a:r>
              <a:rPr lang="en-US" dirty="0" err="1"/>
              <a:t>sembilan</a:t>
            </a:r>
            <a:r>
              <a:rPr lang="en-US" dirty="0"/>
              <a:t>’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. Wali </a:t>
            </a:r>
            <a:r>
              <a:rPr lang="en-US" dirty="0" err="1"/>
              <a:t>Songo</a:t>
            </a:r>
            <a:r>
              <a:rPr lang="en-US" dirty="0"/>
              <a:t> (Wali Sembilan,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Indonesia)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gelar</a:t>
            </a:r>
            <a:r>
              <a:rPr lang="en-US" dirty="0"/>
              <a:t> </a:t>
            </a:r>
            <a:r>
              <a:rPr lang="en-US" dirty="0" err="1"/>
              <a:t>khusus</a:t>
            </a:r>
            <a:r>
              <a:rPr lang="en-US" dirty="0"/>
              <a:t> yang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sembilan</a:t>
            </a:r>
            <a:r>
              <a:rPr lang="en-US" dirty="0"/>
              <a:t> orang yang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pelopor</a:t>
            </a:r>
            <a:r>
              <a:rPr lang="en-US" dirty="0"/>
              <a:t> dan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jasa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penyebaran</a:t>
            </a:r>
            <a:r>
              <a:rPr lang="en-US" dirty="0"/>
              <a:t> Islam di Indonesia, </a:t>
            </a:r>
            <a:r>
              <a:rPr lang="en-US" dirty="0" err="1"/>
              <a:t>khususnya</a:t>
            </a:r>
            <a:r>
              <a:rPr lang="en-US" dirty="0"/>
              <a:t> Pulau </a:t>
            </a:r>
            <a:r>
              <a:rPr lang="en-US" dirty="0" err="1"/>
              <a:t>Jawa</a:t>
            </a:r>
            <a:r>
              <a:rPr lang="en-US" dirty="0"/>
              <a:t>.</a:t>
            </a:r>
            <a:endParaRPr lang="id-ID" dirty="0"/>
          </a:p>
          <a:p>
            <a:pPr algn="just" defTabSz="576263"/>
            <a:r>
              <a:rPr lang="id-ID" dirty="0"/>
              <a:t>	</a:t>
            </a:r>
            <a:r>
              <a:rPr lang="en-US" dirty="0"/>
              <a:t>Para Wali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agama Islam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kekerasan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paksaan</a:t>
            </a:r>
            <a:r>
              <a:rPr lang="en-US" dirty="0"/>
              <a:t>, </a:t>
            </a:r>
            <a:r>
              <a:rPr lang="en-US" dirty="0" err="1"/>
              <a:t>melainkan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sikap</a:t>
            </a:r>
            <a:r>
              <a:rPr lang="en-US" dirty="0"/>
              <a:t> yang </a:t>
            </a:r>
            <a:r>
              <a:rPr lang="en-US" dirty="0" err="1"/>
              <a:t>bijaksana</a:t>
            </a:r>
            <a:r>
              <a:rPr lang="en-US" dirty="0"/>
              <a:t> dan </a:t>
            </a:r>
            <a:r>
              <a:rPr lang="en-US" dirty="0" err="1"/>
              <a:t>penuh</a:t>
            </a:r>
            <a:r>
              <a:rPr lang="en-US" dirty="0"/>
              <a:t> </a:t>
            </a:r>
            <a:r>
              <a:rPr lang="en-US" dirty="0" err="1"/>
              <a:t>toleransi</a:t>
            </a:r>
            <a:r>
              <a:rPr lang="en-US" dirty="0"/>
              <a:t>. Hal </a:t>
            </a:r>
            <a:r>
              <a:rPr lang="en-US" dirty="0" err="1"/>
              <a:t>itulah</a:t>
            </a:r>
            <a:r>
              <a:rPr lang="en-US" dirty="0"/>
              <a:t> yang </a:t>
            </a:r>
            <a:r>
              <a:rPr lang="en-US" dirty="0" err="1"/>
              <a:t>menyebabkan</a:t>
            </a:r>
            <a:r>
              <a:rPr lang="en-US" dirty="0"/>
              <a:t> agama Islam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mudah</a:t>
            </a:r>
            <a:r>
              <a:rPr lang="en-US" dirty="0"/>
              <a:t> </a:t>
            </a:r>
            <a:r>
              <a:rPr lang="en-US" dirty="0" err="1"/>
              <a:t>diterima</a:t>
            </a:r>
            <a:r>
              <a:rPr lang="en-US" dirty="0"/>
              <a:t> oleh </a:t>
            </a:r>
            <a:r>
              <a:rPr lang="en-US" dirty="0" err="1"/>
              <a:t>masyarakat</a:t>
            </a:r>
            <a:r>
              <a:rPr lang="en-US" dirty="0"/>
              <a:t> di Pulau </a:t>
            </a:r>
            <a:r>
              <a:rPr lang="en-US" dirty="0" err="1"/>
              <a:t>Jawa</a:t>
            </a:r>
            <a:r>
              <a:rPr lang="id-ID" dirty="0"/>
              <a:t>. Selain berdakwah, para Wali </a:t>
            </a:r>
            <a:r>
              <a:rPr lang="id-ID" dirty="0" err="1"/>
              <a:t>Songo</a:t>
            </a:r>
            <a:r>
              <a:rPr lang="id-ID" dirty="0"/>
              <a:t> </a:t>
            </a:r>
            <a:r>
              <a:rPr lang="en-US" dirty="0"/>
              <a:t>juga </a:t>
            </a:r>
            <a:r>
              <a:rPr lang="en-US" dirty="0" err="1"/>
              <a:t>berperan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mengembangkan</a:t>
            </a:r>
            <a:r>
              <a:rPr lang="en-US" dirty="0"/>
              <a:t> </a:t>
            </a:r>
            <a:r>
              <a:rPr lang="en-US" dirty="0" err="1"/>
              <a:t>kekuasaan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 Islam, </a:t>
            </a:r>
            <a:r>
              <a:rPr lang="en-US" dirty="0" err="1"/>
              <a:t>hingga</a:t>
            </a:r>
            <a:r>
              <a:rPr lang="en-US" dirty="0"/>
              <a:t> </a:t>
            </a:r>
            <a:r>
              <a:rPr lang="en-US" dirty="0" err="1"/>
              <a:t>menciptakan</a:t>
            </a:r>
            <a:r>
              <a:rPr lang="en-US" dirty="0"/>
              <a:t> Masjid Menara Kudus</a:t>
            </a:r>
            <a:r>
              <a:rPr lang="id-ID" dirty="0"/>
              <a:t>. </a:t>
            </a:r>
            <a:r>
              <a:rPr lang="en-US" dirty="0"/>
              <a:t>Para Wali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Sunan Gresik, Sunan </a:t>
            </a:r>
            <a:r>
              <a:rPr lang="en-US" dirty="0" err="1"/>
              <a:t>Ampel</a:t>
            </a:r>
            <a:r>
              <a:rPr lang="en-US" dirty="0"/>
              <a:t>, Sunan Bonang, Sunan </a:t>
            </a:r>
            <a:r>
              <a:rPr lang="en-US" dirty="0" err="1"/>
              <a:t>Drajat</a:t>
            </a:r>
            <a:r>
              <a:rPr lang="en-US" dirty="0"/>
              <a:t>, Sunan Giri, Sunan </a:t>
            </a:r>
            <a:r>
              <a:rPr lang="en-US" dirty="0" err="1"/>
              <a:t>Muria</a:t>
            </a:r>
            <a:r>
              <a:rPr lang="en-US" dirty="0"/>
              <a:t>, Sunan Kudus, Sunan </a:t>
            </a:r>
            <a:r>
              <a:rPr lang="en-US" dirty="0" err="1"/>
              <a:t>Kalijaga</a:t>
            </a:r>
            <a:r>
              <a:rPr lang="en-US" dirty="0"/>
              <a:t>, dan Sunan </a:t>
            </a:r>
            <a:r>
              <a:rPr lang="en-US" dirty="0" err="1"/>
              <a:t>Gunung</a:t>
            </a:r>
            <a:r>
              <a:rPr lang="en-US" dirty="0"/>
              <a:t> Jati.</a:t>
            </a:r>
            <a:endParaRPr lang="id-ID" dirty="0"/>
          </a:p>
          <a:p>
            <a:pPr algn="just"/>
            <a:endParaRPr lang="en-US" dirty="0">
              <a:latin typeface="+mj-lt"/>
              <a:ea typeface="Ebrima" pitchFamily="2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9512" y="987574"/>
            <a:ext cx="72008" cy="7200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51520" y="987574"/>
            <a:ext cx="72008" cy="110625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1" y="176322"/>
            <a:ext cx="3347865" cy="461665"/>
            <a:chOff x="-1" y="176322"/>
            <a:chExt cx="3347865" cy="461665"/>
          </a:xfrm>
        </p:grpSpPr>
        <p:sp>
          <p:nvSpPr>
            <p:cNvPr id="11" name="Shape 55"/>
            <p:cNvSpPr/>
            <p:nvPr/>
          </p:nvSpPr>
          <p:spPr>
            <a:xfrm>
              <a:off x="-1" y="185996"/>
              <a:ext cx="3347865" cy="441538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41675" tIns="41675" rIns="41675" bIns="41675" anchor="ctr">
              <a:normAutofit lnSpcReduction="10000"/>
            </a:bodyPr>
            <a:lstStyle>
              <a:lvl1pPr defTabSz="1111362">
                <a:defRPr sz="3100">
                  <a:solidFill>
                    <a:srgbClr val="0070C0"/>
                  </a:solidFill>
                </a:defRPr>
              </a:lvl1pPr>
            </a:lstStyle>
            <a:p>
              <a:pPr marL="216000" algn="ctr">
                <a:defRPr sz="1800">
                  <a:solidFill>
                    <a:srgbClr val="000000"/>
                  </a:solidFill>
                </a:defRPr>
              </a:pPr>
              <a:endParaRPr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39552" y="176322"/>
              <a:ext cx="15426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id-ID" sz="2400" b="1" dirty="0">
                  <a:cs typeface="Times New Roman" pitchFamily="18" charset="0"/>
                </a:rPr>
                <a:t>APERSEPSI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91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1540" y="627534"/>
            <a:ext cx="82809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Maulana Malik Ibrahim </a:t>
            </a:r>
            <a:r>
              <a:rPr lang="en-US" dirty="0" err="1"/>
              <a:t>atau</a:t>
            </a:r>
            <a:r>
              <a:rPr lang="en-US" dirty="0"/>
              <a:t> Sunan Gresik </a:t>
            </a:r>
            <a:r>
              <a:rPr lang="en-US" dirty="0" err="1"/>
              <a:t>adalah</a:t>
            </a:r>
            <a:r>
              <a:rPr lang="en-US" dirty="0"/>
              <a:t> Wali </a:t>
            </a:r>
            <a:r>
              <a:rPr lang="en-US" dirty="0" err="1"/>
              <a:t>Songo</a:t>
            </a:r>
            <a:r>
              <a:rPr lang="en-US" dirty="0"/>
              <a:t> </a:t>
            </a:r>
            <a:r>
              <a:rPr lang="en-US" dirty="0" err="1"/>
              <a:t>tertua</a:t>
            </a:r>
            <a:r>
              <a:rPr lang="id-ID" dirty="0"/>
              <a:t> yang diyakini sebagai pelopor </a:t>
            </a:r>
            <a:r>
              <a:rPr lang="fr-FR" dirty="0"/>
              <a:t>penyebaran Islam di Pulau Jawa.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Dikenal juga dengan </a:t>
            </a:r>
            <a:r>
              <a:rPr lang="en-US" dirty="0"/>
              <a:t>Maulana </a:t>
            </a:r>
            <a:r>
              <a:rPr lang="en-US" dirty="0" err="1"/>
              <a:t>Magribi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diperkirakan</a:t>
            </a:r>
            <a:r>
              <a:rPr lang="en-US" dirty="0"/>
              <a:t> 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wilayah </a:t>
            </a:r>
            <a:r>
              <a:rPr lang="en-US" dirty="0" err="1"/>
              <a:t>Magrib</a:t>
            </a:r>
            <a:r>
              <a:rPr lang="en-US" dirty="0"/>
              <a:t>, Afrika Utara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>
                <a:latin typeface="+mj-lt"/>
                <a:cs typeface="Times New Roman" pitchFamily="18" charset="0"/>
              </a:rPr>
              <a:t>Mulai berdakwah ke Asia Tenggara </a:t>
            </a:r>
            <a:r>
              <a:rPr lang="pt-BR" dirty="0"/>
              <a:t>pada abad ke-14 (801 H)</a:t>
            </a:r>
            <a:r>
              <a:rPr lang="id-ID" dirty="0"/>
              <a:t> yang sebelumnya pernah tinggal di </a:t>
            </a:r>
            <a:r>
              <a:rPr lang="id-ID" dirty="0" err="1"/>
              <a:t>Champa</a:t>
            </a:r>
            <a:r>
              <a:rPr lang="id-ID" dirty="0"/>
              <a:t> selama 13 tahun</a:t>
            </a:r>
            <a:r>
              <a:rPr lang="id-ID" dirty="0">
                <a:latin typeface="+mj-lt"/>
                <a:cs typeface="Times New Roman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</a:t>
            </a:r>
            <a:r>
              <a:rPr lang="en-US" dirty="0" err="1"/>
              <a:t>enikahi</a:t>
            </a:r>
            <a:r>
              <a:rPr lang="en-US" dirty="0"/>
              <a:t> </a:t>
            </a:r>
            <a:r>
              <a:rPr lang="en-US" dirty="0" err="1"/>
              <a:t>putri</a:t>
            </a:r>
            <a:r>
              <a:rPr lang="en-US" dirty="0"/>
              <a:t> raja dan </a:t>
            </a:r>
            <a:r>
              <a:rPr lang="en-US" dirty="0" err="1"/>
              <a:t>dikaruni</a:t>
            </a:r>
            <a:r>
              <a:rPr lang="en-US" dirty="0"/>
              <a:t> dua </a:t>
            </a:r>
            <a:r>
              <a:rPr lang="en-US" dirty="0" err="1"/>
              <a:t>putra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Raden Rahmat </a:t>
            </a:r>
            <a:r>
              <a:rPr lang="id-ID" dirty="0"/>
              <a:t>(</a:t>
            </a:r>
            <a:r>
              <a:rPr lang="en-US" dirty="0"/>
              <a:t>Sunan </a:t>
            </a:r>
            <a:r>
              <a:rPr lang="en-US" dirty="0" err="1"/>
              <a:t>Ampel</a:t>
            </a:r>
            <a:r>
              <a:rPr lang="id-ID" dirty="0"/>
              <a:t>)</a:t>
            </a:r>
            <a:r>
              <a:rPr lang="en-US" dirty="0"/>
              <a:t> dan Sayyid Ali </a:t>
            </a:r>
            <a:r>
              <a:rPr lang="en-US" dirty="0" err="1"/>
              <a:t>Murtadha</a:t>
            </a:r>
            <a:r>
              <a:rPr lang="en-US" dirty="0"/>
              <a:t> </a:t>
            </a:r>
            <a:r>
              <a:rPr lang="id-ID" dirty="0"/>
              <a:t>(</a:t>
            </a:r>
            <a:r>
              <a:rPr lang="en-US" dirty="0"/>
              <a:t>Raden </a:t>
            </a:r>
            <a:r>
              <a:rPr lang="en-US" dirty="0" err="1"/>
              <a:t>Santri</a:t>
            </a:r>
            <a:r>
              <a:rPr lang="id-ID" dirty="0"/>
              <a:t>)</a:t>
            </a:r>
            <a:r>
              <a:rPr lang="en-US" dirty="0"/>
              <a:t>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Pertama kali mendarat di Pelabuhan Gresik dan lanjut berdakwah di Desa </a:t>
            </a:r>
            <a:r>
              <a:rPr lang="id-ID" dirty="0" err="1"/>
              <a:t>Leran</a:t>
            </a:r>
            <a:r>
              <a:rPr lang="id-ID" dirty="0"/>
              <a:t>, Gresik.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Berdakwah dengan berniaga (membuka toko di Desa Romo, Gresik). Berdagang menjadi media berbaur dengan masyarakat setempat.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Sunan Gresik </a:t>
            </a:r>
            <a:r>
              <a:rPr lang="en-US" dirty="0" err="1"/>
              <a:t>wafat</a:t>
            </a:r>
            <a:r>
              <a:rPr lang="en-US" dirty="0"/>
              <a:t> pada </a:t>
            </a:r>
            <a:r>
              <a:rPr lang="en-US" dirty="0" err="1"/>
              <a:t>tanggal</a:t>
            </a:r>
            <a:r>
              <a:rPr lang="en-US" dirty="0"/>
              <a:t> 12 </a:t>
            </a:r>
            <a:r>
              <a:rPr lang="en-US" dirty="0" err="1"/>
              <a:t>Rabiulawal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822H/8 April 1419 M dan </a:t>
            </a:r>
            <a:r>
              <a:rPr lang="en-US" dirty="0" err="1"/>
              <a:t>dimakamkan</a:t>
            </a:r>
            <a:r>
              <a:rPr lang="en-US" dirty="0"/>
              <a:t> di </a:t>
            </a:r>
            <a:r>
              <a:rPr lang="en-US" dirty="0" err="1"/>
              <a:t>Pekuburan</a:t>
            </a:r>
            <a:r>
              <a:rPr lang="en-US" dirty="0"/>
              <a:t> </a:t>
            </a:r>
            <a:r>
              <a:rPr lang="en-US" dirty="0" err="1"/>
              <a:t>Gapura</a:t>
            </a:r>
            <a:r>
              <a:rPr lang="en-US" dirty="0"/>
              <a:t> </a:t>
            </a:r>
            <a:r>
              <a:rPr lang="en-US" dirty="0" err="1"/>
              <a:t>Wetan</a:t>
            </a:r>
            <a:r>
              <a:rPr lang="en-US" dirty="0"/>
              <a:t>, Gresik.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d-ID" dirty="0"/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6941818" cy="441538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39552" y="176322"/>
            <a:ext cx="5554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/>
            </a:pPr>
            <a:r>
              <a:rPr lang="en-US" sz="2400" b="1" dirty="0"/>
              <a:t>Sunan Gresik (Maulana Malik Ibrahim)</a:t>
            </a:r>
            <a:endParaRPr lang="id-ID" sz="2400" b="1" dirty="0">
              <a:cs typeface="Times New Roman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5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1540" y="627534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Sunan Ampel putra dari Sunan Gresik dan istrinya (Dewi </a:t>
            </a:r>
            <a:r>
              <a:rPr lang="id-ID" dirty="0" err="1"/>
              <a:t>Candrawulan</a:t>
            </a:r>
            <a:r>
              <a:rPr lang="id-ID" dirty="0"/>
              <a:t>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Lahir di </a:t>
            </a:r>
            <a:r>
              <a:rPr lang="id-ID" dirty="0" err="1"/>
              <a:t>Champa</a:t>
            </a:r>
            <a:r>
              <a:rPr lang="id-ID" dirty="0"/>
              <a:t> sekitar tahun 1401 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Pendiri pertama pesantren di Indonesia, di Ampel Denta.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Pesantren Ampel Denta melahirkan banyak ulama terkemuka yang menyebarkan ajaran Islam, yaitu </a:t>
            </a:r>
            <a:r>
              <a:rPr lang="en-US" dirty="0"/>
              <a:t>Raden Paku (Sunan Giri), Raden </a:t>
            </a:r>
            <a:r>
              <a:rPr lang="en-US" dirty="0" err="1"/>
              <a:t>Makhdum</a:t>
            </a:r>
            <a:r>
              <a:rPr lang="en-US" dirty="0"/>
              <a:t> Ibrahim (Sunan Bonang), </a:t>
            </a:r>
            <a:r>
              <a:rPr lang="en-US" dirty="0" err="1"/>
              <a:t>Syarifudin</a:t>
            </a:r>
            <a:r>
              <a:rPr lang="en-US" dirty="0"/>
              <a:t> (Sunan </a:t>
            </a:r>
            <a:r>
              <a:rPr lang="en-US" dirty="0" err="1"/>
              <a:t>Drajat</a:t>
            </a:r>
            <a:r>
              <a:rPr lang="en-US" dirty="0"/>
              <a:t>), Maulana Ishak, Raden </a:t>
            </a:r>
            <a:r>
              <a:rPr lang="en-US" dirty="0" err="1"/>
              <a:t>Patah</a:t>
            </a:r>
            <a:r>
              <a:rPr lang="en-US" dirty="0"/>
              <a:t> (Raja Demak </a:t>
            </a:r>
            <a:r>
              <a:rPr lang="en-US" dirty="0" err="1"/>
              <a:t>pertama</a:t>
            </a:r>
            <a:r>
              <a:rPr lang="en-US" dirty="0"/>
              <a:t>), Jaka </a:t>
            </a:r>
            <a:r>
              <a:rPr lang="en-US" dirty="0" err="1"/>
              <a:t>Tingkir</a:t>
            </a:r>
            <a:r>
              <a:rPr lang="en-US" dirty="0"/>
              <a:t> (Sultan </a:t>
            </a:r>
            <a:r>
              <a:rPr lang="en-US" dirty="0" err="1"/>
              <a:t>Adiwijaya</a:t>
            </a:r>
            <a:r>
              <a:rPr lang="en-US" dirty="0"/>
              <a:t>, Raja </a:t>
            </a:r>
            <a:r>
              <a:rPr lang="en-US" dirty="0" err="1"/>
              <a:t>Pajang</a:t>
            </a:r>
            <a:r>
              <a:rPr lang="en-US" dirty="0"/>
              <a:t>), dan lain-lain.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Merupakan sosok yang dihormati sehingga ikut andil dalam merancang </a:t>
            </a:r>
            <a:r>
              <a:rPr lang="en-US" dirty="0" err="1"/>
              <a:t>pembentukan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 Demak yang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politik</a:t>
            </a:r>
            <a:r>
              <a:rPr lang="en-US" dirty="0"/>
              <a:t> </a:t>
            </a:r>
            <a:r>
              <a:rPr lang="en-US" dirty="0" err="1"/>
              <a:t>besar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proses </a:t>
            </a:r>
            <a:r>
              <a:rPr lang="en-US" dirty="0" err="1"/>
              <a:t>islamisasi</a:t>
            </a:r>
            <a:r>
              <a:rPr lang="en-US" dirty="0"/>
              <a:t> di Pulau </a:t>
            </a:r>
            <a:r>
              <a:rPr lang="en-US" dirty="0" err="1"/>
              <a:t>Jawa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Pelantikan Raden Patah menjadi sultan pertama Kesultanan Demak dilatarbelakangi izin dan restu Sunan Ampel.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Sunan </a:t>
            </a:r>
            <a:r>
              <a:rPr lang="en-US" dirty="0" err="1"/>
              <a:t>Ampel</a:t>
            </a:r>
            <a:r>
              <a:rPr lang="en-US" dirty="0"/>
              <a:t> </a:t>
            </a:r>
            <a:r>
              <a:rPr lang="en-US" dirty="0" err="1"/>
              <a:t>wafat</a:t>
            </a:r>
            <a:r>
              <a:rPr lang="en-US" dirty="0"/>
              <a:t> pada </a:t>
            </a:r>
            <a:r>
              <a:rPr lang="en-US" dirty="0" err="1"/>
              <a:t>tahun</a:t>
            </a:r>
            <a:r>
              <a:rPr lang="en-US" dirty="0"/>
              <a:t> 1481 M dan </a:t>
            </a:r>
            <a:r>
              <a:rPr lang="en-US" dirty="0" err="1"/>
              <a:t>dimakamkan</a:t>
            </a:r>
            <a:r>
              <a:rPr lang="en-US" dirty="0"/>
              <a:t> di Masjid </a:t>
            </a:r>
            <a:r>
              <a:rPr lang="en-US" dirty="0" err="1"/>
              <a:t>Ampel</a:t>
            </a:r>
            <a:r>
              <a:rPr lang="en-US" dirty="0"/>
              <a:t>, Surabaya.</a:t>
            </a:r>
            <a:endParaRPr lang="id-ID" dirty="0"/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5292081" cy="42066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6323" y="178877"/>
            <a:ext cx="4479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 startAt="2"/>
            </a:pPr>
            <a:r>
              <a:rPr lang="id-ID" sz="2400" b="1" dirty="0">
                <a:cs typeface="Times New Roman" pitchFamily="18" charset="0"/>
              </a:rPr>
              <a:t>Sunan Ampel (Raden Rahmat)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54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1540" y="627534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Merupakan putra dari </a:t>
            </a:r>
            <a:r>
              <a:rPr lang="en-US" dirty="0"/>
              <a:t>Sunan </a:t>
            </a:r>
            <a:r>
              <a:rPr lang="en-US" dirty="0" err="1"/>
              <a:t>Ampel</a:t>
            </a:r>
            <a:r>
              <a:rPr lang="en-US" dirty="0"/>
              <a:t> </a:t>
            </a:r>
            <a:r>
              <a:rPr lang="id-ID" dirty="0"/>
              <a:t>dan Dewi Candrawati yang lahir </a:t>
            </a:r>
            <a:r>
              <a:rPr lang="en-US" dirty="0"/>
              <a:t>pada </a:t>
            </a:r>
            <a:r>
              <a:rPr lang="en-US" dirty="0" err="1"/>
              <a:t>tahun</a:t>
            </a:r>
            <a:r>
              <a:rPr lang="en-US" dirty="0"/>
              <a:t> 1525 M di </a:t>
            </a:r>
            <a:r>
              <a:rPr lang="en-US" dirty="0" err="1"/>
              <a:t>Ampel</a:t>
            </a:r>
            <a:r>
              <a:rPr lang="en-US" dirty="0"/>
              <a:t> </a:t>
            </a:r>
            <a:r>
              <a:rPr lang="en-US" dirty="0" err="1"/>
              <a:t>Denta</a:t>
            </a:r>
            <a:r>
              <a:rPr lang="en-US" dirty="0"/>
              <a:t>, Surabaya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Memiliki gelar </a:t>
            </a:r>
            <a:r>
              <a:rPr lang="id-ID" i="1" dirty="0"/>
              <a:t>makhdum</a:t>
            </a:r>
            <a:r>
              <a:rPr lang="id-ID" dirty="0"/>
              <a:t> (</a:t>
            </a:r>
            <a:r>
              <a:rPr lang="en-US" dirty="0"/>
              <a:t>orang yang </a:t>
            </a:r>
            <a:r>
              <a:rPr lang="en-US" dirty="0" err="1"/>
              <a:t>dihormati</a:t>
            </a:r>
            <a:r>
              <a:rPr lang="id-ID" dirty="0"/>
              <a:t> untuk ulama besar India).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Memperdalam ajaran Islam di Pasai yang kemudian berdakwah di Tuban.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Mendirikan pesantren untuk ulama Indonesia.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Memprakarsai </a:t>
            </a:r>
            <a:r>
              <a:rPr lang="en-US" dirty="0" err="1"/>
              <a:t>musyawarah</a:t>
            </a:r>
            <a:r>
              <a:rPr lang="en-US" dirty="0"/>
              <a:t> para </a:t>
            </a:r>
            <a:r>
              <a:rPr lang="en-US" dirty="0" err="1"/>
              <a:t>wali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menentukan</a:t>
            </a:r>
            <a:r>
              <a:rPr lang="en-US" dirty="0"/>
              <a:t> </a:t>
            </a:r>
            <a:r>
              <a:rPr lang="en-US" dirty="0" err="1"/>
              <a:t>pengganti</a:t>
            </a:r>
            <a:r>
              <a:rPr lang="en-US" dirty="0"/>
              <a:t> </a:t>
            </a:r>
            <a:r>
              <a:rPr lang="en-US" dirty="0" err="1"/>
              <a:t>pemimpin</a:t>
            </a:r>
            <a:r>
              <a:rPr lang="en-US" dirty="0"/>
              <a:t> </a:t>
            </a:r>
            <a:r>
              <a:rPr lang="en-US" dirty="0" err="1"/>
              <a:t>Pesantren</a:t>
            </a:r>
            <a:r>
              <a:rPr lang="en-US" dirty="0"/>
              <a:t> </a:t>
            </a:r>
            <a:r>
              <a:rPr lang="en-US" dirty="0" err="1"/>
              <a:t>Ampel</a:t>
            </a:r>
            <a:r>
              <a:rPr lang="en-US" dirty="0"/>
              <a:t> </a:t>
            </a:r>
            <a:r>
              <a:rPr lang="en-US" dirty="0" err="1"/>
              <a:t>Denta</a:t>
            </a:r>
            <a:r>
              <a:rPr lang="id-ID" dirty="0"/>
              <a:t> setelah Sunan Ampel wafat menjadi Raden Patah.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Selain pendidikan juga berdakwah melalui kesenian tradisional wayang kulit dan gamelan yang berisi pesan tauhid dan di setiap lagu diselingi </a:t>
            </a:r>
            <a:r>
              <a:rPr lang="en-US" i="1" dirty="0" err="1"/>
              <a:t>syahadataini</a:t>
            </a:r>
            <a:r>
              <a:rPr lang="en-US" dirty="0"/>
              <a:t>.</a:t>
            </a:r>
            <a:r>
              <a:rPr lang="id-ID" dirty="0"/>
              <a:t> </a:t>
            </a:r>
            <a:r>
              <a:rPr lang="en-US" dirty="0"/>
              <a:t>Gamelan yang </a:t>
            </a:r>
            <a:r>
              <a:rPr lang="en-US" dirty="0" err="1"/>
              <a:t>mengirinya</a:t>
            </a:r>
            <a:r>
              <a:rPr lang="en-US" dirty="0"/>
              <a:t>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/>
              <a:t>sekaten</a:t>
            </a:r>
            <a:r>
              <a:rPr lang="en-US" dirty="0"/>
              <a:t> (</a:t>
            </a:r>
            <a:r>
              <a:rPr lang="en-US" dirty="0" err="1"/>
              <a:t>berasal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kata </a:t>
            </a:r>
            <a:r>
              <a:rPr lang="en-US" i="1" dirty="0" err="1"/>
              <a:t>syahadataini</a:t>
            </a:r>
            <a:r>
              <a:rPr lang="en-US" dirty="0"/>
              <a:t>).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Mengganti nama-nama dewa menjadi malaikat dalam Islam untuk mempermudah pengenalan ke masyarakat.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P</a:t>
            </a:r>
            <a:r>
              <a:rPr lang="en-US" dirty="0" err="1"/>
              <a:t>encipta</a:t>
            </a:r>
            <a:r>
              <a:rPr lang="en-US" dirty="0"/>
              <a:t> </a:t>
            </a:r>
            <a:r>
              <a:rPr lang="en-US" dirty="0" err="1"/>
              <a:t>gending</a:t>
            </a:r>
            <a:r>
              <a:rPr lang="en-US" dirty="0"/>
              <a:t> </a:t>
            </a:r>
            <a:r>
              <a:rPr lang="en-US" dirty="0" err="1"/>
              <a:t>pertama</a:t>
            </a:r>
            <a:r>
              <a:rPr lang="en-US" dirty="0"/>
              <a:t> </a:t>
            </a:r>
            <a:r>
              <a:rPr lang="id-ID" dirty="0"/>
              <a:t>untuk </a:t>
            </a:r>
            <a:r>
              <a:rPr lang="en-US" dirty="0" err="1"/>
              <a:t>menyebarkan</a:t>
            </a:r>
            <a:r>
              <a:rPr lang="en-US" dirty="0"/>
              <a:t> Islam di </a:t>
            </a:r>
            <a:r>
              <a:rPr lang="en-US" dirty="0" err="1"/>
              <a:t>pesisir</a:t>
            </a:r>
            <a:r>
              <a:rPr lang="en-US" dirty="0"/>
              <a:t> </a:t>
            </a:r>
            <a:r>
              <a:rPr lang="en-US" dirty="0" err="1"/>
              <a:t>utara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Timur.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Sunan Bonang </a:t>
            </a:r>
            <a:r>
              <a:rPr lang="en-US" dirty="0" err="1"/>
              <a:t>wafat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1525 dan </a:t>
            </a:r>
            <a:r>
              <a:rPr lang="en-US" dirty="0" err="1"/>
              <a:t>dimakamkan</a:t>
            </a:r>
            <a:r>
              <a:rPr lang="en-US" dirty="0"/>
              <a:t> di </a:t>
            </a:r>
            <a:r>
              <a:rPr lang="en-US" dirty="0" err="1"/>
              <a:t>Tuban</a:t>
            </a:r>
            <a:r>
              <a:rPr lang="en-US" dirty="0"/>
              <a:t>, </a:t>
            </a:r>
            <a:r>
              <a:rPr lang="en-US" dirty="0" err="1"/>
              <a:t>Jawa</a:t>
            </a:r>
            <a:r>
              <a:rPr lang="en-US" dirty="0"/>
              <a:t> Timur</a:t>
            </a:r>
            <a:r>
              <a:rPr lang="id-ID" dirty="0"/>
              <a:t>.</a:t>
            </a:r>
          </a:p>
        </p:txBody>
      </p:sp>
      <p:sp>
        <p:nvSpPr>
          <p:cNvPr id="33" name="Shape 55"/>
          <p:cNvSpPr/>
          <p:nvPr/>
        </p:nvSpPr>
        <p:spPr>
          <a:xfrm>
            <a:off x="-1" y="185996"/>
            <a:ext cx="6743774" cy="461664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6323" y="178877"/>
            <a:ext cx="6312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 startAt="3"/>
            </a:pPr>
            <a:r>
              <a:rPr lang="en-US" sz="2400" b="1" dirty="0"/>
              <a:t>Sunan Bonang (Maulana </a:t>
            </a:r>
            <a:r>
              <a:rPr lang="en-US" sz="2400" b="1" dirty="0" err="1"/>
              <a:t>Makhdum</a:t>
            </a:r>
            <a:r>
              <a:rPr lang="en-US" sz="2400" b="1" dirty="0"/>
              <a:t> Ibrahim)</a:t>
            </a:r>
            <a:endParaRPr lang="id-ID" sz="2400" b="1" dirty="0">
              <a:cs typeface="Times New Roman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49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1540" y="627534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Merupakan putra dari </a:t>
            </a:r>
            <a:r>
              <a:rPr lang="en-US" dirty="0"/>
              <a:t>M</a:t>
            </a:r>
            <a:r>
              <a:rPr lang="id-ID" dirty="0" err="1"/>
              <a:t>aulana</a:t>
            </a:r>
            <a:r>
              <a:rPr lang="id-ID" dirty="0"/>
              <a:t> Ishak, </a:t>
            </a:r>
            <a:r>
              <a:rPr lang="en-US" dirty="0"/>
              <a:t>murid </a:t>
            </a:r>
            <a:r>
              <a:rPr lang="en-US" dirty="0" err="1"/>
              <a:t>sunan</a:t>
            </a:r>
            <a:r>
              <a:rPr lang="en-US" dirty="0"/>
              <a:t> </a:t>
            </a:r>
            <a:r>
              <a:rPr lang="en-US" dirty="0" err="1"/>
              <a:t>Ampel</a:t>
            </a:r>
            <a:r>
              <a:rPr lang="en-US" dirty="0"/>
              <a:t> yang </a:t>
            </a:r>
            <a:r>
              <a:rPr lang="en-US" dirty="0" err="1"/>
              <a:t>ditugaskan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Islam di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Blambangan</a:t>
            </a:r>
            <a:r>
              <a:rPr lang="en-US" dirty="0"/>
              <a:t> (Banyuwangi)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Lahir sekitar </a:t>
            </a:r>
            <a:r>
              <a:rPr lang="nn-NO" dirty="0"/>
              <a:t>awal abad ke 16 di Blambangan, Jawa Timur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Memiliki beberapa julukan, yaitu </a:t>
            </a:r>
            <a:r>
              <a:rPr lang="en-US" dirty="0"/>
              <a:t>Prabu </a:t>
            </a:r>
            <a:r>
              <a:rPr lang="en-US" dirty="0" err="1"/>
              <a:t>Satmata</a:t>
            </a:r>
            <a:r>
              <a:rPr lang="en-US" dirty="0"/>
              <a:t>, Sultan Abdul Faqih, dan Raden </a:t>
            </a:r>
            <a:r>
              <a:rPr lang="en-US" dirty="0" err="1"/>
              <a:t>Ainul</a:t>
            </a:r>
            <a:r>
              <a:rPr lang="en-US" dirty="0"/>
              <a:t> </a:t>
            </a:r>
            <a:r>
              <a:rPr lang="en-US" dirty="0" err="1"/>
              <a:t>Yaqin</a:t>
            </a:r>
            <a:r>
              <a:rPr lang="en-US" dirty="0"/>
              <a:t>.</a:t>
            </a:r>
            <a:r>
              <a:rPr lang="id-ID" dirty="0"/>
              <a:t> J</a:t>
            </a:r>
            <a:r>
              <a:rPr lang="en-US" dirty="0" err="1"/>
              <a:t>ulukan</a:t>
            </a:r>
            <a:r>
              <a:rPr lang="en-US" dirty="0"/>
              <a:t> Sunan Giri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berdakwah</a:t>
            </a:r>
            <a:r>
              <a:rPr lang="en-US" dirty="0"/>
              <a:t> di </a:t>
            </a:r>
            <a:r>
              <a:rPr lang="en-US" dirty="0" err="1"/>
              <a:t>daerah</a:t>
            </a:r>
            <a:r>
              <a:rPr lang="en-US" dirty="0"/>
              <a:t> Giri, </a:t>
            </a:r>
            <a:r>
              <a:rPr lang="en-US" dirty="0" err="1"/>
              <a:t>Jawa</a:t>
            </a:r>
            <a:r>
              <a:rPr lang="en-US" dirty="0"/>
              <a:t> Timur.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Ketika perjalanan haji, singgah di Pasai dan memperdalam ilmu agama Islam hingga Sunan Giri mendapatkan gelar “</a:t>
            </a:r>
            <a:r>
              <a:rPr lang="id-ID" i="1" dirty="0"/>
              <a:t>Ainul Yaqin</a:t>
            </a:r>
            <a:r>
              <a:rPr lang="id-ID" dirty="0"/>
              <a:t>” oleh gurunya karena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tingkatan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i="1" dirty="0" err="1"/>
              <a:t>laduni</a:t>
            </a:r>
            <a:r>
              <a:rPr lang="id-ID" i="1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Memulai dakwah dengan mendirikan pesantren di Giri, Jawa Timur yang menghasilkan pendakwah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daerah-daerah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Jawa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Madura, </a:t>
            </a:r>
            <a:r>
              <a:rPr lang="en-US" dirty="0" err="1"/>
              <a:t>Bawean</a:t>
            </a:r>
            <a:r>
              <a:rPr lang="en-US" dirty="0"/>
              <a:t>, </a:t>
            </a:r>
            <a:r>
              <a:rPr lang="en-US" dirty="0" err="1"/>
              <a:t>Kangean</a:t>
            </a:r>
            <a:r>
              <a:rPr lang="en-US" dirty="0"/>
              <a:t>, Ternate, dan </a:t>
            </a:r>
            <a:r>
              <a:rPr lang="en-US" dirty="0" err="1"/>
              <a:t>Tidore</a:t>
            </a:r>
            <a:r>
              <a:rPr lang="en-US" dirty="0"/>
              <a:t>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</a:t>
            </a:r>
            <a:r>
              <a:rPr lang="en-US" dirty="0" err="1"/>
              <a:t>enggunakan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macam</a:t>
            </a:r>
            <a:r>
              <a:rPr lang="en-US" dirty="0"/>
              <a:t> </a:t>
            </a:r>
            <a:r>
              <a:rPr lang="en-US" dirty="0" err="1"/>
              <a:t>permainan</a:t>
            </a:r>
            <a:r>
              <a:rPr lang="en-US" dirty="0"/>
              <a:t> dan </a:t>
            </a:r>
            <a:r>
              <a:rPr lang="en-US" dirty="0" err="1"/>
              <a:t>lagu</a:t>
            </a:r>
            <a:r>
              <a:rPr lang="en-US" dirty="0"/>
              <a:t> yang </a:t>
            </a:r>
            <a:r>
              <a:rPr lang="en-US" dirty="0" err="1"/>
              <a:t>berjiwa</a:t>
            </a:r>
            <a:r>
              <a:rPr lang="en-US" dirty="0"/>
              <a:t> agama. Di </a:t>
            </a:r>
            <a:r>
              <a:rPr lang="en-US" dirty="0" err="1"/>
              <a:t>antaranya</a:t>
            </a:r>
            <a:r>
              <a:rPr lang="en-US" dirty="0"/>
              <a:t> </a:t>
            </a:r>
            <a:r>
              <a:rPr lang="en-US" i="1" dirty="0" err="1"/>
              <a:t>Lir-ilir</a:t>
            </a:r>
            <a:r>
              <a:rPr lang="en-US" i="1" dirty="0"/>
              <a:t>, </a:t>
            </a:r>
            <a:r>
              <a:rPr lang="en-US" i="1" dirty="0" err="1"/>
              <a:t>Cublak-cublak</a:t>
            </a:r>
            <a:r>
              <a:rPr lang="en-US" i="1" dirty="0"/>
              <a:t> </a:t>
            </a:r>
            <a:r>
              <a:rPr lang="en-US" i="1" dirty="0" err="1"/>
              <a:t>Suweng</a:t>
            </a:r>
            <a:r>
              <a:rPr lang="en-US" i="1" dirty="0"/>
              <a:t>, </a:t>
            </a:r>
            <a:r>
              <a:rPr lang="en-US" i="1" dirty="0" err="1"/>
              <a:t>Jelungen</a:t>
            </a:r>
            <a:r>
              <a:rPr lang="en-US" dirty="0"/>
              <a:t>, dan </a:t>
            </a:r>
            <a:r>
              <a:rPr lang="en-US" i="1" dirty="0" err="1"/>
              <a:t>Jamuran</a:t>
            </a:r>
            <a:r>
              <a:rPr lang="id-ID" i="1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W</a:t>
            </a:r>
            <a:r>
              <a:rPr lang="en-US" dirty="0" err="1"/>
              <a:t>afat</a:t>
            </a:r>
            <a:r>
              <a:rPr lang="en-US" dirty="0"/>
              <a:t> pada </a:t>
            </a:r>
            <a:r>
              <a:rPr lang="en-US" dirty="0" err="1"/>
              <a:t>tahun</a:t>
            </a:r>
            <a:r>
              <a:rPr lang="en-US" dirty="0"/>
              <a:t> 1506 dan </a:t>
            </a:r>
            <a:r>
              <a:rPr lang="en-US" dirty="0" err="1"/>
              <a:t>dimakamkan</a:t>
            </a:r>
            <a:r>
              <a:rPr lang="en-US" dirty="0"/>
              <a:t> di </a:t>
            </a:r>
            <a:r>
              <a:rPr lang="en-US" dirty="0" err="1"/>
              <a:t>daerah</a:t>
            </a:r>
            <a:r>
              <a:rPr lang="en-US" dirty="0"/>
              <a:t> Giri, Gresik, </a:t>
            </a:r>
            <a:r>
              <a:rPr lang="en-US" dirty="0" err="1"/>
              <a:t>Jawa</a:t>
            </a:r>
            <a:r>
              <a:rPr lang="en-US" dirty="0"/>
              <a:t> Timur</a:t>
            </a:r>
            <a:r>
              <a:rPr lang="id-ID" dirty="0"/>
              <a:t>.</a:t>
            </a:r>
            <a:endParaRPr lang="id-ID" i="1" dirty="0"/>
          </a:p>
        </p:txBody>
      </p:sp>
      <p:sp>
        <p:nvSpPr>
          <p:cNvPr id="33" name="Shape 55"/>
          <p:cNvSpPr/>
          <p:nvPr/>
        </p:nvSpPr>
        <p:spPr>
          <a:xfrm>
            <a:off x="-1" y="185995"/>
            <a:ext cx="4427985" cy="461665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6323" y="178877"/>
            <a:ext cx="37239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 startAt="4"/>
            </a:pPr>
            <a:r>
              <a:rPr lang="id-ID" sz="2400" b="1" dirty="0">
                <a:cs typeface="Times New Roman" pitchFamily="18" charset="0"/>
              </a:rPr>
              <a:t>Sunan Giri (Raden Paku)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238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1540" y="627534"/>
            <a:ext cx="82809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Merupakan putra dari Sunan Ampel dan Dewi Candrawati, dilahirkan pada tahun 1470 M di Ampel Denta, Surabaya dan </a:t>
            </a:r>
            <a:r>
              <a:rPr lang="en-US" dirty="0" err="1"/>
              <a:t>diberi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</a:t>
            </a:r>
            <a:r>
              <a:rPr lang="en-US" dirty="0" err="1"/>
              <a:t>Syarifuddin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Raden Qasim.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Masyarakat </a:t>
            </a:r>
            <a:r>
              <a:rPr lang="en-US" dirty="0" err="1"/>
              <a:t>Jawa</a:t>
            </a:r>
            <a:r>
              <a:rPr lang="en-US" dirty="0"/>
              <a:t> Timur </a:t>
            </a:r>
            <a:r>
              <a:rPr lang="en-US" dirty="0" err="1"/>
              <a:t>menyebutnya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sebutan</a:t>
            </a:r>
            <a:r>
              <a:rPr lang="en-US" dirty="0"/>
              <a:t> </a:t>
            </a:r>
            <a:r>
              <a:rPr lang="en-US" i="1" dirty="0"/>
              <a:t>Sunan </a:t>
            </a:r>
            <a:r>
              <a:rPr lang="en-US" i="1" dirty="0" err="1"/>
              <a:t>Sedayu</a:t>
            </a:r>
            <a:r>
              <a:rPr lang="en-US" i="1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dimakamkan</a:t>
            </a:r>
            <a:r>
              <a:rPr lang="en-US" dirty="0"/>
              <a:t> di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Sedayu</a:t>
            </a:r>
            <a:r>
              <a:rPr lang="en-US" dirty="0"/>
              <a:t>. 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Dalam berdakwah beliau memprioritaskan kesejahteraan sosial baru pemahaman ajaran Islam sehingga menekankan </a:t>
            </a:r>
            <a:r>
              <a:rPr lang="en-US" dirty="0" err="1"/>
              <a:t>tema-tema</a:t>
            </a:r>
            <a:r>
              <a:rPr lang="en-US" dirty="0"/>
              <a:t> </a:t>
            </a:r>
            <a:r>
              <a:rPr lang="en-US" dirty="0" err="1"/>
              <a:t>sosial</a:t>
            </a:r>
            <a:r>
              <a:rPr lang="en-US" dirty="0"/>
              <a:t>,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bergotong</a:t>
            </a:r>
            <a:r>
              <a:rPr lang="en-US" dirty="0"/>
              <a:t> royong, </a:t>
            </a:r>
            <a:r>
              <a:rPr lang="en-US" dirty="0" err="1"/>
              <a:t>menyantuni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yatim</a:t>
            </a:r>
            <a:r>
              <a:rPr lang="en-US" dirty="0"/>
              <a:t>, </a:t>
            </a:r>
            <a:r>
              <a:rPr lang="en-US" dirty="0" err="1"/>
              <a:t>menolong</a:t>
            </a:r>
            <a:r>
              <a:rPr lang="en-US" dirty="0"/>
              <a:t> orang-orang miskin, dan </a:t>
            </a:r>
            <a:r>
              <a:rPr lang="en-US" dirty="0" err="1"/>
              <a:t>saling</a:t>
            </a:r>
            <a:r>
              <a:rPr lang="en-US" dirty="0"/>
              <a:t> </a:t>
            </a:r>
            <a:r>
              <a:rPr lang="en-US" dirty="0" err="1"/>
              <a:t>membantu</a:t>
            </a:r>
            <a:r>
              <a:rPr lang="en-US" dirty="0"/>
              <a:t> </a:t>
            </a:r>
            <a:r>
              <a:rPr lang="en-US" dirty="0" err="1"/>
              <a:t>sesama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. </a:t>
            </a:r>
            <a:r>
              <a:rPr lang="id-ID" dirty="0"/>
              <a:t>Selain itu juga,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motivasi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agar </a:t>
            </a:r>
            <a:r>
              <a:rPr lang="en-US" dirty="0" err="1"/>
              <a:t>menekankan</a:t>
            </a:r>
            <a:r>
              <a:rPr lang="en-US" dirty="0"/>
              <a:t> </a:t>
            </a:r>
            <a:r>
              <a:rPr lang="en-US" dirty="0" err="1"/>
              <a:t>etos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keras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kedermawanan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mengentas</a:t>
            </a:r>
            <a:r>
              <a:rPr lang="en-US" dirty="0"/>
              <a:t> </a:t>
            </a:r>
            <a:r>
              <a:rPr lang="en-US" dirty="0" err="1"/>
              <a:t>kemiskinan</a:t>
            </a:r>
            <a:r>
              <a:rPr lang="en-US" dirty="0"/>
              <a:t> dan </a:t>
            </a:r>
            <a:r>
              <a:rPr lang="en-US" dirty="0" err="1"/>
              <a:t>menciptakan</a:t>
            </a:r>
            <a:r>
              <a:rPr lang="en-US" dirty="0"/>
              <a:t> </a:t>
            </a:r>
            <a:r>
              <a:rPr lang="en-US" dirty="0" err="1"/>
              <a:t>kemakmuran</a:t>
            </a:r>
            <a:r>
              <a:rPr lang="en-US" dirty="0"/>
              <a:t>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Pada 1520 M, mendapat gelar </a:t>
            </a:r>
            <a:r>
              <a:rPr lang="en-US" dirty="0"/>
              <a:t>Sunan </a:t>
            </a:r>
            <a:r>
              <a:rPr lang="en-US" dirty="0" err="1"/>
              <a:t>Mayang</a:t>
            </a:r>
            <a:r>
              <a:rPr lang="en-US" dirty="0"/>
              <a:t> </a:t>
            </a:r>
            <a:r>
              <a:rPr lang="en-US" dirty="0" err="1"/>
              <a:t>Madu</a:t>
            </a:r>
            <a:r>
              <a:rPr lang="en-US" dirty="0"/>
              <a:t> </a:t>
            </a:r>
            <a:r>
              <a:rPr lang="id-ID" dirty="0"/>
              <a:t>dari </a:t>
            </a:r>
            <a:r>
              <a:rPr lang="en-US" dirty="0"/>
              <a:t>Sultan Demak Raden </a:t>
            </a:r>
            <a:r>
              <a:rPr lang="en-US" dirty="0" err="1"/>
              <a:t>Patah</a:t>
            </a:r>
            <a:r>
              <a:rPr lang="id-ID" dirty="0"/>
              <a:t>  karena </a:t>
            </a:r>
            <a:r>
              <a:rPr lang="en-US" dirty="0" err="1"/>
              <a:t>keberhasilannya</a:t>
            </a:r>
            <a:r>
              <a:rPr lang="en-US" dirty="0"/>
              <a:t> </a:t>
            </a:r>
            <a:r>
              <a:rPr lang="en-US" dirty="0" err="1"/>
              <a:t>menyebarkan</a:t>
            </a:r>
            <a:r>
              <a:rPr lang="en-US" dirty="0"/>
              <a:t> agama Islam dan </a:t>
            </a:r>
            <a:r>
              <a:rPr lang="en-US" dirty="0" err="1"/>
              <a:t>menanggulangi</a:t>
            </a:r>
            <a:r>
              <a:rPr lang="en-US" dirty="0"/>
              <a:t> </a:t>
            </a:r>
            <a:r>
              <a:rPr lang="en-US" dirty="0" err="1"/>
              <a:t>kemiskinan</a:t>
            </a:r>
            <a:r>
              <a:rPr lang="id-ID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W</a:t>
            </a:r>
            <a:r>
              <a:rPr lang="en-US" dirty="0" err="1"/>
              <a:t>afat</a:t>
            </a:r>
            <a:r>
              <a:rPr lang="en-US" dirty="0"/>
              <a:t> </a:t>
            </a:r>
            <a:r>
              <a:rPr lang="id-ID" dirty="0"/>
              <a:t>pada </a:t>
            </a:r>
            <a:r>
              <a:rPr lang="en-US" dirty="0" err="1"/>
              <a:t>pertengahan</a:t>
            </a:r>
            <a:r>
              <a:rPr lang="en-US" dirty="0"/>
              <a:t> </a:t>
            </a:r>
            <a:r>
              <a:rPr lang="en-US" dirty="0" err="1"/>
              <a:t>abad</a:t>
            </a:r>
            <a:r>
              <a:rPr lang="en-US" dirty="0"/>
              <a:t> ke-16 dan </a:t>
            </a:r>
            <a:r>
              <a:rPr lang="en-US" dirty="0" err="1"/>
              <a:t>dimakamkan</a:t>
            </a:r>
            <a:r>
              <a:rPr lang="en-US" dirty="0"/>
              <a:t> di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Sedayu</a:t>
            </a:r>
            <a:r>
              <a:rPr lang="en-US" dirty="0"/>
              <a:t>, Gresik, </a:t>
            </a:r>
            <a:r>
              <a:rPr lang="en-US" dirty="0" err="1"/>
              <a:t>Jawa</a:t>
            </a:r>
            <a:r>
              <a:rPr lang="en-US" dirty="0"/>
              <a:t> Timur.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d-ID" dirty="0"/>
          </a:p>
        </p:txBody>
      </p:sp>
      <p:sp>
        <p:nvSpPr>
          <p:cNvPr id="33" name="Shape 55"/>
          <p:cNvSpPr/>
          <p:nvPr/>
        </p:nvSpPr>
        <p:spPr>
          <a:xfrm>
            <a:off x="-1" y="185995"/>
            <a:ext cx="5076057" cy="420661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1675" tIns="41675" rIns="41675" bIns="41675" anchor="ctr">
            <a:normAutofit lnSpcReduction="10000"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6323" y="178877"/>
            <a:ext cx="4259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 startAt="5"/>
            </a:pPr>
            <a:r>
              <a:rPr lang="id-ID" sz="2400" b="1" dirty="0">
                <a:cs typeface="Times New Roman" pitchFamily="18" charset="0"/>
              </a:rPr>
              <a:t>Sunan Drajat (Raden Qosim)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141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31540" y="663535"/>
            <a:ext cx="828092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Merupakan putra dari </a:t>
            </a:r>
            <a:r>
              <a:rPr lang="en-US" dirty="0" err="1"/>
              <a:t>seorang</a:t>
            </a:r>
            <a:r>
              <a:rPr lang="en-US" dirty="0"/>
              <a:t> </a:t>
            </a:r>
            <a:r>
              <a:rPr lang="en-US" dirty="0" err="1"/>
              <a:t>Bupati</a:t>
            </a:r>
            <a:r>
              <a:rPr lang="en-US" dirty="0"/>
              <a:t> </a:t>
            </a:r>
            <a:r>
              <a:rPr lang="en-US" dirty="0" err="1"/>
              <a:t>Tuban</a:t>
            </a:r>
            <a:r>
              <a:rPr lang="en-US" dirty="0"/>
              <a:t>, Raden </a:t>
            </a:r>
            <a:r>
              <a:rPr lang="en-US" dirty="0" err="1"/>
              <a:t>Sahur</a:t>
            </a:r>
            <a:r>
              <a:rPr lang="en-US" dirty="0"/>
              <a:t> </a:t>
            </a:r>
            <a:r>
              <a:rPr lang="en-US" dirty="0" err="1"/>
              <a:t>Tumenggung</a:t>
            </a:r>
            <a:r>
              <a:rPr lang="en-US" dirty="0"/>
              <a:t> </a:t>
            </a:r>
            <a:r>
              <a:rPr lang="en-US" dirty="0" err="1"/>
              <a:t>Wilatikta</a:t>
            </a:r>
            <a:r>
              <a:rPr lang="en-US" dirty="0"/>
              <a:t>, yang </a:t>
            </a:r>
            <a:r>
              <a:rPr lang="en-US" dirty="0" err="1"/>
              <a:t>dilahirkan</a:t>
            </a:r>
            <a:r>
              <a:rPr lang="en-US" dirty="0"/>
              <a:t> pada </a:t>
            </a:r>
            <a:r>
              <a:rPr lang="en-US" dirty="0" err="1"/>
              <a:t>tahun</a:t>
            </a:r>
            <a:r>
              <a:rPr lang="en-US" dirty="0"/>
              <a:t> 1450 M.</a:t>
            </a:r>
            <a:endParaRPr lang="id-ID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d-ID" dirty="0"/>
              <a:t>Beberapa pendapat asal-usul sebutan </a:t>
            </a:r>
            <a:r>
              <a:rPr lang="id-ID" i="1" dirty="0" err="1"/>
              <a:t>Kalijaga</a:t>
            </a:r>
            <a:r>
              <a:rPr lang="id-ID" dirty="0"/>
              <a:t>: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id-ID" sz="1600" dirty="0"/>
              <a:t>B</a:t>
            </a:r>
            <a:r>
              <a:rPr lang="en-US" sz="1600" dirty="0" err="1"/>
              <a:t>erasal</a:t>
            </a:r>
            <a:r>
              <a:rPr lang="en-US" sz="1600" dirty="0"/>
              <a:t> </a:t>
            </a:r>
            <a:r>
              <a:rPr lang="en-US" sz="1600" dirty="0" err="1"/>
              <a:t>dari</a:t>
            </a:r>
            <a:r>
              <a:rPr lang="en-US" sz="1600" dirty="0"/>
              <a:t> </a:t>
            </a:r>
            <a:r>
              <a:rPr lang="en-US" sz="1600" dirty="0" err="1"/>
              <a:t>bahasa</a:t>
            </a:r>
            <a:r>
              <a:rPr lang="en-US" sz="1600" dirty="0"/>
              <a:t> Arab, </a:t>
            </a:r>
            <a:r>
              <a:rPr lang="en-US" sz="1600" dirty="0" err="1"/>
              <a:t>yaitu</a:t>
            </a:r>
            <a:r>
              <a:rPr lang="en-US" sz="1600" dirty="0"/>
              <a:t> </a:t>
            </a:r>
            <a:r>
              <a:rPr lang="en-US" sz="1600" i="1" dirty="0"/>
              <a:t>Qadi </a:t>
            </a:r>
            <a:r>
              <a:rPr lang="en-US" sz="1600" i="1" dirty="0" err="1"/>
              <a:t>Zaka</a:t>
            </a:r>
            <a:r>
              <a:rPr lang="en-US" sz="1600" dirty="0"/>
              <a:t>, yang </a:t>
            </a:r>
            <a:r>
              <a:rPr lang="en-US" sz="1600" dirty="0" err="1"/>
              <a:t>bermakna</a:t>
            </a:r>
            <a:r>
              <a:rPr lang="en-US" sz="1600" dirty="0"/>
              <a:t> ‘</a:t>
            </a:r>
            <a:r>
              <a:rPr lang="en-US" sz="1600" dirty="0" err="1"/>
              <a:t>pelaksana</a:t>
            </a:r>
            <a:r>
              <a:rPr lang="en-US" sz="1600" dirty="0"/>
              <a:t> dan </a:t>
            </a:r>
            <a:r>
              <a:rPr lang="en-US" sz="1600" dirty="0" err="1"/>
              <a:t>membersihkan</a:t>
            </a:r>
            <a:r>
              <a:rPr lang="en-US" sz="1600" dirty="0"/>
              <a:t>’</a:t>
            </a:r>
            <a:r>
              <a:rPr lang="id-ID" sz="1600" dirty="0"/>
              <a:t> yang kemudian disesuaikan dengan dialek bahasa Jawa menjadi </a:t>
            </a:r>
            <a:r>
              <a:rPr lang="en-US" sz="1600" dirty="0" err="1"/>
              <a:t>Kalijaga</a:t>
            </a:r>
            <a:r>
              <a:rPr lang="en-US" sz="1600" dirty="0"/>
              <a:t>, yang </a:t>
            </a:r>
            <a:r>
              <a:rPr lang="en-US" sz="1600" dirty="0" err="1"/>
              <a:t>berarti</a:t>
            </a:r>
            <a:r>
              <a:rPr lang="en-US" sz="1600" dirty="0"/>
              <a:t> ‘</a:t>
            </a:r>
            <a:r>
              <a:rPr lang="en-US" sz="1600" dirty="0" err="1"/>
              <a:t>pemimpin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dirty="0" err="1"/>
              <a:t>pelaksana</a:t>
            </a:r>
            <a:r>
              <a:rPr lang="en-US" sz="1600" dirty="0"/>
              <a:t> yang </a:t>
            </a:r>
            <a:r>
              <a:rPr lang="en-US" sz="1600" dirty="0" err="1"/>
              <a:t>menegakkan</a:t>
            </a:r>
            <a:r>
              <a:rPr lang="en-US" sz="1600" dirty="0"/>
              <a:t> </a:t>
            </a:r>
            <a:r>
              <a:rPr lang="en-US" sz="1600" dirty="0" err="1"/>
              <a:t>kebersihan</a:t>
            </a:r>
            <a:r>
              <a:rPr lang="en-US" sz="1600" dirty="0"/>
              <a:t> dan </a:t>
            </a:r>
            <a:r>
              <a:rPr lang="en-US" sz="1600" dirty="0" err="1"/>
              <a:t>kesucian</a:t>
            </a:r>
            <a:r>
              <a:rPr lang="en-US" sz="1600" dirty="0"/>
              <a:t>’.</a:t>
            </a:r>
            <a:endParaRPr lang="id-ID" sz="1600" dirty="0"/>
          </a:p>
          <a:p>
            <a:pPr marL="800100" lvl="1" indent="-342900" algn="just">
              <a:buFont typeface="+mj-lt"/>
              <a:buAutoNum type="arabicPeriod"/>
            </a:pPr>
            <a:r>
              <a:rPr lang="id-ID" sz="1600" dirty="0"/>
              <a:t>M</a:t>
            </a:r>
            <a:r>
              <a:rPr lang="en-US" sz="1600" dirty="0" err="1"/>
              <a:t>asyarakat</a:t>
            </a:r>
            <a:r>
              <a:rPr lang="en-US" sz="1600" dirty="0"/>
              <a:t> Cirebon, </a:t>
            </a:r>
            <a:r>
              <a:rPr lang="en-US" sz="1600" dirty="0" err="1"/>
              <a:t>nama</a:t>
            </a:r>
            <a:r>
              <a:rPr lang="en-US" sz="1600" dirty="0"/>
              <a:t> </a:t>
            </a:r>
            <a:r>
              <a:rPr lang="en-US" sz="1600" dirty="0" err="1"/>
              <a:t>Kalijaga</a:t>
            </a:r>
            <a:r>
              <a:rPr lang="en-US" sz="1600" dirty="0"/>
              <a:t> </a:t>
            </a:r>
            <a:r>
              <a:rPr lang="en-US" sz="1600" dirty="0" err="1"/>
              <a:t>berasal</a:t>
            </a:r>
            <a:r>
              <a:rPr lang="en-US" sz="1600" dirty="0"/>
              <a:t> </a:t>
            </a:r>
            <a:r>
              <a:rPr lang="en-US" sz="1600" dirty="0" err="1"/>
              <a:t>dari</a:t>
            </a:r>
            <a:r>
              <a:rPr lang="en-US" sz="1600" dirty="0"/>
              <a:t> </a:t>
            </a:r>
            <a:r>
              <a:rPr lang="en-US" sz="1600" dirty="0" err="1"/>
              <a:t>Desa</a:t>
            </a:r>
            <a:r>
              <a:rPr lang="en-US" sz="1600" dirty="0"/>
              <a:t> </a:t>
            </a:r>
            <a:r>
              <a:rPr lang="en-US" sz="1600" dirty="0" err="1"/>
              <a:t>Kalijaga</a:t>
            </a:r>
            <a:r>
              <a:rPr lang="en-US" sz="1600" dirty="0"/>
              <a:t> di Cirebon. Ketika Sunan </a:t>
            </a:r>
            <a:r>
              <a:rPr lang="en-US" sz="1600" dirty="0" err="1"/>
              <a:t>Kalijaga</a:t>
            </a:r>
            <a:r>
              <a:rPr lang="en-US" sz="1600" dirty="0"/>
              <a:t> </a:t>
            </a:r>
            <a:r>
              <a:rPr lang="en-US" sz="1600" dirty="0" err="1"/>
              <a:t>berdiam</a:t>
            </a:r>
            <a:r>
              <a:rPr lang="en-US" sz="1600" dirty="0"/>
              <a:t> di sana, </a:t>
            </a:r>
            <a:r>
              <a:rPr lang="en-US" sz="1600" dirty="0" err="1"/>
              <a:t>ia</a:t>
            </a:r>
            <a:r>
              <a:rPr lang="en-US" sz="1600" dirty="0"/>
              <a:t> </a:t>
            </a:r>
            <a:r>
              <a:rPr lang="en-US" sz="1600" dirty="0" err="1"/>
              <a:t>sering</a:t>
            </a:r>
            <a:r>
              <a:rPr lang="en-US" sz="1600" dirty="0"/>
              <a:t> </a:t>
            </a:r>
            <a:r>
              <a:rPr lang="en-US" sz="1600" dirty="0" err="1"/>
              <a:t>berendam</a:t>
            </a:r>
            <a:r>
              <a:rPr lang="en-US" sz="1600" dirty="0"/>
              <a:t> di </a:t>
            </a:r>
            <a:r>
              <a:rPr lang="en-US" sz="1600" dirty="0" err="1"/>
              <a:t>sungai</a:t>
            </a:r>
            <a:r>
              <a:rPr lang="en-US" sz="1600" dirty="0"/>
              <a:t> (kali), </a:t>
            </a:r>
            <a:r>
              <a:rPr lang="en-US" sz="1600" dirty="0" err="1"/>
              <a:t>atau</a:t>
            </a:r>
            <a:r>
              <a:rPr lang="en-US" sz="1600" dirty="0"/>
              <a:t> jaga kali.</a:t>
            </a:r>
            <a:endParaRPr lang="id-ID" sz="16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d-ID" dirty="0"/>
              <a:t>S</a:t>
            </a:r>
            <a:r>
              <a:rPr lang="en-US" dirty="0" err="1"/>
              <a:t>ebagai</a:t>
            </a:r>
            <a:r>
              <a:rPr lang="en-US" dirty="0"/>
              <a:t> </a:t>
            </a:r>
            <a:r>
              <a:rPr lang="en-US" dirty="0" err="1"/>
              <a:t>penasihat</a:t>
            </a:r>
            <a:r>
              <a:rPr lang="en-US" dirty="0"/>
              <a:t> </a:t>
            </a:r>
            <a:r>
              <a:rPr lang="en-US" dirty="0" err="1"/>
              <a:t>Kesultanan</a:t>
            </a:r>
            <a:r>
              <a:rPr lang="en-US" dirty="0"/>
              <a:t> Demak </a:t>
            </a:r>
            <a:endParaRPr lang="id-ID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d-ID" dirty="0"/>
              <a:t>D</a:t>
            </a:r>
            <a:r>
              <a:rPr lang="en-US" dirty="0" err="1"/>
              <a:t>ikenal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budayawan</a:t>
            </a:r>
            <a:r>
              <a:rPr lang="en-US" dirty="0"/>
              <a:t> yang </a:t>
            </a:r>
            <a:r>
              <a:rPr lang="en-US" dirty="0" err="1"/>
              <a:t>intelek</a:t>
            </a:r>
            <a:r>
              <a:rPr lang="id-ID" dirty="0"/>
              <a:t> sehingga menggunakan kesenian sebagai media dakwah.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d-ID" dirty="0" err="1"/>
              <a:t>Meng</a:t>
            </a:r>
            <a:r>
              <a:rPr lang="en-US" dirty="0" err="1"/>
              <a:t>embangkan</a:t>
            </a:r>
            <a:r>
              <a:rPr lang="en-US" dirty="0"/>
              <a:t> </a:t>
            </a:r>
            <a:r>
              <a:rPr lang="en-US" dirty="0" err="1"/>
              <a:t>seni</a:t>
            </a:r>
            <a:r>
              <a:rPr lang="en-US" dirty="0"/>
              <a:t> </a:t>
            </a:r>
            <a:r>
              <a:rPr lang="en-US" dirty="0" err="1"/>
              <a:t>wayang</a:t>
            </a:r>
            <a:r>
              <a:rPr lang="en-US" dirty="0"/>
              <a:t> </a:t>
            </a:r>
            <a:r>
              <a:rPr lang="en-US" dirty="0" err="1"/>
              <a:t>purwa</a:t>
            </a:r>
            <a:r>
              <a:rPr lang="en-US" dirty="0"/>
              <a:t>/</a:t>
            </a:r>
            <a:r>
              <a:rPr lang="en-US" dirty="0" err="1"/>
              <a:t>kulit</a:t>
            </a:r>
            <a:r>
              <a:rPr lang="en-US" dirty="0"/>
              <a:t> </a:t>
            </a:r>
            <a:r>
              <a:rPr lang="en-US" dirty="0" err="1"/>
              <a:t>islami</a:t>
            </a:r>
            <a:r>
              <a:rPr lang="id-ID" dirty="0"/>
              <a:t> sebagai media dakwah.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d-ID" dirty="0"/>
              <a:t>Karya seni lainnya yang digunakan sebagai media </a:t>
            </a:r>
            <a:r>
              <a:rPr lang="id-ID" dirty="0" err="1"/>
              <a:t>daadalah</a:t>
            </a:r>
            <a:r>
              <a:rPr lang="id-ID" dirty="0"/>
              <a:t> </a:t>
            </a:r>
            <a:r>
              <a:rPr lang="fi-FI" dirty="0"/>
              <a:t>seni ukir, batik, dan pahat.</a:t>
            </a:r>
            <a:endParaRPr lang="id-ID" dirty="0"/>
          </a:p>
        </p:txBody>
      </p:sp>
      <p:sp>
        <p:nvSpPr>
          <p:cNvPr id="33" name="Shape 55"/>
          <p:cNvSpPr/>
          <p:nvPr/>
        </p:nvSpPr>
        <p:spPr>
          <a:xfrm>
            <a:off x="-1" y="185995"/>
            <a:ext cx="5580113" cy="461665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1675" tIns="41675" rIns="41675" bIns="41675" anchor="ctr">
            <a:normAutofit/>
          </a:bodyPr>
          <a:lstStyle>
            <a:lvl1pPr defTabSz="1111362">
              <a:defRPr sz="3100">
                <a:solidFill>
                  <a:srgbClr val="0070C0"/>
                </a:solidFill>
              </a:defRPr>
            </a:lvl1pPr>
          </a:lstStyle>
          <a:p>
            <a:pPr marL="216000" algn="ctr">
              <a:defRPr sz="1800">
                <a:solidFill>
                  <a:srgbClr val="000000"/>
                </a:solidFill>
              </a:defRPr>
            </a:pPr>
            <a:endParaRPr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06323" y="178877"/>
            <a:ext cx="47937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>
              <a:buFont typeface="+mj-lt"/>
              <a:buAutoNum type="alphaUcPeriod" startAt="6"/>
            </a:pPr>
            <a:r>
              <a:rPr lang="id-ID" sz="2400" b="1" dirty="0">
                <a:cs typeface="Times New Roman" pitchFamily="18" charset="0"/>
              </a:rPr>
              <a:t>Sunan </a:t>
            </a:r>
            <a:r>
              <a:rPr lang="id-ID" sz="2400" b="1" dirty="0" err="1">
                <a:cs typeface="Times New Roman" pitchFamily="18" charset="0"/>
              </a:rPr>
              <a:t>Kalijaga</a:t>
            </a:r>
            <a:r>
              <a:rPr lang="id-ID" sz="2400" b="1" dirty="0">
                <a:cs typeface="Times New Roman" pitchFamily="18" charset="0"/>
              </a:rPr>
              <a:t> (Raden Mas Said)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17BA28-5880-4547-8E33-371F29CACD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0" y="4303105"/>
            <a:ext cx="9166034" cy="9545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347" y="283085"/>
            <a:ext cx="171922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594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4605</TotalTime>
  <Words>2116</Words>
  <Application>Microsoft Office PowerPoint</Application>
  <PresentationFormat>Peragaan Layar (16:9)</PresentationFormat>
  <Paragraphs>143</Paragraphs>
  <Slides>18</Slides>
  <Notes>0</Notes>
  <HiddenSlides>0</HiddenSlides>
  <MMClips>0</MMClips>
  <ScaleCrop>false</ScaleCrop>
  <HeadingPairs>
    <vt:vector size="6" baseType="variant">
      <vt:variant>
        <vt:lpstr>Font Dipakai</vt:lpstr>
      </vt:variant>
      <vt:variant>
        <vt:i4>4</vt:i4>
      </vt:variant>
      <vt:variant>
        <vt:lpstr>Tema</vt:lpstr>
      </vt:variant>
      <vt:variant>
        <vt:i4>1</vt:i4>
      </vt:variant>
      <vt:variant>
        <vt:lpstr>Judul Slide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Office Theme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Eka Nurdiana</dc:creator>
  <cp:lastModifiedBy>Yuha Afina Khalish</cp:lastModifiedBy>
  <cp:revision>674</cp:revision>
  <dcterms:created xsi:type="dcterms:W3CDTF">2015-05-08T02:58:00Z</dcterms:created>
  <dcterms:modified xsi:type="dcterms:W3CDTF">2024-07-10T12:29:38Z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1033-10.1.0.5674</vt:lpwstr>
  </property>
</Properties>
</file>