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2"/>
  </p:notesMasterIdLst>
  <p:handoutMasterIdLst>
    <p:handoutMasterId r:id="rId23"/>
  </p:handoutMasterIdLst>
  <p:sldIdLst>
    <p:sldId id="428" r:id="rId2"/>
    <p:sldId id="405" r:id="rId3"/>
    <p:sldId id="407" r:id="rId4"/>
    <p:sldId id="408" r:id="rId5"/>
    <p:sldId id="462" r:id="rId6"/>
    <p:sldId id="463" r:id="rId7"/>
    <p:sldId id="461" r:id="rId8"/>
    <p:sldId id="464" r:id="rId9"/>
    <p:sldId id="465" r:id="rId10"/>
    <p:sldId id="453" r:id="rId11"/>
    <p:sldId id="470" r:id="rId12"/>
    <p:sldId id="471" r:id="rId13"/>
    <p:sldId id="466" r:id="rId14"/>
    <p:sldId id="467" r:id="rId15"/>
    <p:sldId id="468" r:id="rId16"/>
    <p:sldId id="473" r:id="rId17"/>
    <p:sldId id="469" r:id="rId18"/>
    <p:sldId id="472" r:id="rId19"/>
    <p:sldId id="459" r:id="rId20"/>
    <p:sldId id="460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88">
          <p15:clr>
            <a:srgbClr val="A4A3A4"/>
          </p15:clr>
        </p15:guide>
        <p15:guide id="3" orient="horz" pos="16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DDD"/>
    <a:srgbClr val="67BEC7"/>
    <a:srgbClr val="FFCB25"/>
    <a:srgbClr val="F9F0B9"/>
    <a:srgbClr val="FBA711"/>
    <a:srgbClr val="E2AC00"/>
    <a:srgbClr val="DAAD92"/>
    <a:srgbClr val="E3EBF5"/>
    <a:srgbClr val="704226"/>
    <a:srgbClr val="B4E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4" autoAdjust="0"/>
    <p:restoredTop sz="94454" autoAdjust="0"/>
  </p:normalViewPr>
  <p:slideViewPr>
    <p:cSldViewPr>
      <p:cViewPr varScale="1">
        <p:scale>
          <a:sx n="82" d="100"/>
          <a:sy n="82" d="100"/>
        </p:scale>
        <p:origin x="832" y="16"/>
      </p:cViewPr>
      <p:guideLst>
        <p:guide orient="horz" pos="2187"/>
        <p:guide pos="2888"/>
        <p:guide orient="horz" pos="1640"/>
      </p:guideLst>
    </p:cSldViewPr>
  </p:slideViewPr>
  <p:outlineViewPr>
    <p:cViewPr>
      <p:scale>
        <a:sx n="33" d="100"/>
        <a:sy n="33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E5A81-815C-42C7-BC55-49EE41FC5E7C}" type="datetimeFigureOut">
              <a:rPr lang="en-US" smtClean="0"/>
              <a:t>12-Jul-24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C45-4A29-4866-9D5A-AD73466B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30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1D2FF-A1E0-415F-8639-AE1F08468C19}" type="datetimeFigureOut">
              <a:rPr lang="id-ID" smtClean="0"/>
              <a:pPr/>
              <a:t>12/07/2024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AB1EE-D887-4755-9236-5BC05D4A612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62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15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00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9"/>
          <p:cNvCxnSpPr/>
          <p:nvPr/>
        </p:nvCxnSpPr>
        <p:spPr>
          <a:xfrm>
            <a:off x="3707556" y="2499742"/>
            <a:ext cx="4633666" cy="0"/>
          </a:xfrm>
          <a:prstGeom prst="line">
            <a:avLst/>
          </a:prstGeom>
          <a:noFill/>
          <a:ln w="28575" cap="flat" cmpd="sng" algn="ctr">
            <a:solidFill>
              <a:srgbClr val="FBA711"/>
            </a:solidFill>
            <a:prstDash val="solid"/>
          </a:ln>
          <a:effectLst/>
        </p:spPr>
      </p:cxnSp>
      <p:sp>
        <p:nvSpPr>
          <p:cNvPr id="4" name="タイトル 1"/>
          <p:cNvSpPr txBox="1"/>
          <p:nvPr/>
        </p:nvSpPr>
        <p:spPr>
          <a:xfrm>
            <a:off x="3707904" y="878595"/>
            <a:ext cx="4273507" cy="469019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585">
              <a:defRPr/>
            </a:pPr>
            <a:r>
              <a:rPr kumimoji="1" lang="en-US" altLang="ja-JP" sz="3199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MENGAJAR</a:t>
            </a:r>
            <a:endParaRPr kumimoji="1" lang="ja-JP" altLang="en-US" sz="3199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4988944" y="2571750"/>
            <a:ext cx="1979196" cy="338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id-ID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XI</a:t>
            </a:r>
          </a:p>
        </p:txBody>
      </p:sp>
      <p:sp>
        <p:nvSpPr>
          <p:cNvPr id="6" name="テキスト プレースホルダー 11"/>
          <p:cNvSpPr txBox="1"/>
          <p:nvPr/>
        </p:nvSpPr>
        <p:spPr>
          <a:xfrm>
            <a:off x="3779912" y="1419622"/>
            <a:ext cx="4255154" cy="519221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Semangat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Mendalami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Sejarah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Kebudayaan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Islam</a:t>
            </a:r>
            <a:endParaRPr lang="en-US" sz="675" dirty="0">
              <a:solidFill>
                <a:srgbClr val="FBA71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749139" y="498536"/>
            <a:ext cx="2526717" cy="358538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71" tIns="60236" rIns="120471" bIns="60236"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8" name="Gambar 7" descr="Sebuah gambar berisi teks, pakaian, pria, poster&#10;&#10;Deskripsi dibuat secara otomatis">
            <a:extLst>
              <a:ext uri="{FF2B5EF4-FFF2-40B4-BE49-F238E27FC236}">
                <a16:creationId xmlns:a16="http://schemas.microsoft.com/office/drawing/2014/main" id="{2D92F9E4-B5EF-CEA6-22FC-E3A715D4F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9" y="667480"/>
            <a:ext cx="2454709" cy="341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6156178" cy="830997"/>
            <a:chOff x="-1" y="627399"/>
            <a:chExt cx="6959320" cy="830997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68764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di Jawa dan Sunda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069207"/>
            <a:ext cx="82460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lphaLcPeriod"/>
            </a:pPr>
            <a:r>
              <a:rPr lang="id-ID" b="1" dirty="0">
                <a:latin typeface="+mj-lt"/>
                <a:cs typeface="Times New Roman" pitchFamily="18" charset="0"/>
              </a:rPr>
              <a:t>Upacara adat perkawinan</a:t>
            </a:r>
          </a:p>
          <a:p>
            <a:pPr algn="just"/>
            <a:r>
              <a:rPr lang="id-ID" b="1" dirty="0">
                <a:latin typeface="+mj-lt"/>
                <a:cs typeface="Times New Roman" pitchFamily="18" charset="0"/>
              </a:rPr>
              <a:t>	</a:t>
            </a:r>
            <a:r>
              <a:rPr lang="id-ID" dirty="0">
                <a:latin typeface="+mj-lt"/>
                <a:cs typeface="Times New Roman" pitchFamily="18" charset="0"/>
              </a:rPr>
              <a:t>Pernikahan merupakan suatu yang sakral dan bagian yang sangat penting dalam kehidupan manusia yang biasanya diadakan prosesi upacara adat perkawinan di Jawa </a:t>
            </a:r>
            <a:r>
              <a:rPr lang="en-US" dirty="0"/>
              <a:t>(</a:t>
            </a:r>
            <a:r>
              <a:rPr lang="en-US" dirty="0" err="1"/>
              <a:t>Jawa</a:t>
            </a:r>
            <a:r>
              <a:rPr lang="en-US" dirty="0"/>
              <a:t> Barat, Tengah, Timur, dan Banten)</a:t>
            </a:r>
            <a:r>
              <a:rPr lang="id-ID" dirty="0">
                <a:latin typeface="+mj-lt"/>
                <a:cs typeface="Times New Roman" pitchFamily="18" charset="0"/>
              </a:rPr>
              <a:t> umumnya memiliki pola yang sama, antara lain;</a:t>
            </a:r>
            <a:endParaRPr lang="sv-SE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1F55EA71-D34B-8804-E25E-BEAC666A7553}"/>
              </a:ext>
            </a:extLst>
          </p:cNvPr>
          <p:cNvSpPr txBox="1"/>
          <p:nvPr/>
        </p:nvSpPr>
        <p:spPr>
          <a:xfrm>
            <a:off x="395536" y="2474713"/>
            <a:ext cx="46972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id-ID" sz="1600" dirty="0"/>
              <a:t>Lamaran (khitbah, dalam bahasa Arab</a:t>
            </a:r>
          </a:p>
          <a:p>
            <a:pPr marL="342900" indent="-342900">
              <a:buAutoNum type="arabicPeriod"/>
            </a:pPr>
            <a:r>
              <a:rPr lang="id-ID" sz="1600" dirty="0"/>
              <a:t>Siraman</a:t>
            </a:r>
          </a:p>
          <a:p>
            <a:pPr marL="342900" indent="-342900">
              <a:buAutoNum type="arabicPeriod"/>
            </a:pPr>
            <a:r>
              <a:rPr lang="id-ID" sz="1600" i="1" dirty="0"/>
              <a:t>Midodareni </a:t>
            </a:r>
            <a:r>
              <a:rPr lang="id-ID" sz="1600" dirty="0"/>
              <a:t>(Jawa Tengah atau </a:t>
            </a:r>
            <a:r>
              <a:rPr lang="en-US" sz="1600" i="1" dirty="0" err="1"/>
              <a:t>ngeuyeuk</a:t>
            </a:r>
            <a:r>
              <a:rPr lang="en-US" sz="1600" i="1" dirty="0"/>
              <a:t> </a:t>
            </a:r>
            <a:r>
              <a:rPr lang="en-US" sz="1600" i="1" dirty="0" err="1"/>
              <a:t>seureuh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Jawa</a:t>
            </a:r>
            <a:r>
              <a:rPr lang="en-US" sz="1600" dirty="0"/>
              <a:t> Barat, Sunda)</a:t>
            </a:r>
            <a:endParaRPr lang="id-ID" sz="1600" dirty="0"/>
          </a:p>
          <a:p>
            <a:pPr marL="342900" indent="-342900">
              <a:buAutoNum type="arabicPeriod"/>
            </a:pPr>
            <a:r>
              <a:rPr lang="en-US" sz="1600" i="1" dirty="0"/>
              <a:t>Serah-</a:t>
            </a:r>
            <a:r>
              <a:rPr lang="en-US" sz="1600" i="1" dirty="0" err="1"/>
              <a:t>serahan</a:t>
            </a:r>
            <a:r>
              <a:rPr lang="en-US" sz="1600" dirty="0"/>
              <a:t> (</a:t>
            </a:r>
            <a:r>
              <a:rPr lang="en-US" sz="1600" dirty="0" err="1"/>
              <a:t>Jawa</a:t>
            </a:r>
            <a:r>
              <a:rPr lang="en-US" sz="1600" dirty="0"/>
              <a:t>)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i="1" dirty="0" err="1"/>
              <a:t>seserahan</a:t>
            </a:r>
            <a:r>
              <a:rPr lang="en-US" sz="1600" dirty="0"/>
              <a:t> (Sunda)</a:t>
            </a:r>
            <a:endParaRPr lang="id-ID" sz="1600" dirty="0"/>
          </a:p>
          <a:p>
            <a:pPr marL="342900" indent="-342900">
              <a:buAutoNum type="arabicPeriod"/>
            </a:pPr>
            <a:r>
              <a:rPr lang="en-US" sz="1600" i="1" dirty="0" err="1"/>
              <a:t>Ijab</a:t>
            </a:r>
            <a:r>
              <a:rPr lang="en-US" sz="1600" i="1" dirty="0"/>
              <a:t> </a:t>
            </a:r>
            <a:r>
              <a:rPr lang="en-US" sz="1600" i="1" dirty="0" err="1"/>
              <a:t>qabu</a:t>
            </a:r>
            <a:r>
              <a:rPr lang="id-ID" sz="1600" i="1" dirty="0"/>
              <a:t>l</a:t>
            </a:r>
          </a:p>
          <a:p>
            <a:pPr marL="342900" indent="-342900">
              <a:buFontTx/>
              <a:buAutoNum type="arabicPeriod"/>
            </a:pPr>
            <a:r>
              <a:rPr lang="en-US" sz="1600" dirty="0" err="1"/>
              <a:t>Upacara</a:t>
            </a:r>
            <a:r>
              <a:rPr lang="en-US" sz="1600" dirty="0"/>
              <a:t> </a:t>
            </a:r>
            <a:r>
              <a:rPr lang="en-US" sz="1600" i="1" dirty="0" err="1"/>
              <a:t>panggih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ketok</a:t>
            </a:r>
            <a:r>
              <a:rPr lang="en-US" sz="1600" dirty="0"/>
              <a:t> </a:t>
            </a:r>
            <a:r>
              <a:rPr lang="en-US" sz="1600" dirty="0" err="1"/>
              <a:t>pintu</a:t>
            </a:r>
            <a:r>
              <a:rPr lang="en-US" sz="1600" dirty="0"/>
              <a:t> (Sunda)</a:t>
            </a:r>
            <a:endParaRPr lang="id-ID" sz="1600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1B3A53A2-C56C-59FD-3B01-950EC9D5911C}"/>
              </a:ext>
            </a:extLst>
          </p:cNvPr>
          <p:cNvSpPr txBox="1"/>
          <p:nvPr/>
        </p:nvSpPr>
        <p:spPr>
          <a:xfrm>
            <a:off x="4956127" y="2546535"/>
            <a:ext cx="396044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US" sz="1600" i="1" dirty="0" err="1"/>
              <a:t>Sungkeman</a:t>
            </a:r>
            <a:endParaRPr lang="id-ID" sz="1600" i="1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600" dirty="0" err="1"/>
              <a:t>Upacara</a:t>
            </a:r>
            <a:r>
              <a:rPr lang="en-US" sz="1600" dirty="0"/>
              <a:t> </a:t>
            </a:r>
            <a:r>
              <a:rPr lang="en-US" sz="1600" i="1" dirty="0" err="1"/>
              <a:t>Wiji</a:t>
            </a:r>
            <a:r>
              <a:rPr lang="en-US" sz="1600" i="1" dirty="0"/>
              <a:t> Dadi </a:t>
            </a:r>
            <a:r>
              <a:rPr lang="en-US" sz="1600" dirty="0"/>
              <a:t>(</a:t>
            </a:r>
            <a:r>
              <a:rPr lang="en-US" sz="1600" dirty="0" err="1"/>
              <a:t>Jawa</a:t>
            </a:r>
            <a:r>
              <a:rPr lang="en-US" sz="1600" dirty="0"/>
              <a:t>)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i="1" dirty="0" err="1"/>
              <a:t>nincak</a:t>
            </a:r>
            <a:r>
              <a:rPr lang="en-US" sz="1600" i="1" dirty="0"/>
              <a:t> </a:t>
            </a:r>
            <a:r>
              <a:rPr lang="en-US" sz="1600" i="1" dirty="0" err="1"/>
              <a:t>endog</a:t>
            </a:r>
            <a:r>
              <a:rPr lang="en-US" sz="1600" i="1" dirty="0"/>
              <a:t> </a:t>
            </a:r>
            <a:r>
              <a:rPr lang="en-US" sz="1600" dirty="0"/>
              <a:t>(Sunda) </a:t>
            </a:r>
            <a:endParaRPr lang="id-ID" sz="16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600" i="1" dirty="0" err="1"/>
              <a:t>Dahar</a:t>
            </a:r>
            <a:r>
              <a:rPr lang="en-US" sz="1600" i="1" dirty="0"/>
              <a:t> </a:t>
            </a:r>
            <a:r>
              <a:rPr lang="en-US" sz="1600" i="1" dirty="0" err="1"/>
              <a:t>kembul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Jawa</a:t>
            </a:r>
            <a:r>
              <a:rPr lang="en-US" sz="1600" dirty="0"/>
              <a:t>)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i="1" dirty="0" err="1"/>
              <a:t>huap</a:t>
            </a:r>
            <a:r>
              <a:rPr lang="en-US" sz="1600" i="1" dirty="0"/>
              <a:t> </a:t>
            </a:r>
            <a:r>
              <a:rPr lang="en-US" sz="1600" i="1" dirty="0" err="1"/>
              <a:t>lingkung</a:t>
            </a:r>
            <a:r>
              <a:rPr lang="en-US" sz="1600" i="1" dirty="0"/>
              <a:t> </a:t>
            </a:r>
            <a:r>
              <a:rPr lang="en-US" sz="1600" dirty="0"/>
              <a:t>(Sunda)</a:t>
            </a:r>
            <a:endParaRPr lang="id-ID" sz="1600" dirty="0"/>
          </a:p>
          <a:p>
            <a:pPr marL="342900" indent="-342900">
              <a:buFont typeface="+mj-lt"/>
              <a:buAutoNum type="arabicPeriod" startAt="7"/>
            </a:pPr>
            <a:r>
              <a:rPr lang="en-US" sz="1600" i="1" dirty="0" err="1"/>
              <a:t>Sawer</a:t>
            </a:r>
            <a:r>
              <a:rPr lang="en-US" sz="1600" dirty="0"/>
              <a:t> (Sunda)</a:t>
            </a:r>
          </a:p>
        </p:txBody>
      </p:sp>
    </p:spTree>
    <p:extLst>
      <p:ext uri="{BB962C8B-B14F-4D97-AF65-F5344CB8AC3E}">
        <p14:creationId xmlns:p14="http://schemas.microsoft.com/office/powerpoint/2010/main" val="5657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6156178" cy="830997"/>
            <a:chOff x="-1" y="627399"/>
            <a:chExt cx="6959320" cy="830997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68764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di Jawa dan Sunda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069207"/>
            <a:ext cx="82460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id-ID" b="1" dirty="0">
                <a:latin typeface="+mj-lt"/>
                <a:cs typeface="Times New Roman" pitchFamily="18" charset="0"/>
              </a:rPr>
              <a:t>Upacara adat </a:t>
            </a:r>
            <a:r>
              <a:rPr lang="en-US" b="1" dirty="0" err="1"/>
              <a:t>sebelum</a:t>
            </a:r>
            <a:r>
              <a:rPr lang="en-US" b="1" dirty="0"/>
              <a:t> dan </a:t>
            </a:r>
            <a:r>
              <a:rPr lang="en-US" b="1" dirty="0" err="1"/>
              <a:t>sesudah</a:t>
            </a:r>
            <a:r>
              <a:rPr lang="en-US" b="1" dirty="0"/>
              <a:t> </a:t>
            </a:r>
            <a:r>
              <a:rPr lang="en-US" b="1" dirty="0" err="1"/>
              <a:t>kelahiran</a:t>
            </a:r>
            <a:r>
              <a:rPr lang="en-US" b="1" dirty="0"/>
              <a:t> </a:t>
            </a:r>
            <a:r>
              <a:rPr lang="en-US" b="1" dirty="0" err="1"/>
              <a:t>bayi</a:t>
            </a:r>
            <a:endParaRPr lang="id-ID" b="1" dirty="0">
              <a:latin typeface="+mj-lt"/>
              <a:cs typeface="Times New Roman" pitchFamily="18" charset="0"/>
            </a:endParaRPr>
          </a:p>
          <a:p>
            <a:pPr algn="just"/>
            <a:r>
              <a:rPr lang="id-ID" b="1" dirty="0">
                <a:latin typeface="+mj-lt"/>
                <a:cs typeface="Times New Roman" pitchFamily="18" charset="0"/>
              </a:rPr>
              <a:t>	</a:t>
            </a:r>
            <a:r>
              <a:rPr lang="en-US" dirty="0"/>
              <a:t>Masa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kandungan</a:t>
            </a:r>
            <a:r>
              <a:rPr lang="en-US" dirty="0"/>
              <a:t> dan </a:t>
            </a:r>
            <a:r>
              <a:rPr lang="en-US" dirty="0" err="1"/>
              <a:t>kelahiran</a:t>
            </a:r>
            <a:r>
              <a:rPr lang="en-US" dirty="0"/>
              <a:t> masa yang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perjalanan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id-ID" dirty="0"/>
              <a:t> yang biasanya diadakan upacara </a:t>
            </a:r>
            <a:r>
              <a:rPr lang="id-ID" i="1" dirty="0"/>
              <a:t>(</a:t>
            </a:r>
            <a:r>
              <a:rPr lang="id-ID" i="1" dirty="0" err="1"/>
              <a:t>selametan</a:t>
            </a:r>
            <a:r>
              <a:rPr lang="id-ID" dirty="0"/>
              <a:t>)</a:t>
            </a:r>
            <a:r>
              <a:rPr lang="id-ID" i="1" dirty="0">
                <a:latin typeface="+mj-lt"/>
                <a:cs typeface="Times New Roman" pitchFamily="18" charset="0"/>
              </a:rPr>
              <a:t>,</a:t>
            </a:r>
            <a:r>
              <a:rPr lang="id-ID" dirty="0">
                <a:latin typeface="+mj-lt"/>
                <a:cs typeface="Times New Roman" pitchFamily="18" charset="0"/>
              </a:rPr>
              <a:t> antara lain;</a:t>
            </a:r>
          </a:p>
          <a:p>
            <a:pPr marL="688975" indent="-350838">
              <a:buAutoNum type="arabicPeriod"/>
            </a:pPr>
            <a:r>
              <a:rPr lang="en-US" sz="1600" dirty="0" err="1"/>
              <a:t>Empat</a:t>
            </a:r>
            <a:r>
              <a:rPr lang="en-US" sz="1600" dirty="0"/>
              <a:t> </a:t>
            </a:r>
            <a:r>
              <a:rPr lang="en-US" sz="1600" dirty="0" err="1"/>
              <a:t>bulanan</a:t>
            </a:r>
            <a:endParaRPr lang="id-ID" sz="1600" dirty="0"/>
          </a:p>
          <a:p>
            <a:pPr marL="688975" indent="-350838">
              <a:buAutoNum type="arabicPeriod"/>
            </a:pPr>
            <a:r>
              <a:rPr lang="en-US" sz="1600" dirty="0" err="1"/>
              <a:t>Tujuh</a:t>
            </a:r>
            <a:r>
              <a:rPr lang="en-US" sz="1600" dirty="0"/>
              <a:t> </a:t>
            </a:r>
            <a:r>
              <a:rPr lang="en-US" sz="1600" dirty="0" err="1"/>
              <a:t>bulanan</a:t>
            </a:r>
            <a:r>
              <a:rPr lang="en-US" sz="1600" dirty="0"/>
              <a:t> (</a:t>
            </a:r>
            <a:r>
              <a:rPr lang="en-US" sz="1600" i="1" dirty="0" err="1"/>
              <a:t>Tingkeban</a:t>
            </a:r>
            <a:r>
              <a:rPr lang="en-US" sz="1600" dirty="0"/>
              <a:t>)</a:t>
            </a:r>
            <a:endParaRPr lang="id-ID" sz="1600" dirty="0"/>
          </a:p>
          <a:p>
            <a:pPr marL="688975" indent="-350838">
              <a:buAutoNum type="arabicPeriod"/>
            </a:pPr>
            <a:r>
              <a:rPr lang="en-US" sz="1600" i="1" dirty="0" err="1"/>
              <a:t>Kekahan</a:t>
            </a:r>
            <a:r>
              <a:rPr lang="en-US" sz="1600" dirty="0"/>
              <a:t> (</a:t>
            </a:r>
            <a:r>
              <a:rPr lang="en-US" sz="1600" dirty="0" err="1"/>
              <a:t>Akikahan</a:t>
            </a:r>
            <a:r>
              <a:rPr lang="en-US" sz="1600" dirty="0"/>
              <a:t>)</a:t>
            </a:r>
            <a:endParaRPr lang="id-ID" sz="1600" dirty="0"/>
          </a:p>
          <a:p>
            <a:pPr marL="342900" indent="-342900">
              <a:buFont typeface="+mj-lt"/>
              <a:buAutoNum type="alphaLcPeriod" startAt="3"/>
            </a:pPr>
            <a:r>
              <a:rPr lang="id-ID" b="1" dirty="0"/>
              <a:t>Upacara adat kematian</a:t>
            </a:r>
          </a:p>
          <a:p>
            <a:r>
              <a:rPr lang="id-ID" dirty="0"/>
              <a:t>	Sebagai bentuk penghormatan kepada orang yang meninggal, diadakan acara-acara sebagai sarana untuk mendoakan dan bersilaturahmi. Namun hal ini bukan murni dari ajaran Islam </a:t>
            </a:r>
            <a:r>
              <a:rPr lang="en-US" dirty="0" err="1"/>
              <a:t>melainkan</a:t>
            </a:r>
            <a:r>
              <a:rPr lang="en-US" dirty="0"/>
              <a:t> </a:t>
            </a:r>
            <a:r>
              <a:rPr lang="en-US" dirty="0" err="1"/>
              <a:t>tradisi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Islam</a:t>
            </a:r>
            <a:r>
              <a:rPr lang="id-ID" dirty="0"/>
              <a:t>, acara yang dilakukan yaitu;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4" name="Kotak Teks 3">
            <a:extLst>
              <a:ext uri="{FF2B5EF4-FFF2-40B4-BE49-F238E27FC236}">
                <a16:creationId xmlns:a16="http://schemas.microsoft.com/office/drawing/2014/main" id="{55B77D3E-248E-A6ED-F879-5E4847E95A87}"/>
              </a:ext>
            </a:extLst>
          </p:cNvPr>
          <p:cNvSpPr txBox="1"/>
          <p:nvPr/>
        </p:nvSpPr>
        <p:spPr>
          <a:xfrm>
            <a:off x="728312" y="4032896"/>
            <a:ext cx="43990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d-ID" sz="1600" dirty="0"/>
              <a:t>Tahlilan</a:t>
            </a:r>
          </a:p>
          <a:p>
            <a:pPr marL="342900" indent="-342900">
              <a:buAutoNum type="arabicPeriod"/>
            </a:pPr>
            <a:r>
              <a:rPr lang="pl-PL" sz="1600" dirty="0"/>
              <a:t>Pendak Siji (Jawa) atau Temuna (sunda)</a:t>
            </a:r>
            <a:endParaRPr lang="id-ID" sz="1600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30FD42B3-D11B-876F-9649-A11188CF04FF}"/>
              </a:ext>
            </a:extLst>
          </p:cNvPr>
          <p:cNvSpPr txBox="1"/>
          <p:nvPr/>
        </p:nvSpPr>
        <p:spPr>
          <a:xfrm>
            <a:off x="5077542" y="4083792"/>
            <a:ext cx="259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id-ID" sz="1600" i="1" dirty="0"/>
              <a:t>Pendak </a:t>
            </a:r>
            <a:r>
              <a:rPr lang="id-ID" sz="1600" i="1" dirty="0" err="1"/>
              <a:t>loro</a:t>
            </a:r>
            <a:endParaRPr lang="id-ID" sz="1600" i="1" dirty="0"/>
          </a:p>
          <a:p>
            <a:pPr marL="342900" indent="-342900">
              <a:buFont typeface="+mj-lt"/>
              <a:buAutoNum type="arabicPeriod" startAt="3"/>
            </a:pPr>
            <a:r>
              <a:rPr lang="id-ID" sz="1600" i="1" dirty="0" err="1"/>
              <a:t>Nyewu</a:t>
            </a:r>
            <a:r>
              <a:rPr lang="id-ID" sz="1600" i="1" dirty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64458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6156178" cy="830997"/>
            <a:chOff x="-1" y="627399"/>
            <a:chExt cx="6959320" cy="830997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68764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di Jawa dan Sunda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95536" y="1069207"/>
            <a:ext cx="824607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4"/>
            </a:pPr>
            <a:r>
              <a:rPr lang="id-ID" b="1" dirty="0"/>
              <a:t>Upacara keagamaan</a:t>
            </a:r>
          </a:p>
          <a:p>
            <a:pPr marL="800100" lvl="1" indent="-342900" algn="just">
              <a:buFont typeface="+mj-lt"/>
              <a:buAutoNum type="arabicParenR"/>
            </a:pPr>
            <a:r>
              <a:rPr lang="id-ID" i="1" dirty="0" err="1"/>
              <a:t>Grebeg</a:t>
            </a:r>
            <a:r>
              <a:rPr lang="id-ID" dirty="0"/>
              <a:t>, ada 4 macam;</a:t>
            </a:r>
          </a:p>
          <a:p>
            <a:pPr marL="1314450" lvl="2" indent="-400050" algn="just">
              <a:buFont typeface="+mj-lt"/>
              <a:buAutoNum type="romanUcPeriod"/>
            </a:pPr>
            <a:r>
              <a:rPr lang="id-ID" sz="1600" i="1" dirty="0"/>
              <a:t>G</a:t>
            </a:r>
            <a:r>
              <a:rPr lang="en-US" sz="1600" i="1" dirty="0" err="1"/>
              <a:t>rebeg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perayaan</a:t>
            </a:r>
            <a:r>
              <a:rPr lang="en-US" sz="1600" dirty="0"/>
              <a:t>) </a:t>
            </a:r>
            <a:r>
              <a:rPr lang="en-US" sz="1600" i="1" dirty="0" err="1"/>
              <a:t>suro</a:t>
            </a:r>
            <a:r>
              <a:rPr lang="id-ID" sz="1600" dirty="0"/>
              <a:t> -&gt; </a:t>
            </a:r>
            <a:r>
              <a:rPr lang="en-US" sz="1600" dirty="0" err="1"/>
              <a:t>menyambut</a:t>
            </a:r>
            <a:r>
              <a:rPr lang="en-US" sz="1600" dirty="0"/>
              <a:t> </a:t>
            </a:r>
            <a:r>
              <a:rPr lang="en-US" sz="1600" dirty="0" err="1"/>
              <a:t>datangnya</a:t>
            </a:r>
            <a:r>
              <a:rPr lang="en-US" sz="1600" dirty="0"/>
              <a:t>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baru</a:t>
            </a:r>
            <a:r>
              <a:rPr lang="en-US" sz="1600" dirty="0"/>
              <a:t> Islam </a:t>
            </a:r>
            <a:r>
              <a:rPr lang="en-US" sz="1600" dirty="0" err="1"/>
              <a:t>tanggal</a:t>
            </a:r>
            <a:r>
              <a:rPr lang="en-US" sz="1600" dirty="0"/>
              <a:t> 1 </a:t>
            </a:r>
            <a:r>
              <a:rPr lang="en-US" sz="1600" dirty="0" err="1"/>
              <a:t>Muharam</a:t>
            </a:r>
            <a:r>
              <a:rPr lang="id-ID" sz="1600" dirty="0"/>
              <a:t>,</a:t>
            </a:r>
          </a:p>
          <a:p>
            <a:pPr marL="1314450" lvl="2" indent="-400050" algn="just">
              <a:buFont typeface="+mj-lt"/>
              <a:buAutoNum type="romanUcPeriod"/>
            </a:pPr>
            <a:r>
              <a:rPr lang="id-ID" sz="1600" i="1" dirty="0"/>
              <a:t>G</a:t>
            </a:r>
            <a:r>
              <a:rPr lang="en-US" sz="1600" i="1" dirty="0" err="1"/>
              <a:t>rebeg</a:t>
            </a:r>
            <a:r>
              <a:rPr lang="en-US" sz="1600" i="1" dirty="0"/>
              <a:t> </a:t>
            </a:r>
            <a:r>
              <a:rPr lang="en-US" sz="1600" i="1" dirty="0" err="1"/>
              <a:t>maulud</a:t>
            </a:r>
            <a:r>
              <a:rPr lang="en-US" sz="1600" i="1" dirty="0"/>
              <a:t> </a:t>
            </a:r>
            <a:r>
              <a:rPr lang="id-ID" sz="1600" dirty="0"/>
              <a:t>-&gt; </a:t>
            </a:r>
            <a:r>
              <a:rPr lang="en-US" sz="1600" dirty="0" err="1"/>
              <a:t>memperingati</a:t>
            </a:r>
            <a:r>
              <a:rPr lang="en-US" sz="1600" dirty="0"/>
              <a:t> </a:t>
            </a:r>
            <a:r>
              <a:rPr lang="en-US" sz="1600" dirty="0" err="1"/>
              <a:t>kelahiran</a:t>
            </a:r>
            <a:r>
              <a:rPr lang="en-US" sz="1600" dirty="0"/>
              <a:t> Nabi Muhammad Saw.</a:t>
            </a:r>
            <a:r>
              <a:rPr lang="id-ID" sz="1600" dirty="0"/>
              <a:t>,</a:t>
            </a:r>
          </a:p>
          <a:p>
            <a:pPr marL="1314450" lvl="2" indent="-400050" algn="just">
              <a:buFont typeface="+mj-lt"/>
              <a:buAutoNum type="romanUcPeriod"/>
            </a:pPr>
            <a:r>
              <a:rPr lang="id-ID" sz="1600" i="1" dirty="0"/>
              <a:t>G</a:t>
            </a:r>
            <a:r>
              <a:rPr lang="en-US" sz="1600" i="1" dirty="0" err="1"/>
              <a:t>rebeg</a:t>
            </a:r>
            <a:r>
              <a:rPr lang="en-US" sz="1600" i="1" dirty="0"/>
              <a:t> </a:t>
            </a:r>
            <a:r>
              <a:rPr lang="en-US" sz="1600" i="1" dirty="0" err="1"/>
              <a:t>pasa</a:t>
            </a:r>
            <a:r>
              <a:rPr lang="en-US" sz="1600" dirty="0"/>
              <a:t> </a:t>
            </a:r>
            <a:r>
              <a:rPr lang="id-ID" sz="1600" dirty="0"/>
              <a:t>-&gt;</a:t>
            </a:r>
            <a:r>
              <a:rPr lang="en-US" sz="1600" dirty="0"/>
              <a:t> </a:t>
            </a:r>
            <a:r>
              <a:rPr lang="en-US" sz="1600" dirty="0" err="1"/>
              <a:t>menyambut</a:t>
            </a:r>
            <a:r>
              <a:rPr lang="en-US" sz="1600" dirty="0"/>
              <a:t> </a:t>
            </a:r>
            <a:r>
              <a:rPr lang="en-US" sz="1600" dirty="0" err="1"/>
              <a:t>datangnya</a:t>
            </a:r>
            <a:r>
              <a:rPr lang="en-US" sz="1600" dirty="0"/>
              <a:t> </a:t>
            </a:r>
            <a:r>
              <a:rPr lang="en-US" sz="1600" dirty="0" err="1"/>
              <a:t>bulan</a:t>
            </a:r>
            <a:r>
              <a:rPr lang="en-US" sz="1600" dirty="0"/>
              <a:t> Ramadhan</a:t>
            </a:r>
            <a:r>
              <a:rPr lang="id-ID" sz="1600" dirty="0"/>
              <a:t>,</a:t>
            </a:r>
          </a:p>
          <a:p>
            <a:pPr marL="1314450" lvl="2" indent="-400050" algn="just">
              <a:buFont typeface="+mj-lt"/>
              <a:buAutoNum type="romanUcPeriod"/>
            </a:pPr>
            <a:r>
              <a:rPr lang="id-ID" sz="1600" i="1" dirty="0"/>
              <a:t>G</a:t>
            </a:r>
            <a:r>
              <a:rPr lang="en-US" sz="1600" i="1" dirty="0" err="1"/>
              <a:t>rebeg</a:t>
            </a:r>
            <a:r>
              <a:rPr lang="en-US" sz="1600" i="1" dirty="0"/>
              <a:t> </a:t>
            </a:r>
            <a:r>
              <a:rPr lang="en-US" sz="1600" i="1" dirty="0" err="1"/>
              <a:t>besar</a:t>
            </a:r>
            <a:r>
              <a:rPr lang="en-US" sz="1600" i="1" dirty="0"/>
              <a:t> </a:t>
            </a:r>
            <a:r>
              <a:rPr lang="id-ID" sz="1600" dirty="0"/>
              <a:t>-&gt;</a:t>
            </a:r>
            <a:r>
              <a:rPr lang="en-US" sz="1600" dirty="0"/>
              <a:t> </a:t>
            </a:r>
            <a:r>
              <a:rPr lang="en-US" sz="1600" dirty="0" err="1"/>
              <a:t>menyambut</a:t>
            </a:r>
            <a:r>
              <a:rPr lang="en-US" sz="1600" dirty="0"/>
              <a:t> Hari Raya </a:t>
            </a:r>
            <a:r>
              <a:rPr lang="en-US" sz="1600" dirty="0" err="1"/>
              <a:t>Idul</a:t>
            </a:r>
            <a:r>
              <a:rPr lang="en-US" sz="1600" dirty="0"/>
              <a:t> </a:t>
            </a:r>
            <a:r>
              <a:rPr lang="en-US" sz="1600" dirty="0" err="1"/>
              <a:t>Adha</a:t>
            </a:r>
            <a:r>
              <a:rPr lang="en-US" sz="1600" dirty="0"/>
              <a:t> </a:t>
            </a:r>
            <a:r>
              <a:rPr lang="en-US" sz="1600" dirty="0" err="1"/>
              <a:t>tanggal</a:t>
            </a:r>
            <a:r>
              <a:rPr lang="en-US" sz="1600" dirty="0"/>
              <a:t> 10 </a:t>
            </a:r>
            <a:r>
              <a:rPr lang="en-US" sz="1600" dirty="0" err="1"/>
              <a:t>Zulhijah</a:t>
            </a:r>
            <a:r>
              <a:rPr lang="en-US" sz="1600" dirty="0"/>
              <a:t>.</a:t>
            </a:r>
            <a:endParaRPr lang="id-ID" sz="1600" dirty="0"/>
          </a:p>
          <a:p>
            <a:pPr marL="800100" lvl="1" indent="-342900" algn="just">
              <a:buFont typeface="+mj-lt"/>
              <a:buAutoNum type="arabicParenR"/>
            </a:pPr>
            <a:r>
              <a:rPr lang="id-ID" i="1" dirty="0" err="1"/>
              <a:t>Kupatan</a:t>
            </a:r>
            <a:r>
              <a:rPr lang="id-ID" dirty="0"/>
              <a:t>, </a:t>
            </a:r>
            <a:r>
              <a:rPr lang="en-US" dirty="0" err="1"/>
              <a:t>tasyakuran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hidangan</a:t>
            </a:r>
            <a:r>
              <a:rPr lang="en-US" dirty="0"/>
              <a:t> yang </a:t>
            </a:r>
            <a:r>
              <a:rPr lang="en-US" dirty="0" err="1"/>
              <a:t>didominasi</a:t>
            </a:r>
            <a:r>
              <a:rPr lang="en-US" dirty="0"/>
              <a:t> </a:t>
            </a:r>
            <a:r>
              <a:rPr lang="en-US" dirty="0" err="1"/>
              <a:t>kupat</a:t>
            </a:r>
            <a:r>
              <a:rPr lang="en-US" dirty="0"/>
              <a:t> (ketupat)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berpuasa</a:t>
            </a:r>
            <a:r>
              <a:rPr lang="en-US" dirty="0"/>
              <a:t> </a:t>
            </a:r>
            <a:r>
              <a:rPr lang="en-US" dirty="0" err="1"/>
              <a:t>Syawal</a:t>
            </a:r>
            <a:r>
              <a:rPr lang="en-US" dirty="0"/>
              <a:t> </a:t>
            </a:r>
            <a:r>
              <a:rPr lang="en-US" dirty="0" err="1"/>
              <a:t>enam</a:t>
            </a:r>
            <a:r>
              <a:rPr lang="en-US" dirty="0"/>
              <a:t> </a:t>
            </a:r>
            <a:r>
              <a:rPr lang="en-US" dirty="0" err="1"/>
              <a:t>hari</a:t>
            </a:r>
            <a:r>
              <a:rPr lang="id-ID" dirty="0"/>
              <a:t>.</a:t>
            </a:r>
          </a:p>
          <a:p>
            <a:pPr marL="800100" lvl="1" indent="-342900" algn="just">
              <a:buFont typeface="+mj-lt"/>
              <a:buAutoNum type="arabicParenR"/>
            </a:pPr>
            <a:r>
              <a:rPr lang="id-ID" i="1" dirty="0" err="1"/>
              <a:t>Dugderan</a:t>
            </a:r>
            <a:r>
              <a:rPr lang="id-ID" i="1" dirty="0"/>
              <a:t>, </a:t>
            </a:r>
            <a:r>
              <a:rPr lang="en-US" dirty="0" err="1"/>
              <a:t>tradisi</a:t>
            </a:r>
            <a:r>
              <a:rPr lang="en-US" dirty="0"/>
              <a:t> </a:t>
            </a:r>
            <a:r>
              <a:rPr lang="en-US" dirty="0" err="1"/>
              <a:t>khas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oleh </a:t>
            </a:r>
            <a:r>
              <a:rPr lang="en-US" dirty="0" err="1"/>
              <a:t>masyarakat</a:t>
            </a:r>
            <a:r>
              <a:rPr lang="en-US" dirty="0"/>
              <a:t> Semarang, </a:t>
            </a:r>
            <a:r>
              <a:rPr lang="en-US" dirty="0" err="1"/>
              <a:t>Jawa</a:t>
            </a:r>
            <a:r>
              <a:rPr lang="en-US" dirty="0"/>
              <a:t> Tengah</a:t>
            </a:r>
            <a:r>
              <a:rPr lang="id-ID" dirty="0"/>
              <a:t> yang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menyambut</a:t>
            </a:r>
            <a:r>
              <a:rPr lang="en-US" dirty="0"/>
              <a:t> </a:t>
            </a:r>
            <a:r>
              <a:rPr lang="en-US" dirty="0" err="1"/>
              <a:t>datangnya</a:t>
            </a:r>
            <a:r>
              <a:rPr lang="en-US" dirty="0"/>
              <a:t> </a:t>
            </a:r>
            <a:r>
              <a:rPr lang="en-US" dirty="0" err="1"/>
              <a:t>bulan</a:t>
            </a:r>
            <a:r>
              <a:rPr lang="en-US" dirty="0"/>
              <a:t> </a:t>
            </a:r>
            <a:r>
              <a:rPr lang="en-US" dirty="0" err="1"/>
              <a:t>puasa</a:t>
            </a:r>
            <a:r>
              <a:rPr lang="en-US" dirty="0"/>
              <a:t>.</a:t>
            </a:r>
            <a:endParaRPr lang="id-ID" i="1" dirty="0"/>
          </a:p>
          <a:p>
            <a:pPr marL="800100" lvl="1" indent="-342900" algn="just">
              <a:buFont typeface="+mj-lt"/>
              <a:buAutoNum type="arabicParenR"/>
            </a:pPr>
            <a:r>
              <a:rPr lang="id-ID" i="1" dirty="0"/>
              <a:t>Sekaten</a:t>
            </a:r>
            <a:r>
              <a:rPr lang="id-ID" dirty="0"/>
              <a:t>,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Maulid</a:t>
            </a:r>
            <a:r>
              <a:rPr lang="en-US" dirty="0"/>
              <a:t> Nabi Muhammad Saw. yang </a:t>
            </a:r>
            <a:r>
              <a:rPr lang="en-US" dirty="0" err="1"/>
              <a:t>diadakan</a:t>
            </a:r>
            <a:r>
              <a:rPr lang="en-US" dirty="0"/>
              <a:t> oleh </a:t>
            </a:r>
            <a:r>
              <a:rPr lang="en-US" dirty="0" err="1"/>
              <a:t>Keraton</a:t>
            </a:r>
            <a:r>
              <a:rPr lang="en-US" dirty="0"/>
              <a:t> Surakarta dan Yogyakarta</a:t>
            </a:r>
            <a:r>
              <a:rPr lang="id-ID" dirty="0"/>
              <a:t> dari tanggal 5-12 </a:t>
            </a:r>
            <a:r>
              <a:rPr lang="id-ID" dirty="0" err="1"/>
              <a:t>Mulud</a:t>
            </a:r>
            <a:r>
              <a:rPr lang="id-ID" dirty="0"/>
              <a:t>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65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4067946" cy="590582"/>
            <a:chOff x="-1" y="627399"/>
            <a:chExt cx="6300193" cy="441673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7" y="627399"/>
              <a:ext cx="5882770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di Aceh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84963" y="1206077"/>
            <a:ext cx="81740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kelahiran</a:t>
            </a:r>
            <a:r>
              <a:rPr lang="en-US" dirty="0"/>
              <a:t> Islam </a:t>
            </a:r>
            <a:r>
              <a:rPr lang="en-US" dirty="0" err="1"/>
              <a:t>pertama</a:t>
            </a:r>
            <a:r>
              <a:rPr lang="en-US" dirty="0"/>
              <a:t> di Indonesia, </a:t>
            </a:r>
            <a:r>
              <a:rPr lang="en-US" dirty="0" err="1"/>
              <a:t>tradisi</a:t>
            </a:r>
            <a:r>
              <a:rPr lang="en-US" dirty="0"/>
              <a:t> dan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Aceh sangat </a:t>
            </a:r>
            <a:r>
              <a:rPr lang="en-US" dirty="0" err="1"/>
              <a:t>kental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Islam</a:t>
            </a:r>
            <a:r>
              <a:rPr lang="id-ID" dirty="0"/>
              <a:t> sehingga </a:t>
            </a:r>
            <a:r>
              <a:rPr lang="it-IT" dirty="0"/>
              <a:t>memiliki budaya dan tradisi sendiri</a:t>
            </a:r>
            <a:r>
              <a:rPr lang="id-ID" dirty="0"/>
              <a:t> </a:t>
            </a:r>
            <a:r>
              <a:rPr lang="en-US" dirty="0"/>
              <a:t>yang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ajaran-ajaran</a:t>
            </a:r>
            <a:r>
              <a:rPr lang="en-US" dirty="0"/>
              <a:t> Islam</a:t>
            </a:r>
            <a:r>
              <a:rPr lang="id-ID" dirty="0"/>
              <a:t> seperti:</a:t>
            </a:r>
          </a:p>
          <a:p>
            <a:pPr marL="342900" indent="-342900" algn="just">
              <a:buAutoNum type="alphaLcPeriod"/>
            </a:pPr>
            <a:r>
              <a:rPr lang="en-US" b="1" i="1" dirty="0"/>
              <a:t>Tari </a:t>
            </a:r>
            <a:r>
              <a:rPr lang="en-US" b="1" i="1" dirty="0" err="1"/>
              <a:t>Seudati</a:t>
            </a:r>
            <a:r>
              <a:rPr lang="en-US" b="1" i="1" dirty="0"/>
              <a:t>/Saman</a:t>
            </a:r>
            <a:r>
              <a:rPr lang="id-ID" i="1" dirty="0"/>
              <a:t>, </a:t>
            </a:r>
            <a:r>
              <a:rPr lang="en-US" dirty="0" err="1"/>
              <a:t>Seudati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</a:t>
            </a:r>
            <a:r>
              <a:rPr lang="en-US" dirty="0" err="1"/>
              <a:t>syahadatain</a:t>
            </a:r>
            <a:r>
              <a:rPr lang="en-US" dirty="0"/>
              <a:t> (dua </a:t>
            </a:r>
            <a:r>
              <a:rPr lang="en-US" dirty="0" err="1"/>
              <a:t>kalimat</a:t>
            </a:r>
            <a:r>
              <a:rPr lang="en-US" dirty="0"/>
              <a:t> </a:t>
            </a:r>
            <a:r>
              <a:rPr lang="en-US" dirty="0" err="1"/>
              <a:t>syahadat</a:t>
            </a:r>
            <a:r>
              <a:rPr lang="en-US" dirty="0"/>
              <a:t>) yang </a:t>
            </a:r>
            <a:r>
              <a:rPr lang="en-US" dirty="0" err="1"/>
              <a:t>mengandung</a:t>
            </a:r>
            <a:r>
              <a:rPr lang="en-US" dirty="0"/>
              <a:t> dua </a:t>
            </a:r>
            <a:r>
              <a:rPr lang="en-US" dirty="0" err="1"/>
              <a:t>persaksian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</a:t>
            </a:r>
            <a:r>
              <a:rPr lang="en-US" dirty="0" err="1"/>
              <a:t>kesiapan</a:t>
            </a:r>
            <a:r>
              <a:rPr lang="en-US" dirty="0"/>
              <a:t> dan </a:t>
            </a:r>
            <a:r>
              <a:rPr lang="en-US" dirty="0" err="1"/>
              <a:t>kepasrahan</a:t>
            </a:r>
            <a:r>
              <a:rPr lang="en-US" dirty="0"/>
              <a:t> </a:t>
            </a:r>
            <a:r>
              <a:rPr lang="en-US" dirty="0" err="1"/>
              <a:t>memeluk</a:t>
            </a:r>
            <a:r>
              <a:rPr lang="en-US" dirty="0"/>
              <a:t> agama Islam</a:t>
            </a:r>
            <a:r>
              <a:rPr lang="id-ID" dirty="0"/>
              <a:t>.</a:t>
            </a:r>
            <a:endParaRPr lang="id-ID" i="1" dirty="0"/>
          </a:p>
          <a:p>
            <a:pPr marL="342900" indent="-342900" algn="just">
              <a:buAutoNum type="alphaLcPeriod"/>
            </a:pPr>
            <a:r>
              <a:rPr lang="en-US" b="1" i="1" dirty="0"/>
              <a:t>Tari </a:t>
            </a:r>
            <a:r>
              <a:rPr lang="en-US" b="1" i="1" dirty="0" err="1"/>
              <a:t>Poh</a:t>
            </a:r>
            <a:r>
              <a:rPr lang="en-US" b="1" i="1" dirty="0"/>
              <a:t> Kipah</a:t>
            </a:r>
            <a:r>
              <a:rPr lang="id-ID" i="1" dirty="0"/>
              <a:t>,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pesan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</a:t>
            </a:r>
            <a:r>
              <a:rPr lang="id-ID" dirty="0"/>
              <a:t>yang </a:t>
            </a:r>
            <a:r>
              <a:rPr lang="en-US" dirty="0" err="1"/>
              <a:t>biasa</a:t>
            </a:r>
            <a:r>
              <a:rPr lang="en-US" dirty="0"/>
              <a:t> </a:t>
            </a:r>
            <a:r>
              <a:rPr lang="en-US" dirty="0" err="1"/>
              <a:t>ditampilkan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acara </a:t>
            </a:r>
            <a:r>
              <a:rPr lang="en-US" dirty="0" err="1"/>
              <a:t>peringatan</a:t>
            </a:r>
            <a:r>
              <a:rPr lang="en-US" dirty="0"/>
              <a:t> </a:t>
            </a:r>
            <a:r>
              <a:rPr lang="en-US" dirty="0" err="1"/>
              <a:t>Maulid</a:t>
            </a:r>
            <a:r>
              <a:rPr lang="en-US" dirty="0"/>
              <a:t> Nabi Muhammad Saw</a:t>
            </a:r>
            <a:r>
              <a:rPr lang="id-ID" dirty="0"/>
              <a:t>.</a:t>
            </a:r>
            <a:endParaRPr lang="id-ID" i="1" dirty="0"/>
          </a:p>
          <a:p>
            <a:pPr marL="342900" indent="-342900" algn="just">
              <a:buAutoNum type="alphaLcPeriod"/>
            </a:pPr>
            <a:r>
              <a:rPr lang="en-US" b="1" i="1" dirty="0" err="1"/>
              <a:t>Rapai</a:t>
            </a:r>
            <a:r>
              <a:rPr lang="en-US" b="1" i="1" dirty="0"/>
              <a:t> </a:t>
            </a:r>
            <a:r>
              <a:rPr lang="en-US" b="1" i="1" dirty="0" err="1"/>
              <a:t>pasai</a:t>
            </a:r>
            <a:r>
              <a:rPr lang="en-US" b="1" i="1" dirty="0"/>
              <a:t> (</a:t>
            </a:r>
            <a:r>
              <a:rPr lang="en-US" b="1" i="1" dirty="0" err="1"/>
              <a:t>Zikir</a:t>
            </a:r>
            <a:r>
              <a:rPr lang="id-ID" b="1" i="1" dirty="0"/>
              <a:t>)</a:t>
            </a:r>
            <a:r>
              <a:rPr lang="id-ID" i="1" dirty="0"/>
              <a:t>,</a:t>
            </a:r>
            <a:r>
              <a:rPr lang="id-ID" dirty="0"/>
              <a:t>d</a:t>
            </a:r>
            <a:r>
              <a:rPr lang="sv-SE" dirty="0"/>
              <a:t>ipergunakan dengan aliran syair-syair yang agamis dan sakral</a:t>
            </a:r>
            <a:r>
              <a:rPr lang="id-ID" dirty="0"/>
              <a:t>.</a:t>
            </a:r>
            <a:r>
              <a:rPr lang="sv-SE" dirty="0"/>
              <a:t> </a:t>
            </a:r>
            <a:endParaRPr lang="id-ID" i="1" dirty="0"/>
          </a:p>
          <a:p>
            <a:pPr marL="342900" indent="-342900" algn="just">
              <a:buAutoNum type="alphaLcPeriod"/>
            </a:pPr>
            <a:r>
              <a:rPr lang="en-US" b="1" i="1" dirty="0" err="1"/>
              <a:t>Rapai</a:t>
            </a:r>
            <a:r>
              <a:rPr lang="en-US" b="1" i="1" dirty="0"/>
              <a:t> </a:t>
            </a:r>
            <a:r>
              <a:rPr lang="en-US" b="1" i="1" dirty="0" err="1"/>
              <a:t>Daboh</a:t>
            </a:r>
            <a:r>
              <a:rPr lang="en-US" b="1" i="1" dirty="0"/>
              <a:t> (Debus)</a:t>
            </a:r>
            <a:r>
              <a:rPr lang="id-ID" i="1" dirty="0"/>
              <a:t>, </a:t>
            </a:r>
            <a:r>
              <a:rPr lang="en-US" dirty="0" err="1"/>
              <a:t>menampilkan</a:t>
            </a:r>
            <a:r>
              <a:rPr lang="en-US" dirty="0"/>
              <a:t> </a:t>
            </a:r>
            <a:r>
              <a:rPr lang="en-US" dirty="0" err="1"/>
              <a:t>kesan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penduduk</a:t>
            </a:r>
            <a:r>
              <a:rPr lang="en-US" dirty="0"/>
              <a:t> Aceh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keberanian</a:t>
            </a:r>
            <a:r>
              <a:rPr lang="en-US" dirty="0"/>
              <a:t> dan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kekuatan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. Juga </a:t>
            </a:r>
            <a:r>
              <a:rPr lang="en-US" dirty="0" err="1"/>
              <a:t>terkandung</a:t>
            </a:r>
            <a:r>
              <a:rPr lang="en-US" dirty="0"/>
              <a:t> di </a:t>
            </a:r>
            <a:r>
              <a:rPr lang="en-US" dirty="0" err="1"/>
              <a:t>dalamnya</a:t>
            </a:r>
            <a:r>
              <a:rPr lang="en-US" dirty="0"/>
              <a:t> </a:t>
            </a:r>
            <a:r>
              <a:rPr lang="en-US" dirty="0" err="1"/>
              <a:t>semangat</a:t>
            </a:r>
            <a:r>
              <a:rPr lang="en-US" dirty="0"/>
              <a:t> </a:t>
            </a:r>
            <a:r>
              <a:rPr lang="en-US" dirty="0" err="1"/>
              <a:t>juang</a:t>
            </a:r>
            <a:r>
              <a:rPr lang="en-US" dirty="0"/>
              <a:t> </a:t>
            </a:r>
            <a:r>
              <a:rPr lang="en-US" dirty="0" err="1"/>
              <a:t>membela</a:t>
            </a:r>
            <a:r>
              <a:rPr lang="en-US" dirty="0"/>
              <a:t> agama dan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kelahiran</a:t>
            </a:r>
            <a:r>
              <a:rPr lang="en-US" dirty="0"/>
              <a:t>.</a:t>
            </a:r>
            <a:endParaRPr lang="sv-SE" i="1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7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4572002" cy="590582"/>
            <a:chOff x="-1" y="627399"/>
            <a:chExt cx="6604359" cy="441673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5" y="627399"/>
              <a:ext cx="6521503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3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Suku Bugis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0356" y="1292701"/>
            <a:ext cx="81020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lphaLcPeriod"/>
            </a:pPr>
            <a:r>
              <a:rPr lang="en-US" b="1" i="1" dirty="0" err="1"/>
              <a:t>Upacara</a:t>
            </a:r>
            <a:r>
              <a:rPr lang="en-US" b="1" i="1" dirty="0"/>
              <a:t> </a:t>
            </a:r>
            <a:r>
              <a:rPr lang="en-US" b="1" i="1" dirty="0" err="1"/>
              <a:t>adat</a:t>
            </a:r>
            <a:r>
              <a:rPr lang="en-US" b="1" i="1" dirty="0"/>
              <a:t> </a:t>
            </a:r>
            <a:r>
              <a:rPr lang="en-US" b="1" i="1" dirty="0" err="1"/>
              <a:t>Mapacci</a:t>
            </a:r>
            <a:endParaRPr lang="id-ID" b="1" i="1" dirty="0"/>
          </a:p>
          <a:p>
            <a:pPr marL="338138" algn="just"/>
            <a:r>
              <a:rPr lang="id-ID" dirty="0"/>
              <a:t>	U</a:t>
            </a:r>
            <a:r>
              <a:rPr lang="sv-SE" dirty="0"/>
              <a:t>pacara adat Bugis-Makassar yang menjadi rangkaian perayaan pernikahan</a:t>
            </a:r>
            <a:r>
              <a:rPr lang="id-ID" dirty="0"/>
              <a:t> yang memiliki makna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menjaga</a:t>
            </a:r>
            <a:r>
              <a:rPr lang="en-US" dirty="0"/>
              <a:t> </a:t>
            </a:r>
            <a:r>
              <a:rPr lang="en-US" dirty="0" err="1"/>
              <a:t>keutuhan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dan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kasih</a:t>
            </a:r>
            <a:r>
              <a:rPr lang="en-US" dirty="0"/>
              <a:t> </a:t>
            </a:r>
            <a:r>
              <a:rPr lang="en-US" dirty="0" err="1"/>
              <a:t>sayang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tangga</a:t>
            </a:r>
            <a:r>
              <a:rPr lang="en-US" dirty="0"/>
              <a:t>. </a:t>
            </a:r>
            <a:r>
              <a:rPr lang="en-US" i="1" dirty="0" err="1"/>
              <a:t>Mapacci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“</a:t>
            </a:r>
            <a:r>
              <a:rPr lang="en-US" i="1" dirty="0" err="1"/>
              <a:t>pacci</a:t>
            </a:r>
            <a:r>
              <a:rPr lang="en-US" dirty="0"/>
              <a:t>”,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daun</a:t>
            </a:r>
            <a:r>
              <a:rPr lang="en-US" dirty="0"/>
              <a:t> yang </a:t>
            </a:r>
            <a:r>
              <a:rPr lang="en-US" dirty="0" err="1"/>
              <a:t>dihaluskan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penghias</a:t>
            </a:r>
            <a:r>
              <a:rPr lang="en-US" dirty="0"/>
              <a:t> kuku, </a:t>
            </a:r>
            <a:r>
              <a:rPr lang="en-US" dirty="0" err="1"/>
              <a:t>mirip</a:t>
            </a:r>
            <a:r>
              <a:rPr lang="en-US" dirty="0"/>
              <a:t> </a:t>
            </a:r>
            <a:r>
              <a:rPr lang="en-US" dirty="0" err="1"/>
              <a:t>bunyinya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kata “</a:t>
            </a:r>
            <a:r>
              <a:rPr lang="en-US" dirty="0" err="1"/>
              <a:t>paccing</a:t>
            </a:r>
            <a:r>
              <a:rPr lang="en-US" dirty="0"/>
              <a:t>” </a:t>
            </a:r>
            <a:r>
              <a:rPr lang="en-US" dirty="0" err="1"/>
              <a:t>artinya</a:t>
            </a:r>
            <a:r>
              <a:rPr lang="en-US" dirty="0"/>
              <a:t> </a:t>
            </a:r>
            <a:r>
              <a:rPr lang="en-US" dirty="0" err="1"/>
              <a:t>bersih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suci</a:t>
            </a:r>
            <a:r>
              <a:rPr lang="id-ID" dirty="0"/>
              <a:t> yang m</a:t>
            </a:r>
            <a:r>
              <a:rPr lang="en-US" dirty="0" err="1"/>
              <a:t>elambangkan</a:t>
            </a:r>
            <a:r>
              <a:rPr lang="en-US" dirty="0"/>
              <a:t> </a:t>
            </a:r>
            <a:r>
              <a:rPr lang="en-US" dirty="0" err="1"/>
              <a:t>kesucian</a:t>
            </a:r>
            <a:r>
              <a:rPr lang="en-US" dirty="0"/>
              <a:t> </a:t>
            </a:r>
            <a:r>
              <a:rPr lang="en-US" dirty="0" err="1"/>
              <a:t>hati</a:t>
            </a:r>
            <a:r>
              <a:rPr lang="en-US" dirty="0"/>
              <a:t> </a:t>
            </a:r>
            <a:r>
              <a:rPr lang="en-US" dirty="0" err="1"/>
              <a:t>calon</a:t>
            </a:r>
            <a:r>
              <a:rPr lang="en-US" dirty="0"/>
              <a:t> </a:t>
            </a:r>
            <a:r>
              <a:rPr lang="en-US" dirty="0" err="1"/>
              <a:t>pengantin</a:t>
            </a:r>
            <a:r>
              <a:rPr lang="id-ID" dirty="0"/>
              <a:t>.</a:t>
            </a:r>
            <a:r>
              <a:rPr lang="en-US" dirty="0"/>
              <a:t> </a:t>
            </a:r>
            <a:endParaRPr lang="id-ID" b="1" i="1" dirty="0"/>
          </a:p>
          <a:p>
            <a:pPr marL="342900" indent="-342900" algn="just">
              <a:buFont typeface="+mj-lt"/>
              <a:buAutoNum type="alphaLcPeriod" startAt="2"/>
            </a:pPr>
            <a:r>
              <a:rPr lang="en-US" b="1" i="1" dirty="0" err="1"/>
              <a:t>Upacara</a:t>
            </a:r>
            <a:r>
              <a:rPr lang="en-US" b="1" i="1" dirty="0"/>
              <a:t> </a:t>
            </a:r>
            <a:r>
              <a:rPr lang="en-US" b="1" i="1" dirty="0" err="1"/>
              <a:t>adat</a:t>
            </a:r>
            <a:r>
              <a:rPr lang="en-US" b="1" i="1" dirty="0"/>
              <a:t> </a:t>
            </a:r>
            <a:r>
              <a:rPr lang="en-US" b="1" i="1" dirty="0" err="1"/>
              <a:t>kematian</a:t>
            </a:r>
            <a:r>
              <a:rPr lang="en-US" b="1" i="1" dirty="0"/>
              <a:t> (</a:t>
            </a:r>
            <a:r>
              <a:rPr lang="en-US" b="1" i="1" dirty="0" err="1"/>
              <a:t>Ammateang</a:t>
            </a:r>
            <a:r>
              <a:rPr lang="en-US" b="1" i="1" dirty="0"/>
              <a:t>)</a:t>
            </a:r>
            <a:endParaRPr lang="id-ID" b="1" i="1" dirty="0"/>
          </a:p>
          <a:p>
            <a:pPr marL="338138" algn="just"/>
            <a:r>
              <a:rPr lang="id-ID" dirty="0"/>
              <a:t>	Upacara yang </a:t>
            </a:r>
            <a:r>
              <a:rPr lang="en-US" dirty="0" err="1"/>
              <a:t>dilaksanakan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Bugis Makassar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meninggal</a:t>
            </a:r>
            <a:r>
              <a:rPr lang="en-US" dirty="0"/>
              <a:t>. </a:t>
            </a:r>
            <a:r>
              <a:rPr lang="id-ID" dirty="0"/>
              <a:t>Prosesinya sama seperti mengurus jenazah dengan aturan Islam. </a:t>
            </a:r>
            <a:r>
              <a:rPr lang="en-US" dirty="0"/>
              <a:t>Di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pusara</a:t>
            </a:r>
            <a:r>
              <a:rPr lang="en-US" dirty="0"/>
              <a:t> </a:t>
            </a:r>
            <a:r>
              <a:rPr lang="en-US" dirty="0" err="1"/>
              <a:t>diletakkan</a:t>
            </a:r>
            <a:r>
              <a:rPr lang="en-US" dirty="0"/>
              <a:t> </a:t>
            </a:r>
            <a:r>
              <a:rPr lang="en-US" dirty="0" err="1"/>
              <a:t>buah</a:t>
            </a:r>
            <a:r>
              <a:rPr lang="en-US" dirty="0"/>
              <a:t> </a:t>
            </a:r>
            <a:r>
              <a:rPr lang="en-US" dirty="0" err="1"/>
              <a:t>kelapa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dibelah</a:t>
            </a:r>
            <a:r>
              <a:rPr lang="en-US" dirty="0"/>
              <a:t> dua dan </a:t>
            </a:r>
            <a:r>
              <a:rPr lang="en-US" dirty="0" err="1"/>
              <a:t>tetap</a:t>
            </a:r>
            <a:r>
              <a:rPr lang="en-US" dirty="0"/>
              <a:t> </a:t>
            </a:r>
            <a:r>
              <a:rPr lang="en-US" dirty="0" err="1"/>
              <a:t>ditinggalkan</a:t>
            </a:r>
            <a:r>
              <a:rPr lang="en-US" dirty="0"/>
              <a:t> di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kuburan</a:t>
            </a:r>
            <a:r>
              <a:rPr lang="en-US" dirty="0"/>
              <a:t>. </a:t>
            </a:r>
            <a:r>
              <a:rPr lang="en-US" dirty="0" err="1"/>
              <a:t>Diletakkan</a:t>
            </a:r>
            <a:r>
              <a:rPr lang="en-US" dirty="0"/>
              <a:t> pula </a:t>
            </a:r>
            <a:r>
              <a:rPr lang="en-US" dirty="0" err="1"/>
              <a:t>payung</a:t>
            </a:r>
            <a:r>
              <a:rPr lang="en-US" dirty="0"/>
              <a:t> dan </a:t>
            </a:r>
            <a:r>
              <a:rPr lang="en-US" dirty="0" err="1"/>
              <a:t>cekko-cekko</a:t>
            </a:r>
            <a:r>
              <a:rPr lang="id-ID" dirty="0"/>
              <a:t> (</a:t>
            </a:r>
            <a:r>
              <a:rPr lang="en-US" dirty="0" err="1"/>
              <a:t>tudungan</a:t>
            </a:r>
            <a:r>
              <a:rPr lang="id-ID" dirty="0"/>
              <a:t>)</a:t>
            </a:r>
            <a:r>
              <a:rPr lang="en-US" dirty="0"/>
              <a:t>.</a:t>
            </a:r>
            <a:endParaRPr lang="id-ID" b="1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97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4860034" cy="590582"/>
            <a:chOff x="-1" y="627399"/>
            <a:chExt cx="6604359" cy="441673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5" y="627399"/>
              <a:ext cx="6521503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4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Suku Minang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0377" y="1358980"/>
            <a:ext cx="82460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lphaLcPeriod"/>
            </a:pPr>
            <a:r>
              <a:rPr lang="en-US" b="1" dirty="0" err="1"/>
              <a:t>Batagak</a:t>
            </a:r>
            <a:r>
              <a:rPr lang="en-US" b="1" dirty="0"/>
              <a:t> Penghulu</a:t>
            </a:r>
            <a:endParaRPr lang="id-ID" b="1" dirty="0"/>
          </a:p>
          <a:p>
            <a:pPr indent="341313" algn="just"/>
            <a:r>
              <a:rPr lang="id-ID" dirty="0"/>
              <a:t>U</a:t>
            </a:r>
            <a:r>
              <a:rPr lang="en-US" dirty="0" err="1"/>
              <a:t>pacara</a:t>
            </a:r>
            <a:r>
              <a:rPr lang="en-US" dirty="0"/>
              <a:t> </a:t>
            </a:r>
            <a:r>
              <a:rPr lang="en-US" dirty="0" err="1"/>
              <a:t>pengangkatan</a:t>
            </a:r>
            <a:r>
              <a:rPr lang="en-US" dirty="0"/>
              <a:t> penghulu</a:t>
            </a:r>
            <a:endParaRPr lang="id-ID" dirty="0"/>
          </a:p>
          <a:p>
            <a:pPr marL="338138" algn="just"/>
            <a:r>
              <a:rPr lang="id-ID" b="1" dirty="0"/>
              <a:t>Prosesnya:</a:t>
            </a:r>
          </a:p>
          <a:p>
            <a:pPr marL="688975" indent="-288925" algn="just">
              <a:buAutoNum type="arabicPeriod"/>
            </a:pPr>
            <a:r>
              <a:rPr lang="id-ID" sz="1600" dirty="0"/>
              <a:t>Peresmian dilakukan upacara adat </a:t>
            </a:r>
            <a:r>
              <a:rPr lang="id-ID" sz="1600" i="1" dirty="0" err="1"/>
              <a:t>malewakan</a:t>
            </a:r>
            <a:r>
              <a:rPr lang="id-ID" sz="1600" i="1" dirty="0"/>
              <a:t> gala</a:t>
            </a:r>
            <a:r>
              <a:rPr lang="id-ID" sz="1600" dirty="0"/>
              <a:t>. Hari pertama, </a:t>
            </a:r>
            <a:r>
              <a:rPr lang="en-US" sz="1600" dirty="0" err="1"/>
              <a:t>batagak</a:t>
            </a:r>
            <a:r>
              <a:rPr lang="en-US" sz="1600" dirty="0"/>
              <a:t> </a:t>
            </a:r>
            <a:r>
              <a:rPr lang="en-US" sz="1600" dirty="0" err="1"/>
              <a:t>gadang</a:t>
            </a:r>
            <a:r>
              <a:rPr lang="en-US" sz="1600" dirty="0"/>
              <a:t>, </a:t>
            </a:r>
            <a:r>
              <a:rPr lang="en-US" sz="1600" dirty="0" err="1"/>
              <a:t>yakni</a:t>
            </a:r>
            <a:r>
              <a:rPr lang="en-US" sz="1600" dirty="0"/>
              <a:t> </a:t>
            </a:r>
            <a:r>
              <a:rPr lang="en-US" sz="1600" dirty="0" err="1"/>
              <a:t>upacara</a:t>
            </a:r>
            <a:r>
              <a:rPr lang="en-US" sz="1600" dirty="0"/>
              <a:t> </a:t>
            </a:r>
            <a:r>
              <a:rPr lang="en-US" sz="1600" dirty="0" err="1"/>
              <a:t>peresmian</a:t>
            </a:r>
            <a:r>
              <a:rPr lang="en-US" sz="1600" dirty="0"/>
              <a:t> di </a:t>
            </a:r>
            <a:r>
              <a:rPr lang="en-US" sz="1600" dirty="0" err="1"/>
              <a:t>rumah</a:t>
            </a:r>
            <a:r>
              <a:rPr lang="en-US" sz="1600" dirty="0"/>
              <a:t> </a:t>
            </a:r>
            <a:r>
              <a:rPr lang="en-US" sz="1600" dirty="0" err="1"/>
              <a:t>gadang</a:t>
            </a:r>
            <a:r>
              <a:rPr lang="en-US" sz="1600" dirty="0"/>
              <a:t> yang </a:t>
            </a:r>
            <a:r>
              <a:rPr lang="en-US" sz="1600" dirty="0" err="1"/>
              <a:t>dihadiri</a:t>
            </a:r>
            <a:r>
              <a:rPr lang="en-US" sz="1600" dirty="0"/>
              <a:t> </a:t>
            </a:r>
            <a:r>
              <a:rPr lang="en-US" sz="1600" dirty="0" err="1"/>
              <a:t>urang</a:t>
            </a:r>
            <a:r>
              <a:rPr lang="en-US" sz="1600" dirty="0"/>
              <a:t> nan </a:t>
            </a:r>
            <a:r>
              <a:rPr lang="en-US" sz="1600" dirty="0" err="1"/>
              <a:t>ampek</a:t>
            </a:r>
            <a:r>
              <a:rPr lang="en-US" sz="1600" dirty="0"/>
              <a:t> </a:t>
            </a:r>
            <a:r>
              <a:rPr lang="en-US" sz="1600" dirty="0" err="1"/>
              <a:t>jinih</a:t>
            </a:r>
            <a:r>
              <a:rPr lang="en-US" sz="1600" dirty="0"/>
              <a:t> dan </a:t>
            </a:r>
            <a:r>
              <a:rPr lang="en-US" sz="1600" dirty="0" err="1"/>
              <a:t>pemuka</a:t>
            </a:r>
            <a:r>
              <a:rPr lang="en-US" sz="1600" dirty="0"/>
              <a:t> </a:t>
            </a:r>
            <a:r>
              <a:rPr lang="en-US" sz="1600" dirty="0" err="1"/>
              <a:t>masyarakat</a:t>
            </a:r>
            <a:r>
              <a:rPr lang="en-US" sz="1600" dirty="0"/>
              <a:t>.</a:t>
            </a:r>
            <a:endParaRPr lang="id-ID" sz="1600" dirty="0"/>
          </a:p>
          <a:p>
            <a:pPr marL="688975" indent="-288925" algn="just">
              <a:buAutoNum type="arabicPeriod"/>
            </a:pPr>
            <a:r>
              <a:rPr lang="id-ID" sz="1600" dirty="0"/>
              <a:t>Penghulu menyampaikan pidato</a:t>
            </a:r>
          </a:p>
          <a:p>
            <a:pPr marL="688975" indent="-288925" algn="just">
              <a:buAutoNum type="arabicPeriod"/>
            </a:pPr>
            <a:r>
              <a:rPr lang="id-ID" sz="1600" dirty="0"/>
              <a:t>Penghulu </a:t>
            </a:r>
            <a:r>
              <a:rPr lang="sv-SE" sz="1600" dirty="0"/>
              <a:t>tertua memasangkan deta dan menyisipkan sebilah keris tanda serah terima jabatan.</a:t>
            </a:r>
            <a:endParaRPr lang="id-ID" sz="1600" dirty="0"/>
          </a:p>
          <a:p>
            <a:pPr marL="688975" indent="-288925" algn="just">
              <a:buAutoNum type="arabicPeriod"/>
            </a:pPr>
            <a:r>
              <a:rPr lang="en-US" sz="1600" dirty="0"/>
              <a:t>penghulu </a:t>
            </a:r>
            <a:r>
              <a:rPr lang="en-US" sz="1600" dirty="0" err="1"/>
              <a:t>baru</a:t>
            </a:r>
            <a:r>
              <a:rPr lang="en-US" sz="1600" dirty="0"/>
              <a:t> </a:t>
            </a:r>
            <a:r>
              <a:rPr lang="en-US" sz="1600" dirty="0" err="1"/>
              <a:t>diambil</a:t>
            </a:r>
            <a:r>
              <a:rPr lang="en-US" sz="1600" dirty="0"/>
              <a:t> </a:t>
            </a:r>
            <a:r>
              <a:rPr lang="en-US" sz="1600" dirty="0" err="1"/>
              <a:t>sumpahnya</a:t>
            </a:r>
            <a:r>
              <a:rPr lang="en-US" sz="1600" dirty="0"/>
              <a:t> dan </a:t>
            </a:r>
            <a:r>
              <a:rPr lang="en-US" sz="1600" dirty="0" err="1"/>
              <a:t>ditutup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doa</a:t>
            </a:r>
            <a:endParaRPr lang="id-ID" sz="1600" dirty="0"/>
          </a:p>
          <a:p>
            <a:pPr marL="688975" indent="-288925" algn="just">
              <a:buAutoNum type="arabicPeriod"/>
            </a:pPr>
            <a:r>
              <a:rPr lang="fi-FI" sz="1600" dirty="0"/>
              <a:t>Hari kedua adalah hari perjamuan</a:t>
            </a:r>
            <a:endParaRPr lang="id-ID" sz="1600" dirty="0"/>
          </a:p>
          <a:p>
            <a:pPr marL="688975" indent="-288925" algn="just">
              <a:buAutoNum type="arabicPeriod"/>
            </a:pPr>
            <a:r>
              <a:rPr lang="en-US" sz="1600" dirty="0"/>
              <a:t>Hari </a:t>
            </a:r>
            <a:r>
              <a:rPr lang="en-US" sz="1600" dirty="0" err="1"/>
              <a:t>berikutnya</a:t>
            </a:r>
            <a:r>
              <a:rPr lang="en-US" sz="1600" dirty="0"/>
              <a:t> penghulu </a:t>
            </a:r>
            <a:r>
              <a:rPr lang="en-US" sz="1600" dirty="0" err="1"/>
              <a:t>baru</a:t>
            </a:r>
            <a:r>
              <a:rPr lang="en-US" sz="1600" dirty="0"/>
              <a:t> </a:t>
            </a:r>
            <a:r>
              <a:rPr lang="en-US" sz="1600" dirty="0" err="1"/>
              <a:t>diarak</a:t>
            </a:r>
            <a:r>
              <a:rPr lang="en-US" sz="1600" dirty="0"/>
              <a:t> </a:t>
            </a:r>
            <a:r>
              <a:rPr lang="en-US" sz="1600" dirty="0" err="1"/>
              <a:t>ke</a:t>
            </a:r>
            <a:r>
              <a:rPr lang="en-US" sz="1600" dirty="0"/>
              <a:t> </a:t>
            </a:r>
            <a:r>
              <a:rPr lang="en-US" sz="1600" dirty="0" err="1"/>
              <a:t>rumah</a:t>
            </a:r>
            <a:r>
              <a:rPr lang="en-US" sz="1600" dirty="0"/>
              <a:t> </a:t>
            </a:r>
            <a:r>
              <a:rPr lang="en-US" sz="1600" dirty="0" err="1"/>
              <a:t>bakonya</a:t>
            </a:r>
            <a:r>
              <a:rPr lang="en-US" sz="1600" dirty="0"/>
              <a:t> </a:t>
            </a:r>
            <a:r>
              <a:rPr lang="en-US" sz="1600" dirty="0" err="1"/>
              <a:t>diringi</a:t>
            </a:r>
            <a:r>
              <a:rPr lang="en-US" sz="1600" dirty="0"/>
              <a:t> </a:t>
            </a:r>
            <a:r>
              <a:rPr lang="en-US" sz="1600" dirty="0" err="1"/>
              <a:t>bunyi-bunyian</a:t>
            </a:r>
            <a:r>
              <a:rPr lang="en-US" sz="1600" dirty="0"/>
              <a:t>.</a:t>
            </a:r>
            <a:endParaRPr lang="id-ID" sz="16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637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4"/>
            <a:ext cx="4860034" cy="590582"/>
            <a:chOff x="-1" y="627399"/>
            <a:chExt cx="6604359" cy="441673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5" y="627399"/>
              <a:ext cx="6521503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4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Suku Minang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0377" y="1358980"/>
            <a:ext cx="82460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en-US" b="1" dirty="0" err="1"/>
              <a:t>Batagak</a:t>
            </a:r>
            <a:r>
              <a:rPr lang="en-US" b="1" dirty="0"/>
              <a:t> </a:t>
            </a:r>
            <a:r>
              <a:rPr lang="en-US" b="1" dirty="0" err="1"/>
              <a:t>Rumah</a:t>
            </a:r>
            <a:endParaRPr lang="id-ID" b="1" dirty="0"/>
          </a:p>
          <a:p>
            <a:pPr marL="338138" algn="just"/>
            <a:r>
              <a:rPr lang="id-ID" dirty="0"/>
              <a:t>Upacara mendirikan rumah gadang yang kegiatannya:</a:t>
            </a:r>
          </a:p>
          <a:p>
            <a:pPr marL="627063" indent="-288925" algn="just">
              <a:buAutoNum type="arabicParenR"/>
            </a:pPr>
            <a:r>
              <a:rPr lang="id-ID" i="1" dirty="0"/>
              <a:t>Mufakat awal</a:t>
            </a:r>
            <a:r>
              <a:rPr lang="id-ID" dirty="0"/>
              <a:t> (</a:t>
            </a:r>
            <a:r>
              <a:rPr lang="sv-SE" dirty="0"/>
              <a:t>permufakatan orang sekaum, membicarakan letak rumah yang tepat, ukurannya, serta kapan waktu mengerjakannya</a:t>
            </a:r>
            <a:r>
              <a:rPr lang="id-ID" dirty="0"/>
              <a:t>).</a:t>
            </a:r>
          </a:p>
          <a:p>
            <a:pPr marL="627063" indent="-288925" algn="just">
              <a:buAutoNum type="arabicParenR"/>
            </a:pPr>
            <a:r>
              <a:rPr lang="en-US" i="1" dirty="0" err="1"/>
              <a:t>Maelo</a:t>
            </a:r>
            <a:r>
              <a:rPr lang="en-US" i="1" dirty="0"/>
              <a:t> Kayu</a:t>
            </a:r>
            <a:r>
              <a:rPr lang="id-ID" dirty="0"/>
              <a:t> (</a:t>
            </a:r>
            <a:r>
              <a:rPr lang="en-US" dirty="0" err="1"/>
              <a:t>menyiapkan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yang </a:t>
            </a:r>
            <a:r>
              <a:rPr lang="en-US" dirty="0" err="1"/>
              <a:t>diperlukan</a:t>
            </a:r>
            <a:r>
              <a:rPr lang="en-US" dirty="0"/>
              <a:t>,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kayu-kayu</a:t>
            </a:r>
            <a:r>
              <a:rPr lang="id-ID" dirty="0"/>
              <a:t>)</a:t>
            </a:r>
            <a:r>
              <a:rPr lang="en-US" dirty="0"/>
              <a:t>.</a:t>
            </a:r>
            <a:endParaRPr lang="id-ID" dirty="0"/>
          </a:p>
          <a:p>
            <a:pPr marL="627063" indent="-288925" algn="just">
              <a:buAutoNum type="arabicParenR"/>
            </a:pPr>
            <a:r>
              <a:rPr lang="en-US" i="1" dirty="0" err="1"/>
              <a:t>Mancatak</a:t>
            </a:r>
            <a:r>
              <a:rPr lang="en-US" i="1" dirty="0"/>
              <a:t> </a:t>
            </a:r>
            <a:r>
              <a:rPr lang="en-US" i="1" dirty="0" err="1"/>
              <a:t>Tiang</a:t>
            </a:r>
            <a:r>
              <a:rPr lang="en-US" i="1" dirty="0"/>
              <a:t> </a:t>
            </a:r>
            <a:r>
              <a:rPr lang="en-US" i="1" dirty="0" err="1"/>
              <a:t>Tuo</a:t>
            </a:r>
            <a:r>
              <a:rPr lang="id-ID" dirty="0"/>
              <a:t> (mengolah bahan-bahan untuk membuat rumah).</a:t>
            </a:r>
          </a:p>
          <a:p>
            <a:pPr marL="627063" indent="-288925" algn="just">
              <a:buAutoNum type="arabicParenR"/>
            </a:pPr>
            <a:r>
              <a:rPr lang="en-US" i="1" dirty="0" err="1"/>
              <a:t>Batagak</a:t>
            </a:r>
            <a:r>
              <a:rPr lang="en-US" i="1" dirty="0"/>
              <a:t> </a:t>
            </a:r>
            <a:r>
              <a:rPr lang="en-US" i="1" dirty="0" err="1"/>
              <a:t>Tiang</a:t>
            </a:r>
            <a:r>
              <a:rPr lang="id-ID" dirty="0"/>
              <a:t> (</a:t>
            </a:r>
            <a:r>
              <a:rPr lang="nn-NO" dirty="0"/>
              <a:t>tiang-tiang ditegakkan dengan bergotong royong</a:t>
            </a:r>
            <a:r>
              <a:rPr lang="id-ID" dirty="0"/>
              <a:t>).</a:t>
            </a:r>
          </a:p>
          <a:p>
            <a:pPr marL="627063" indent="-288925" algn="just">
              <a:buAutoNum type="arabicParenR"/>
            </a:pPr>
            <a:r>
              <a:rPr lang="en-US" i="1" dirty="0" err="1"/>
              <a:t>Manikan</a:t>
            </a:r>
            <a:r>
              <a:rPr lang="en-US" i="1" dirty="0"/>
              <a:t> Kudo-kudo</a:t>
            </a:r>
            <a:r>
              <a:rPr lang="id-ID" i="1" dirty="0"/>
              <a:t> </a:t>
            </a:r>
            <a:r>
              <a:rPr lang="id-ID" dirty="0"/>
              <a:t>(</a:t>
            </a:r>
            <a:r>
              <a:rPr lang="en-US" dirty="0" err="1"/>
              <a:t>melanjutkan</a:t>
            </a:r>
            <a:r>
              <a:rPr lang="en-US" dirty="0"/>
              <a:t> </a:t>
            </a:r>
            <a:r>
              <a:rPr lang="en-US" dirty="0" err="1"/>
              <a:t>pembangunan</a:t>
            </a:r>
            <a:r>
              <a:rPr lang="en-US" dirty="0"/>
              <a:t> </a:t>
            </a:r>
            <a:r>
              <a:rPr lang="en-US" dirty="0" err="1"/>
              <a:t>rumah</a:t>
            </a:r>
            <a:r>
              <a:rPr lang="en-US" dirty="0"/>
              <a:t>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tiang-tiang</a:t>
            </a:r>
            <a:r>
              <a:rPr lang="en-US" dirty="0"/>
              <a:t> </a:t>
            </a:r>
            <a:r>
              <a:rPr lang="en-US" dirty="0" err="1"/>
              <a:t>didirikan</a:t>
            </a:r>
            <a:r>
              <a:rPr lang="id-ID" dirty="0"/>
              <a:t>).</a:t>
            </a:r>
          </a:p>
          <a:p>
            <a:pPr marL="627063" indent="-288925" algn="just">
              <a:buAutoNum type="arabicParenR"/>
            </a:pPr>
            <a:r>
              <a:rPr lang="en-US" i="1" dirty="0" err="1"/>
              <a:t>Manaiak-i</a:t>
            </a:r>
            <a:r>
              <a:rPr lang="en-US" i="1" dirty="0"/>
              <a:t> </a:t>
            </a:r>
            <a:r>
              <a:rPr lang="en-US" i="1" dirty="0" err="1"/>
              <a:t>Rumah</a:t>
            </a:r>
            <a:r>
              <a:rPr lang="id-ID" i="1" dirty="0"/>
              <a:t> </a:t>
            </a:r>
            <a:r>
              <a:rPr lang="id-ID" dirty="0"/>
              <a:t>(syukuran dengan membuat jamuan atas selesainya pembangunan rumah) </a:t>
            </a:r>
            <a:endParaRPr lang="id-ID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43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3"/>
            <a:ext cx="4860034" cy="590583"/>
            <a:chOff x="-1" y="627399"/>
            <a:chExt cx="6604359" cy="441674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300192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5" y="627399"/>
              <a:ext cx="6521503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5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Suku Madura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0377" y="1358980"/>
            <a:ext cx="83180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Madura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kekayaan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tradisional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yang </a:t>
            </a:r>
            <a:r>
              <a:rPr lang="en-US" dirty="0" err="1"/>
              <a:t>berisi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</a:t>
            </a:r>
            <a:r>
              <a:rPr lang="en-US" dirty="0" err="1"/>
              <a:t>luhur</a:t>
            </a:r>
            <a:r>
              <a:rPr lang="en-US" dirty="0"/>
              <a:t> yang </a:t>
            </a:r>
            <a:r>
              <a:rPr lang="en-US" dirty="0" err="1"/>
              <a:t>berlandaskan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religius</a:t>
            </a:r>
            <a:r>
              <a:rPr lang="en-US" dirty="0"/>
              <a:t> Islami di </a:t>
            </a:r>
            <a:r>
              <a:rPr lang="en-US" dirty="0" err="1"/>
              <a:t>antaranya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:</a:t>
            </a:r>
            <a:endParaRPr lang="id-ID" dirty="0"/>
          </a:p>
          <a:p>
            <a:pPr marL="342900" indent="-342900" algn="just">
              <a:buFont typeface="+mj-lt"/>
              <a:buAutoNum type="alphaLcPeriod"/>
            </a:pPr>
            <a:r>
              <a:rPr lang="fi-FI" b="1" dirty="0"/>
              <a:t>Seni musik atau seni suara</a:t>
            </a:r>
            <a:r>
              <a:rPr lang="id-ID" b="1" dirty="0"/>
              <a:t>;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en-US" i="1" dirty="0" err="1"/>
              <a:t>Tembang</a:t>
            </a:r>
            <a:r>
              <a:rPr lang="en-US" i="1" dirty="0"/>
              <a:t> </a:t>
            </a:r>
            <a:r>
              <a:rPr lang="en-US" i="1" dirty="0" err="1"/>
              <a:t>macapat</a:t>
            </a:r>
            <a:r>
              <a:rPr lang="id-ID" dirty="0"/>
              <a:t>, </a:t>
            </a:r>
            <a:r>
              <a:rPr lang="en-US" dirty="0" err="1"/>
              <a:t>tembang</a:t>
            </a:r>
            <a:r>
              <a:rPr lang="en-US" dirty="0"/>
              <a:t> (</a:t>
            </a:r>
            <a:r>
              <a:rPr lang="en-US" dirty="0" err="1"/>
              <a:t>nyanyian</a:t>
            </a:r>
            <a:r>
              <a:rPr lang="en-US" dirty="0"/>
              <a:t>) yang </a:t>
            </a:r>
            <a:r>
              <a:rPr lang="en-US" dirty="0" err="1"/>
              <a:t>berisi</a:t>
            </a:r>
            <a:r>
              <a:rPr lang="en-US" dirty="0"/>
              <a:t> </a:t>
            </a:r>
            <a:r>
              <a:rPr lang="en-US" dirty="0" err="1"/>
              <a:t>pujian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Allah </a:t>
            </a:r>
            <a:r>
              <a:rPr lang="en-US" dirty="0" err="1"/>
              <a:t>Swt</a:t>
            </a:r>
            <a:r>
              <a:rPr lang="en-US" dirty="0"/>
              <a:t>. (</a:t>
            </a:r>
            <a:r>
              <a:rPr lang="en-US" dirty="0" err="1"/>
              <a:t>pujian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) di surau-surau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dilaksanakan</a:t>
            </a:r>
            <a:r>
              <a:rPr lang="en-US" dirty="0"/>
              <a:t> salat </a:t>
            </a:r>
            <a:r>
              <a:rPr lang="en-US" dirty="0" err="1"/>
              <a:t>wajib</a:t>
            </a:r>
            <a:r>
              <a:rPr lang="id-ID" dirty="0"/>
              <a:t>.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en-US" i="1" dirty="0" err="1"/>
              <a:t>Sorenan</a:t>
            </a:r>
            <a:r>
              <a:rPr lang="id-ID" dirty="0"/>
              <a:t>, </a:t>
            </a:r>
            <a:r>
              <a:rPr lang="en-US" dirty="0" err="1"/>
              <a:t>iringan</a:t>
            </a:r>
            <a:r>
              <a:rPr lang="en-US" dirty="0"/>
              <a:t> </a:t>
            </a:r>
            <a:r>
              <a:rPr lang="en-US" dirty="0" err="1"/>
              <a:t>musik</a:t>
            </a:r>
            <a:r>
              <a:rPr lang="en-US" dirty="0"/>
              <a:t> yang </a:t>
            </a:r>
            <a:r>
              <a:rPr lang="en-US" dirty="0" err="1"/>
              <a:t>mengiringi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atraksi</a:t>
            </a:r>
            <a:r>
              <a:rPr lang="en-US" dirty="0"/>
              <a:t> </a:t>
            </a:r>
            <a:r>
              <a:rPr lang="en-US" dirty="0" err="1"/>
              <a:t>kesenian</a:t>
            </a:r>
            <a:r>
              <a:rPr lang="en-US" dirty="0"/>
              <a:t> Madura</a:t>
            </a:r>
            <a:r>
              <a:rPr lang="id-ID" dirty="0"/>
              <a:t>.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en-US" i="1" dirty="0" err="1"/>
              <a:t>Irama</a:t>
            </a:r>
            <a:r>
              <a:rPr lang="en-US" i="1" dirty="0"/>
              <a:t> </a:t>
            </a:r>
            <a:r>
              <a:rPr lang="en-US" i="1" dirty="0" err="1"/>
              <a:t>lorongan</a:t>
            </a:r>
            <a:r>
              <a:rPr lang="en-US" i="1" dirty="0"/>
              <a:t> </a:t>
            </a:r>
            <a:r>
              <a:rPr lang="en-US" i="1" dirty="0" err="1"/>
              <a:t>jalan</a:t>
            </a:r>
            <a:r>
              <a:rPr lang="id-ID" dirty="0"/>
              <a:t>, untuk mengiringi rombongan karapan sapi ke arena. 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fi-FI" i="1" dirty="0"/>
              <a:t>Irama Sarka </a:t>
            </a:r>
            <a:r>
              <a:rPr lang="fi-FI" dirty="0"/>
              <a:t>adalah tetabuhan saat karapan sapi</a:t>
            </a:r>
            <a:r>
              <a:rPr lang="id-ID" dirty="0"/>
              <a:t>.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en-US" i="1" dirty="0" err="1"/>
              <a:t>Lorongan</a:t>
            </a:r>
            <a:r>
              <a:rPr lang="en-US" i="1" dirty="0"/>
              <a:t> </a:t>
            </a:r>
            <a:r>
              <a:rPr lang="en-US" i="1" dirty="0" err="1"/>
              <a:t>Toju</a:t>
            </a:r>
            <a:r>
              <a:rPr lang="en-US" i="1" dirty="0"/>
              <a:t>’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musik</a:t>
            </a:r>
            <a:r>
              <a:rPr lang="en-US" dirty="0"/>
              <a:t> </a:t>
            </a:r>
            <a:r>
              <a:rPr lang="en-US" dirty="0" err="1"/>
              <a:t>pengiring</a:t>
            </a:r>
            <a:r>
              <a:rPr lang="en-US" dirty="0"/>
              <a:t> </a:t>
            </a:r>
            <a:r>
              <a:rPr lang="en-US" dirty="0" err="1"/>
              <a:t>pengantin</a:t>
            </a:r>
            <a:r>
              <a:rPr lang="id-ID" dirty="0"/>
              <a:t>.</a:t>
            </a:r>
          </a:p>
          <a:p>
            <a:pPr marL="857250" lvl="1" indent="-400050" algn="just">
              <a:buFont typeface="+mj-lt"/>
              <a:buAutoNum type="romanLcPeriod"/>
            </a:pPr>
            <a:r>
              <a:rPr lang="id-ID" i="1" dirty="0"/>
              <a:t>U</a:t>
            </a:r>
            <a:r>
              <a:rPr lang="en-US" i="1" dirty="0" err="1"/>
              <a:t>sik</a:t>
            </a:r>
            <a:r>
              <a:rPr lang="en-US" i="1" dirty="0"/>
              <a:t> </a:t>
            </a:r>
            <a:r>
              <a:rPr lang="en-US" i="1" dirty="0" err="1"/>
              <a:t>ghul-ghul</a:t>
            </a:r>
            <a:r>
              <a:rPr lang="en-US" i="1" dirty="0"/>
              <a:t> </a:t>
            </a:r>
            <a:r>
              <a:rPr lang="en-US" dirty="0"/>
              <a:t>yang </a:t>
            </a:r>
            <a:r>
              <a:rPr lang="en-US" dirty="0" err="1"/>
              <a:t>biasa</a:t>
            </a:r>
            <a:r>
              <a:rPr lang="en-US" dirty="0"/>
              <a:t> </a:t>
            </a:r>
            <a:r>
              <a:rPr lang="en-US" dirty="0" err="1"/>
              <a:t>dipakai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mengiringi</a:t>
            </a:r>
            <a:r>
              <a:rPr lang="en-US" dirty="0"/>
              <a:t> </a:t>
            </a:r>
            <a:r>
              <a:rPr lang="en-US" dirty="0" err="1"/>
              <a:t>merpati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terbang. </a:t>
            </a:r>
            <a:endParaRPr lang="id-ID" dirty="0"/>
          </a:p>
          <a:p>
            <a:pPr algn="just"/>
            <a:endParaRPr lang="sv-SE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43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120359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1203598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8"/>
            <a:ext cx="7014197" cy="460479"/>
            <a:chOff x="-2" y="185726"/>
            <a:chExt cx="6732241" cy="46166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4278" y="185726"/>
              <a:ext cx="6525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en-US" sz="2400" b="1" dirty="0" err="1"/>
                <a:t>Kearifan</a:t>
              </a:r>
              <a:r>
                <a:rPr lang="en-US" sz="2400" b="1" dirty="0"/>
                <a:t> </a:t>
              </a:r>
              <a:r>
                <a:rPr lang="en-US" sz="2400" b="1" dirty="0" err="1"/>
                <a:t>Lokal</a:t>
              </a:r>
              <a:r>
                <a:rPr lang="en-US" sz="2400" b="1" dirty="0"/>
                <a:t> </a:t>
              </a:r>
              <a:r>
                <a:rPr lang="en-US" sz="2400" b="1" dirty="0" err="1"/>
                <a:t>dari</a:t>
              </a:r>
              <a:r>
                <a:rPr lang="en-US" sz="2400" b="1" dirty="0"/>
                <a:t> </a:t>
              </a:r>
              <a:r>
                <a:rPr lang="en-US" sz="2400" b="1" dirty="0" err="1"/>
                <a:t>Berbagai</a:t>
              </a:r>
              <a:r>
                <a:rPr lang="en-US" sz="2400" b="1" dirty="0"/>
                <a:t> S</a:t>
              </a:r>
              <a:r>
                <a:rPr lang="id-ID" sz="2400" b="1" dirty="0" err="1"/>
                <a:t>uku</a:t>
              </a:r>
              <a:r>
                <a:rPr lang="id-ID" sz="2400" b="1" dirty="0"/>
                <a:t> </a:t>
              </a:r>
              <a:r>
                <a:rPr lang="en-US" sz="2400" b="1" dirty="0"/>
                <a:t>di Indonesia</a:t>
              </a:r>
              <a:endParaRPr lang="id-ID" sz="2400" b="1" dirty="0"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627533"/>
            <a:ext cx="4860034" cy="590583"/>
            <a:chOff x="-1" y="627399"/>
            <a:chExt cx="6604359" cy="441674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300192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5" y="627399"/>
              <a:ext cx="6521503" cy="34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673200" indent="-457200">
                <a:buFont typeface="+mj-lt"/>
                <a:buAutoNum type="arabicPeriod" startAt="5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Kearifan Lokal Suku Madura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0377" y="1358980"/>
            <a:ext cx="83180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2"/>
            </a:pPr>
            <a:r>
              <a:rPr lang="id-ID" b="1" dirty="0"/>
              <a:t>Seni tari atau gerak</a:t>
            </a:r>
          </a:p>
          <a:p>
            <a:pPr lvl="1" algn="just"/>
            <a:r>
              <a:rPr lang="id-ID" dirty="0"/>
              <a:t>2 macam yaitu Tan </a:t>
            </a:r>
            <a:r>
              <a:rPr lang="id-ID" dirty="0" err="1"/>
              <a:t>Muang</a:t>
            </a:r>
            <a:r>
              <a:rPr lang="id-ID" dirty="0"/>
              <a:t> Sangkal dan Tari </a:t>
            </a:r>
            <a:r>
              <a:rPr lang="id-ID" dirty="0" err="1"/>
              <a:t>Duplang</a:t>
            </a:r>
            <a:r>
              <a:rPr lang="id-ID" dirty="0"/>
              <a:t> </a:t>
            </a:r>
            <a:r>
              <a:rPr lang="en-US" dirty="0"/>
              <a:t>tari </a:t>
            </a:r>
            <a:r>
              <a:rPr lang="en-US" dirty="0" err="1"/>
              <a:t>tradisional</a:t>
            </a:r>
            <a:r>
              <a:rPr lang="en-US" dirty="0"/>
              <a:t> Madura yang </a:t>
            </a:r>
            <a:r>
              <a:rPr lang="en-US" dirty="0" err="1"/>
              <a:t>gerakannya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kata-kata yang </a:t>
            </a:r>
            <a:r>
              <a:rPr lang="en-US" dirty="0" err="1"/>
              <a:t>tertera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Al-Qur’an </a:t>
            </a:r>
            <a:r>
              <a:rPr lang="en-US" dirty="0" err="1"/>
              <a:t>seperti</a:t>
            </a:r>
            <a:r>
              <a:rPr lang="en-US" dirty="0"/>
              <a:t> kata Allahu </a:t>
            </a:r>
            <a:r>
              <a:rPr lang="en-US" dirty="0" err="1"/>
              <a:t>atau</a:t>
            </a:r>
            <a:r>
              <a:rPr lang="en-US" dirty="0"/>
              <a:t> Muhammad, batas-batas </a:t>
            </a:r>
            <a:r>
              <a:rPr lang="en-US" dirty="0" err="1"/>
              <a:t>gerakan</a:t>
            </a:r>
            <a:r>
              <a:rPr lang="en-US" dirty="0"/>
              <a:t> </a:t>
            </a:r>
            <a:r>
              <a:rPr lang="en-US" dirty="0" err="1"/>
              <a:t>tangan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melebihi</a:t>
            </a:r>
            <a:r>
              <a:rPr lang="en-US" dirty="0"/>
              <a:t> batas dada. </a:t>
            </a:r>
            <a:r>
              <a:rPr lang="id-ID" dirty="0"/>
              <a:t>Tarian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menyambut</a:t>
            </a:r>
            <a:r>
              <a:rPr lang="en-US" dirty="0"/>
              <a:t> </a:t>
            </a:r>
            <a:r>
              <a:rPr lang="en-US" dirty="0" err="1"/>
              <a:t>tamu-tamu</a:t>
            </a:r>
            <a:r>
              <a:rPr lang="en-US" dirty="0"/>
              <a:t> yang </a:t>
            </a:r>
            <a:r>
              <a:rPr lang="en-US" dirty="0" err="1"/>
              <a:t>datang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Sumenep</a:t>
            </a:r>
            <a:r>
              <a:rPr lang="en-US" dirty="0"/>
              <a:t>.</a:t>
            </a:r>
            <a:endParaRPr lang="id-ID" dirty="0"/>
          </a:p>
          <a:p>
            <a:pPr marL="342900" indent="-342900" algn="just">
              <a:buFont typeface="+mj-lt"/>
              <a:buAutoNum type="alphaLcPeriod" startAt="2"/>
            </a:pPr>
            <a:r>
              <a:rPr lang="id-ID" b="1" dirty="0"/>
              <a:t>Upacara ritual </a:t>
            </a:r>
            <a:r>
              <a:rPr lang="id-ID" dirty="0"/>
              <a:t>s</a:t>
            </a:r>
            <a:r>
              <a:rPr lang="en-US" i="1" dirty="0" err="1"/>
              <a:t>andhur</a:t>
            </a:r>
            <a:r>
              <a:rPr lang="en-US" i="1" dirty="0"/>
              <a:t> </a:t>
            </a:r>
            <a:r>
              <a:rPr lang="en-US" i="1" dirty="0" err="1"/>
              <a:t>pantel</a:t>
            </a:r>
            <a:r>
              <a:rPr lang="id-ID" dirty="0"/>
              <a:t>, sarana para petani untuk </a:t>
            </a:r>
            <a:r>
              <a:rPr lang="en-US" dirty="0" err="1"/>
              <a:t>berhubungan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Allah </a:t>
            </a:r>
            <a:r>
              <a:rPr lang="en-US" dirty="0" err="1"/>
              <a:t>Swt</a:t>
            </a:r>
            <a:r>
              <a:rPr lang="en-US" dirty="0"/>
              <a:t>. </a:t>
            </a:r>
            <a:endParaRPr lang="id-ID" dirty="0"/>
          </a:p>
          <a:p>
            <a:pPr marL="342900" indent="-342900" algn="just">
              <a:buFont typeface="+mj-lt"/>
              <a:buAutoNum type="alphaLcPeriod" startAt="2"/>
            </a:pPr>
            <a:r>
              <a:rPr lang="en-US" b="1" dirty="0"/>
              <a:t>Seni </a:t>
            </a:r>
            <a:r>
              <a:rPr lang="en-US" b="1" dirty="0" err="1"/>
              <a:t>pertunjukan</a:t>
            </a:r>
            <a:r>
              <a:rPr lang="en-US" b="1" dirty="0"/>
              <a:t> </a:t>
            </a:r>
            <a:r>
              <a:rPr lang="en-US" b="1" dirty="0" err="1"/>
              <a:t>karapan</a:t>
            </a:r>
            <a:r>
              <a:rPr lang="en-US" b="1" dirty="0"/>
              <a:t> </a:t>
            </a:r>
            <a:r>
              <a:rPr lang="en-US" dirty="0" err="1"/>
              <a:t>sapi</a:t>
            </a:r>
            <a:r>
              <a:rPr lang="en-US" dirty="0"/>
              <a:t> dan topeng </a:t>
            </a:r>
            <a:r>
              <a:rPr lang="en-US" dirty="0" err="1"/>
              <a:t>dalang</a:t>
            </a:r>
            <a:r>
              <a:rPr lang="en-US" dirty="0"/>
              <a:t>.</a:t>
            </a:r>
            <a:r>
              <a:rPr lang="id-ID" dirty="0"/>
              <a:t> </a:t>
            </a:r>
            <a:r>
              <a:rPr lang="en-US" dirty="0" err="1"/>
              <a:t>Perlombaan</a:t>
            </a:r>
            <a:r>
              <a:rPr lang="en-US" dirty="0"/>
              <a:t> </a:t>
            </a:r>
            <a:r>
              <a:rPr lang="en-US" dirty="0" err="1"/>
              <a:t>memacu</a:t>
            </a:r>
            <a:r>
              <a:rPr lang="en-US" dirty="0"/>
              <a:t> </a:t>
            </a:r>
            <a:r>
              <a:rPr lang="en-US" dirty="0" err="1"/>
              <a:t>sapi</a:t>
            </a:r>
            <a:r>
              <a:rPr lang="id-ID" dirty="0"/>
              <a:t> yang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motivasi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kewajiban</a:t>
            </a:r>
            <a:r>
              <a:rPr lang="en-US" dirty="0"/>
              <a:t> </a:t>
            </a:r>
            <a:r>
              <a:rPr lang="en-US" dirty="0" err="1"/>
              <a:t>petani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sawah </a:t>
            </a:r>
            <a:r>
              <a:rPr lang="en-US" dirty="0" err="1"/>
              <a:t>ladangnya</a:t>
            </a:r>
            <a:r>
              <a:rPr lang="en-US" dirty="0"/>
              <a:t>. 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agar </a:t>
            </a:r>
            <a:r>
              <a:rPr lang="en-US" dirty="0" err="1"/>
              <a:t>petani</a:t>
            </a:r>
            <a:r>
              <a:rPr lang="en-US" dirty="0"/>
              <a:t>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ternak</a:t>
            </a:r>
            <a:r>
              <a:rPr lang="en-US" dirty="0"/>
              <a:t> </a:t>
            </a:r>
            <a:r>
              <a:rPr lang="en-US" dirty="0" err="1"/>
              <a:t>sapinya</a:t>
            </a:r>
            <a:r>
              <a:rPr lang="en-US" dirty="0"/>
              <a:t>.</a:t>
            </a:r>
            <a:endParaRPr lang="id-ID" dirty="0"/>
          </a:p>
          <a:p>
            <a:pPr marL="342900" indent="-342900" algn="just">
              <a:buFont typeface="+mj-lt"/>
              <a:buAutoNum type="alphaLcPeriod" startAt="2"/>
            </a:pPr>
            <a:endParaRPr lang="sv-SE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74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9512" y="113959"/>
            <a:ext cx="8049075" cy="954107"/>
            <a:chOff x="-3023830" y="4987"/>
            <a:chExt cx="7060660" cy="954107"/>
          </a:xfrm>
        </p:grpSpPr>
        <p:sp>
          <p:nvSpPr>
            <p:cNvPr id="11" name="Rectangle 10"/>
            <p:cNvSpPr/>
            <p:nvPr/>
          </p:nvSpPr>
          <p:spPr>
            <a:xfrm>
              <a:off x="-2378297" y="4987"/>
              <a:ext cx="49428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Nilai-nilai Islam dalam Kearifan Lokal Indonesia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251520" y="1167409"/>
            <a:ext cx="5851229" cy="3261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Nabi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Muhammad Saw.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dilahirkan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di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Mekah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pada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senin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tanggal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12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Rabiulawal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gajah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bertepatan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dengan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tahun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571 M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Pokok-pokok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misi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kerasulan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Nabi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Muhammad Saw.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adalah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mengajarkan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ketauhidan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menyempurnakan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akhlak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membangun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manusia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yang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bermanfaat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memberikan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kabar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gembira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peringatan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Hakikat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misi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Nabi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Muhammad Saw. di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dunia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yaitu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sebagai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rahmat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Allah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Swt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alam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semesta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pembawa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kedamaian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kemajuan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bagi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masyarakat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644362" y="1068066"/>
            <a:ext cx="3521672" cy="3160502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7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>
            <a:off x="1259633" y="411511"/>
            <a:ext cx="4536504" cy="864096"/>
          </a:xfrm>
          <a:prstGeom prst="snip1Rect">
            <a:avLst/>
          </a:prstGeom>
          <a:ln>
            <a:solidFill>
              <a:srgbClr val="67BEC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ardrop 2"/>
          <p:cNvSpPr/>
          <p:nvPr/>
        </p:nvSpPr>
        <p:spPr>
          <a:xfrm flipV="1">
            <a:off x="315623" y="160826"/>
            <a:ext cx="1114779" cy="1114779"/>
          </a:xfrm>
          <a:prstGeom prst="teardrop">
            <a:avLst/>
          </a:prstGeom>
          <a:solidFill>
            <a:srgbClr val="67BEC7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40883" y="267494"/>
            <a:ext cx="890757" cy="944815"/>
            <a:chOff x="3910597" y="834847"/>
            <a:chExt cx="890757" cy="944815"/>
          </a:xfrm>
        </p:grpSpPr>
        <p:sp>
          <p:nvSpPr>
            <p:cNvPr id="10" name="TextBox 9"/>
            <p:cNvSpPr txBox="1"/>
            <p:nvPr/>
          </p:nvSpPr>
          <p:spPr>
            <a:xfrm>
              <a:off x="4183692" y="1194887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bg1"/>
                  </a:solidFill>
                </a:rPr>
                <a:t>4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0597" y="834847"/>
              <a:ext cx="8907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BAB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37612" y="375215"/>
            <a:ext cx="447454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i="1" dirty="0"/>
              <a:t>Nilai-nilai Islam dalam Kearifan Lokal di Indonesia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14119" y="1131590"/>
            <a:ext cx="5688631" cy="371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misinya</a:t>
            </a:r>
            <a:r>
              <a:rPr lang="en-US" dirty="0"/>
              <a:t> di </a:t>
            </a:r>
            <a:r>
              <a:rPr lang="en-US" dirty="0" err="1"/>
              <a:t>Mekah</a:t>
            </a:r>
            <a:r>
              <a:rPr lang="en-US" dirty="0"/>
              <a:t>, </a:t>
            </a:r>
            <a:r>
              <a:rPr lang="en-US" dirty="0" err="1"/>
              <a:t>Nabi</a:t>
            </a:r>
            <a:r>
              <a:rPr lang="en-US" dirty="0"/>
              <a:t> Muhammad Saw.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sembunyi-sembunyi</a:t>
            </a:r>
            <a:r>
              <a:rPr lang="en-US" dirty="0"/>
              <a:t> </a:t>
            </a:r>
            <a:r>
              <a:rPr lang="en-US" dirty="0" err="1"/>
              <a:t>selama</a:t>
            </a:r>
            <a:r>
              <a:rPr lang="en-US" dirty="0"/>
              <a:t> 3 </a:t>
            </a:r>
            <a:r>
              <a:rPr lang="en-US" dirty="0" err="1"/>
              <a:t>tahun</a:t>
            </a:r>
            <a:r>
              <a:rPr lang="en-US" dirty="0"/>
              <a:t>.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turun</a:t>
            </a:r>
            <a:r>
              <a:rPr lang="en-US" dirty="0"/>
              <a:t> Q.S Al-</a:t>
            </a:r>
            <a:r>
              <a:rPr lang="en-US" dirty="0" err="1"/>
              <a:t>Hijr</a:t>
            </a:r>
            <a:r>
              <a:rPr lang="en-US" dirty="0"/>
              <a:t>/15: 94,  </a:t>
            </a:r>
            <a:r>
              <a:rPr lang="en-US" dirty="0" err="1"/>
              <a:t>Nabi</a:t>
            </a:r>
            <a:r>
              <a:rPr lang="en-US" dirty="0"/>
              <a:t> Muhammad Saw. 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terang-terangan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misi</a:t>
            </a:r>
            <a:r>
              <a:rPr lang="en-US" dirty="0"/>
              <a:t> yang </a:t>
            </a:r>
            <a:r>
              <a:rPr lang="en-US" dirty="0" err="1"/>
              <a:t>dijalankannya</a:t>
            </a:r>
            <a:r>
              <a:rPr lang="en-US" dirty="0"/>
              <a:t> 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23 </a:t>
            </a:r>
            <a:r>
              <a:rPr lang="en-US" dirty="0" err="1"/>
              <a:t>tahun</a:t>
            </a:r>
            <a:r>
              <a:rPr lang="en-US" dirty="0"/>
              <a:t>, </a:t>
            </a:r>
            <a:r>
              <a:rPr lang="en-US" dirty="0" err="1"/>
              <a:t>Nabi</a:t>
            </a:r>
            <a:r>
              <a:rPr lang="en-US" dirty="0"/>
              <a:t> Muhammad Saw.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kemajuan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Arab </a:t>
            </a:r>
            <a:r>
              <a:rPr lang="en-US" dirty="0" err="1"/>
              <a:t>khususnya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umumnya</a:t>
            </a:r>
            <a:r>
              <a:rPr lang="en-US" dirty="0"/>
              <a:t> di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Pokok-pokok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Nabi</a:t>
            </a:r>
            <a:r>
              <a:rPr lang="en-US" dirty="0"/>
              <a:t> Muhammad Saw. di </a:t>
            </a:r>
            <a:r>
              <a:rPr lang="en-US" dirty="0" err="1"/>
              <a:t>Mekah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akidah</a:t>
            </a:r>
            <a:r>
              <a:rPr lang="en-US" dirty="0"/>
              <a:t> </a:t>
            </a:r>
            <a:r>
              <a:rPr lang="en-US" dirty="0" err="1"/>
              <a:t>tauhid</a:t>
            </a:r>
            <a:r>
              <a:rPr lang="en-US" dirty="0"/>
              <a:t>,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akhir</a:t>
            </a:r>
            <a:r>
              <a:rPr lang="en-US" dirty="0"/>
              <a:t>, </a:t>
            </a:r>
            <a:r>
              <a:rPr lang="en-US" dirty="0" err="1"/>
              <a:t>aspek</a:t>
            </a:r>
            <a:r>
              <a:rPr lang="en-US" dirty="0"/>
              <a:t> moral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etika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persamaan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99769" y="858105"/>
            <a:ext cx="3521672" cy="3160502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79512" y="1059121"/>
            <a:ext cx="8049075" cy="1"/>
          </a:xfrm>
          <a:prstGeom prst="line">
            <a:avLst/>
          </a:prstGeom>
          <a:ln>
            <a:solidFill>
              <a:srgbClr val="F4740A"/>
            </a:solidFill>
            <a:headEnd type="oval"/>
            <a:tailEnd type="oval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2" name="Rectangle 10">
            <a:extLst>
              <a:ext uri="{FF2B5EF4-FFF2-40B4-BE49-F238E27FC236}">
                <a16:creationId xmlns:a16="http://schemas.microsoft.com/office/drawing/2014/main" id="{9528D2E9-F0AF-F293-ACCC-6802091A7EBE}"/>
              </a:ext>
            </a:extLst>
          </p:cNvPr>
          <p:cNvSpPr/>
          <p:nvPr/>
        </p:nvSpPr>
        <p:spPr>
          <a:xfrm>
            <a:off x="915413" y="113959"/>
            <a:ext cx="56347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Nilai-nilai Islam dalam Kearifan Lokal Indonesia</a:t>
            </a:r>
          </a:p>
        </p:txBody>
      </p:sp>
    </p:spTree>
    <p:extLst>
      <p:ext uri="{BB962C8B-B14F-4D97-AF65-F5344CB8AC3E}">
        <p14:creationId xmlns:p14="http://schemas.microsoft.com/office/powerpoint/2010/main" val="23439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987574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98757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3" name="Kotak Teks 2">
            <a:extLst>
              <a:ext uri="{FF2B5EF4-FFF2-40B4-BE49-F238E27FC236}">
                <a16:creationId xmlns:a16="http://schemas.microsoft.com/office/drawing/2014/main" id="{FB6B46FB-AFE6-660C-864A-E9731101DB6A}"/>
              </a:ext>
            </a:extLst>
          </p:cNvPr>
          <p:cNvSpPr txBox="1"/>
          <p:nvPr/>
        </p:nvSpPr>
        <p:spPr>
          <a:xfrm>
            <a:off x="700977" y="1049652"/>
            <a:ext cx="774204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d-ID" dirty="0"/>
              <a:t>	</a:t>
            </a:r>
            <a:r>
              <a:rPr lang="en-US" dirty="0"/>
              <a:t>Islam </a:t>
            </a:r>
            <a:r>
              <a:rPr lang="en-US" dirty="0" err="1"/>
              <a:t>merupakan</a:t>
            </a:r>
            <a:r>
              <a:rPr lang="en-US" dirty="0"/>
              <a:t> agama </a:t>
            </a:r>
            <a:r>
              <a:rPr lang="en-US" i="1" dirty="0" err="1"/>
              <a:t>rahmatan</a:t>
            </a:r>
            <a:r>
              <a:rPr lang="en-US" i="1" dirty="0"/>
              <a:t> </a:t>
            </a:r>
            <a:r>
              <a:rPr lang="en-US" i="1" dirty="0" err="1"/>
              <a:t>lil</a:t>
            </a:r>
            <a:r>
              <a:rPr lang="en-US" i="1" dirty="0"/>
              <a:t> ‘</a:t>
            </a:r>
            <a:r>
              <a:rPr lang="en-US" i="1" dirty="0" err="1"/>
              <a:t>alamin</a:t>
            </a:r>
            <a:r>
              <a:rPr lang="en-US" i="1" dirty="0"/>
              <a:t> </a:t>
            </a:r>
            <a:r>
              <a:rPr lang="en-US" dirty="0"/>
              <a:t>yang </a:t>
            </a:r>
            <a:r>
              <a:rPr lang="en-US" dirty="0" err="1"/>
              <a:t>senantiasa</a:t>
            </a:r>
            <a:r>
              <a:rPr lang="en-US" dirty="0"/>
              <a:t> </a:t>
            </a:r>
            <a:r>
              <a:rPr lang="en-US" dirty="0" err="1"/>
              <a:t>menganjurkan</a:t>
            </a:r>
            <a:r>
              <a:rPr lang="en-US" dirty="0"/>
              <a:t> </a:t>
            </a:r>
            <a:r>
              <a:rPr lang="en-US" dirty="0" err="1"/>
              <a:t>umatnya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menebarkan</a:t>
            </a:r>
            <a:r>
              <a:rPr lang="en-US" dirty="0"/>
              <a:t> </a:t>
            </a:r>
            <a:r>
              <a:rPr lang="en-US" dirty="0" err="1"/>
              <a:t>kedamaian</a:t>
            </a:r>
            <a:r>
              <a:rPr lang="en-US" dirty="0"/>
              <a:t> dan </a:t>
            </a:r>
            <a:r>
              <a:rPr lang="en-US" dirty="0" err="1"/>
              <a:t>kasih</a:t>
            </a:r>
            <a:r>
              <a:rPr lang="en-US" dirty="0"/>
              <a:t> </a:t>
            </a:r>
            <a:r>
              <a:rPr lang="en-US" dirty="0" err="1"/>
              <a:t>sayang</a:t>
            </a:r>
            <a:r>
              <a:rPr lang="en-US" dirty="0"/>
              <a:t>.</a:t>
            </a:r>
            <a:r>
              <a:rPr lang="id-ID" dirty="0"/>
              <a:t> Ajaran tersebut membuat Islam sangat menghormati akan hadirnya macam budaya lokal selama tidak bertentangan dengan Islam. Keragaman di Indonesia terbentuk karena </a:t>
            </a:r>
            <a:r>
              <a:rPr lang="sv-SE" dirty="0"/>
              <a:t>faktor geografis, sosiologis, tradisi para leluhur, dan kepercayaan yang pernah dianut oleh masyarakat di suatu tempat. </a:t>
            </a:r>
            <a:r>
              <a:rPr lang="id-ID" dirty="0"/>
              <a:t>Selain itu juga, keberagaman tersebut juga terjadi karena akulturasi budaya yang dilakukan oleh Wali </a:t>
            </a:r>
            <a:r>
              <a:rPr lang="id-ID" dirty="0" err="1"/>
              <a:t>Songo</a:t>
            </a:r>
            <a:r>
              <a:rPr lang="id-ID" dirty="0"/>
              <a:t> sebagai media dakwahnya. Pendekatan yang dilakukan oleh Wali </a:t>
            </a:r>
            <a:r>
              <a:rPr lang="id-ID" dirty="0" err="1"/>
              <a:t>Songo</a:t>
            </a:r>
            <a:r>
              <a:rPr lang="id-ID" dirty="0"/>
              <a:t> dilakukan dengan pendekatan budaya dengan cara Islami. </a:t>
            </a:r>
            <a:r>
              <a:rPr lang="en-US" dirty="0"/>
              <a:t>Proses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kebudayaan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perpaduan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setempat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Islam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kearifan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909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5536" y="613098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dirty="0">
                <a:latin typeface="+mj-lt"/>
                <a:cs typeface="Times New Roman" pitchFamily="18" charset="0"/>
              </a:rPr>
              <a:t>	</a:t>
            </a:r>
            <a:r>
              <a:rPr lang="en-US" dirty="0">
                <a:latin typeface="+mj-lt"/>
                <a:cs typeface="Times New Roman" pitchFamily="18" charset="0"/>
              </a:rPr>
              <a:t>S</a:t>
            </a:r>
            <a:r>
              <a:rPr lang="id-ID" dirty="0" err="1">
                <a:latin typeface="+mj-lt"/>
                <a:cs typeface="Times New Roman" pitchFamily="18" charset="0"/>
              </a:rPr>
              <a:t>ebelum</a:t>
            </a:r>
            <a:r>
              <a:rPr lang="id-ID" dirty="0">
                <a:latin typeface="+mj-lt"/>
                <a:cs typeface="Times New Roman" pitchFamily="18" charset="0"/>
              </a:rPr>
              <a:t> masuknya ajaran Islam di Indonesia, ajaran Hindu-Buddha sudah masuk sekitar abad ke-5 M. Hal ini dibuktikan dengan berdirinya kerajaan bercorak Hindu-Buddha dan peninggalan lainnya seperti </a:t>
            </a:r>
            <a:r>
              <a:rPr lang="en-US" dirty="0" err="1"/>
              <a:t>prasasti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batu </a:t>
            </a:r>
            <a:r>
              <a:rPr lang="en-US" dirty="0" err="1"/>
              <a:t>tulis</a:t>
            </a:r>
            <a:r>
              <a:rPr lang="en-US" dirty="0"/>
              <a:t>, stupa,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patung</a:t>
            </a:r>
            <a:r>
              <a:rPr lang="en-US" dirty="0"/>
              <a:t> (arca), kitab-kitab, </a:t>
            </a:r>
            <a:r>
              <a:rPr lang="en-US" dirty="0" err="1"/>
              <a:t>bangunan</a:t>
            </a:r>
            <a:r>
              <a:rPr lang="en-US" dirty="0"/>
              <a:t> </a:t>
            </a:r>
            <a:r>
              <a:rPr lang="en-US" dirty="0" err="1"/>
              <a:t>candi</a:t>
            </a:r>
            <a:r>
              <a:rPr lang="en-US" dirty="0"/>
              <a:t>, dan relief yang </a:t>
            </a:r>
            <a:r>
              <a:rPr lang="en-US" dirty="0" err="1"/>
              <a:t>menghiasi</a:t>
            </a:r>
            <a:r>
              <a:rPr lang="en-US" dirty="0"/>
              <a:t> </a:t>
            </a:r>
            <a:r>
              <a:rPr lang="en-US" dirty="0" err="1"/>
              <a:t>dinding</a:t>
            </a:r>
            <a:r>
              <a:rPr lang="en-US" dirty="0"/>
              <a:t> </a:t>
            </a:r>
            <a:r>
              <a:rPr lang="en-US" dirty="0" err="1"/>
              <a:t>candi</a:t>
            </a:r>
            <a:r>
              <a:rPr lang="en-US" dirty="0"/>
              <a:t>.</a:t>
            </a:r>
            <a:r>
              <a:rPr lang="id-ID" dirty="0"/>
              <a:t> </a:t>
            </a:r>
            <a:r>
              <a:rPr lang="id-ID" dirty="0">
                <a:latin typeface="+mj-lt"/>
                <a:cs typeface="Times New Roman" pitchFamily="18" charset="0"/>
              </a:rPr>
              <a:t>Masuknya ajaran Hindu-Buddha tidak mengalami kesulitan karena dahulunya masyarakat Indonesia menganut Animisme dan Dinamisme. Kekuasaan Hindu-Buddha di Indonesia berlangsung sekitar 700 tahun yang mempengaruhi kebudayaan lokal.</a:t>
            </a:r>
          </a:p>
          <a:p>
            <a:pPr algn="just"/>
            <a:r>
              <a:rPr lang="id-ID" dirty="0">
                <a:latin typeface="+mj-lt"/>
                <a:cs typeface="Times New Roman" pitchFamily="18" charset="0"/>
              </a:rPr>
              <a:t>	Ketika Islam mulai masuk ke Indonesia, masyarakat menerima dengan baik karena sikap para pedagang yang merupakan penyebaran agama Islam. </a:t>
            </a:r>
            <a:r>
              <a:rPr lang="en-US" dirty="0" err="1"/>
              <a:t>Budaya</a:t>
            </a:r>
            <a:r>
              <a:rPr lang="en-US" dirty="0"/>
              <a:t> </a:t>
            </a:r>
            <a:r>
              <a:rPr lang="en-US" dirty="0" err="1"/>
              <a:t>lokal</a:t>
            </a:r>
            <a:r>
              <a:rPr lang="en-US" dirty="0"/>
              <a:t> yang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dipengaruhi</a:t>
            </a:r>
            <a:r>
              <a:rPr lang="en-US" dirty="0"/>
              <a:t> oleh </a:t>
            </a:r>
            <a:r>
              <a:rPr lang="en-US" dirty="0" err="1"/>
              <a:t>ajaran</a:t>
            </a:r>
            <a:r>
              <a:rPr lang="en-US" dirty="0"/>
              <a:t> Hindu-Buddha</a:t>
            </a:r>
            <a:r>
              <a:rPr lang="id-ID" dirty="0"/>
              <a:t> banyak yang disesuaikan dengan ajaran Islam dalam proses dakwah membentuk budaya baru yang lebih unik dan menarik. Tradisi-tradisi yang merupakan hasil adaptasi adalah </a:t>
            </a:r>
            <a:r>
              <a:rPr lang="en-US" i="1" dirty="0" err="1"/>
              <a:t>gerebeg</a:t>
            </a:r>
            <a:r>
              <a:rPr lang="en-US" i="1" dirty="0"/>
              <a:t>, </a:t>
            </a:r>
            <a:r>
              <a:rPr lang="en-US" i="1" dirty="0" err="1"/>
              <a:t>sekatenan</a:t>
            </a:r>
            <a:r>
              <a:rPr lang="en-US" i="1" dirty="0"/>
              <a:t>, </a:t>
            </a:r>
            <a:r>
              <a:rPr lang="en-US" i="1" dirty="0" err="1"/>
              <a:t>tahlilan</a:t>
            </a:r>
            <a:r>
              <a:rPr lang="en-US" i="1" dirty="0"/>
              <a:t>, </a:t>
            </a:r>
            <a:r>
              <a:rPr lang="en-US" i="1" dirty="0" err="1"/>
              <a:t>nyadran</a:t>
            </a:r>
            <a:r>
              <a:rPr lang="en-US" dirty="0"/>
              <a:t> (</a:t>
            </a:r>
            <a:r>
              <a:rPr lang="en-US" dirty="0" err="1"/>
              <a:t>ziarah</a:t>
            </a:r>
            <a:r>
              <a:rPr lang="en-US" dirty="0"/>
              <a:t> </a:t>
            </a:r>
            <a:r>
              <a:rPr lang="en-US" dirty="0" err="1"/>
              <a:t>kubur</a:t>
            </a:r>
            <a:r>
              <a:rPr lang="en-US" dirty="0"/>
              <a:t>), dan lain </a:t>
            </a:r>
            <a:r>
              <a:rPr lang="en-US" dirty="0" err="1"/>
              <a:t>lain</a:t>
            </a:r>
            <a:r>
              <a:rPr lang="en-US" dirty="0"/>
              <a:t>, juga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ukir</a:t>
            </a:r>
            <a:r>
              <a:rPr lang="en-US" dirty="0"/>
              <a:t>, </a:t>
            </a:r>
            <a:r>
              <a:rPr lang="en-US" dirty="0" err="1"/>
              <a:t>arsitektur</a:t>
            </a:r>
            <a:r>
              <a:rPr lang="en-US" dirty="0"/>
              <a:t> masjid, </a:t>
            </a:r>
            <a:r>
              <a:rPr lang="en-US" dirty="0" err="1"/>
              <a:t>istana-istana</a:t>
            </a:r>
            <a:r>
              <a:rPr lang="en-US" dirty="0"/>
              <a:t> sultan, dan </a:t>
            </a:r>
            <a:r>
              <a:rPr lang="en-US" dirty="0" err="1"/>
              <a:t>kebiasaan-kebiasaan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id-ID" dirty="0"/>
              <a:t> Indonesia lainnya.</a:t>
            </a:r>
            <a:r>
              <a:rPr lang="en-US" dirty="0"/>
              <a:t> 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5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05889" y="1317672"/>
            <a:ext cx="8132221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+mj-lt"/>
                <a:cs typeface="Times New Roman" pitchFamily="18" charset="0"/>
              </a:rPr>
              <a:t>T</a:t>
            </a:r>
            <a:r>
              <a:rPr lang="id-ID" dirty="0" err="1">
                <a:latin typeface="+mj-lt"/>
                <a:cs typeface="Times New Roman" pitchFamily="18" charset="0"/>
              </a:rPr>
              <a:t>radisi</a:t>
            </a:r>
            <a:r>
              <a:rPr lang="id-ID" dirty="0">
                <a:latin typeface="+mj-lt"/>
                <a:cs typeface="Times New Roman" pitchFamily="18" charset="0"/>
              </a:rPr>
              <a:t> Islam yang mempengaruhi budaya lokal, yaitu:</a:t>
            </a:r>
          </a:p>
          <a:p>
            <a:pPr marL="342900" indent="-342900" algn="just">
              <a:buAutoNum type="arabicPeriod"/>
            </a:pPr>
            <a:r>
              <a:rPr lang="id-ID" b="1" dirty="0">
                <a:latin typeface="+mj-lt"/>
                <a:cs typeface="Times New Roman" pitchFamily="18" charset="0"/>
              </a:rPr>
              <a:t>Seni arsitektur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d-ID" dirty="0">
                <a:cs typeface="Times New Roman" pitchFamily="18" charset="0"/>
              </a:rPr>
              <a:t>Masjid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id-ID" sz="1600" dirty="0">
                <a:cs typeface="Times New Roman" pitchFamily="18" charset="0"/>
              </a:rPr>
              <a:t>Bentuk masjid di Indonesia </a:t>
            </a:r>
            <a:r>
              <a:rPr lang="en-US" sz="1600" dirty="0" err="1"/>
              <a:t>umumnya</a:t>
            </a:r>
            <a:r>
              <a:rPr lang="en-US" sz="1600" dirty="0"/>
              <a:t> </a:t>
            </a:r>
            <a:r>
              <a:rPr lang="id-ID" sz="1600" dirty="0"/>
              <a:t>memiliki denah </a:t>
            </a:r>
            <a:r>
              <a:rPr lang="en-US" sz="1600" dirty="0" err="1"/>
              <a:t>berbentuk</a:t>
            </a:r>
            <a:r>
              <a:rPr lang="en-US" sz="1600" dirty="0"/>
              <a:t> </a:t>
            </a:r>
            <a:r>
              <a:rPr lang="en-US" sz="1600" dirty="0" err="1"/>
              <a:t>bujur</a:t>
            </a:r>
            <a:r>
              <a:rPr lang="en-US" sz="1600" dirty="0"/>
              <a:t> </a:t>
            </a:r>
            <a:r>
              <a:rPr lang="en-US" sz="1600" dirty="0" err="1"/>
              <a:t>sangkar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persegi</a:t>
            </a:r>
            <a:r>
              <a:rPr lang="en-US" sz="1600" dirty="0"/>
              <a:t> </a:t>
            </a:r>
            <a:r>
              <a:rPr lang="en-US" sz="1600" dirty="0" err="1"/>
              <a:t>panjang</a:t>
            </a:r>
            <a:r>
              <a:rPr lang="en-US" sz="1600" dirty="0"/>
              <a:t>, </a:t>
            </a:r>
            <a:r>
              <a:rPr lang="en-US" sz="1600" dirty="0" err="1"/>
              <a:t>bagian</a:t>
            </a:r>
            <a:r>
              <a:rPr lang="en-US" sz="1600" dirty="0"/>
              <a:t> </a:t>
            </a:r>
            <a:r>
              <a:rPr lang="en-US" sz="1600" dirty="0" err="1"/>
              <a:t>atapnya</a:t>
            </a:r>
            <a:r>
              <a:rPr lang="en-US" sz="1600" dirty="0"/>
              <a:t> </a:t>
            </a:r>
            <a:r>
              <a:rPr lang="en-US" sz="1600" dirty="0" err="1"/>
              <a:t>berbentuk</a:t>
            </a:r>
            <a:r>
              <a:rPr lang="en-US" sz="1600" dirty="0"/>
              <a:t> </a:t>
            </a:r>
            <a:r>
              <a:rPr lang="en-US" sz="1600" dirty="0" err="1"/>
              <a:t>punden</a:t>
            </a:r>
            <a:r>
              <a:rPr lang="en-US" sz="1600" dirty="0"/>
              <a:t> </a:t>
            </a:r>
            <a:r>
              <a:rPr lang="en-US" sz="1600" dirty="0" err="1"/>
              <a:t>berundak</a:t>
            </a:r>
            <a:r>
              <a:rPr lang="en-US" sz="1600" dirty="0"/>
              <a:t>, dan di </a:t>
            </a:r>
            <a:r>
              <a:rPr lang="en-US" sz="1600" dirty="0" err="1"/>
              <a:t>bagian</a:t>
            </a:r>
            <a:r>
              <a:rPr lang="en-US" sz="1600" dirty="0"/>
              <a:t> paling </a:t>
            </a:r>
            <a:r>
              <a:rPr lang="en-US" sz="1600" dirty="0" err="1"/>
              <a:t>atas</a:t>
            </a:r>
            <a:r>
              <a:rPr lang="en-US" sz="1600" dirty="0"/>
              <a:t> </a:t>
            </a:r>
            <a:r>
              <a:rPr lang="en-US" sz="1600" dirty="0" err="1"/>
              <a:t>selalu</a:t>
            </a:r>
            <a:r>
              <a:rPr lang="en-US" sz="1600" dirty="0"/>
              <a:t> </a:t>
            </a:r>
            <a:r>
              <a:rPr lang="en-US" sz="1600" dirty="0" err="1"/>
              <a:t>ada</a:t>
            </a:r>
            <a:r>
              <a:rPr lang="en-US" sz="1600" dirty="0"/>
              <a:t> </a:t>
            </a:r>
            <a:r>
              <a:rPr lang="en-US" sz="1600" dirty="0" err="1"/>
              <a:t>kubah</a:t>
            </a:r>
            <a:r>
              <a:rPr lang="id-ID" sz="1600" dirty="0"/>
              <a:t> (</a:t>
            </a:r>
            <a:r>
              <a:rPr lang="en-US" sz="1600" dirty="0" err="1"/>
              <a:t>berbentuk</a:t>
            </a:r>
            <a:r>
              <a:rPr lang="en-US" sz="1600" dirty="0"/>
              <a:t> </a:t>
            </a:r>
            <a:r>
              <a:rPr lang="en-US" sz="1600" dirty="0" err="1"/>
              <a:t>lingkaran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limas</a:t>
            </a:r>
            <a:r>
              <a:rPr lang="en-US" sz="1600" dirty="0"/>
              <a:t> </a:t>
            </a:r>
            <a:r>
              <a:rPr lang="en-US" sz="1600" dirty="0" err="1"/>
              <a:t>seperti</a:t>
            </a:r>
            <a:r>
              <a:rPr lang="en-US" sz="1600" dirty="0"/>
              <a:t> stupa</a:t>
            </a:r>
            <a:r>
              <a:rPr lang="id-ID" sz="1600" dirty="0">
                <a:cs typeface="Times New Roman" pitchFamily="18" charset="0"/>
              </a:rPr>
              <a:t>).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id-ID" sz="1600" i="1" dirty="0">
                <a:cs typeface="Times New Roman" pitchFamily="18" charset="0"/>
              </a:rPr>
              <a:t>Mihrab </a:t>
            </a:r>
            <a:r>
              <a:rPr lang="sv-SE" sz="1600" dirty="0"/>
              <a:t>dengan hiasan lengkung bagian atas</a:t>
            </a:r>
            <a:r>
              <a:rPr lang="id-ID" sz="1600" dirty="0"/>
              <a:t>.</a:t>
            </a:r>
            <a:endParaRPr lang="id-ID" sz="1600" i="1" dirty="0">
              <a:cs typeface="Times New Roman" pitchFamily="18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Bangunan Kraton</a:t>
            </a:r>
          </a:p>
          <a:p>
            <a:pPr marL="1200150" lvl="2" indent="-285750" algn="just">
              <a:buFont typeface="Courier New" panose="02070309020205020404" pitchFamily="49" charset="0"/>
              <a:buChar char="o"/>
            </a:pPr>
            <a:r>
              <a:rPr lang="id-ID" sz="1600" dirty="0"/>
              <a:t>B</a:t>
            </a:r>
            <a:r>
              <a:rPr lang="en-US" sz="1600" dirty="0" err="1"/>
              <a:t>anyak</a:t>
            </a:r>
            <a:r>
              <a:rPr lang="en-US" sz="1600" dirty="0"/>
              <a:t> </a:t>
            </a:r>
            <a:r>
              <a:rPr lang="en-US" sz="1600" dirty="0" err="1"/>
              <a:t>diwarnai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pesan-pesan</a:t>
            </a:r>
            <a:r>
              <a:rPr lang="en-US" sz="1600" dirty="0"/>
              <a:t> yang </a:t>
            </a:r>
            <a:r>
              <a:rPr lang="en-US" sz="1600" dirty="0" err="1"/>
              <a:t>terdapat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</a:t>
            </a:r>
            <a:r>
              <a:rPr lang="en-US" sz="1600" dirty="0" err="1"/>
              <a:t>ajaran</a:t>
            </a:r>
            <a:r>
              <a:rPr lang="en-US" sz="1600" dirty="0"/>
              <a:t> Islam.</a:t>
            </a:r>
            <a:endParaRPr lang="id-ID" sz="1600" dirty="0"/>
          </a:p>
          <a:p>
            <a:pPr marL="342900" indent="-342900" algn="just">
              <a:buFont typeface="+mj-lt"/>
              <a:buAutoNum type="arabicPeriod"/>
            </a:pPr>
            <a:r>
              <a:rPr lang="id-ID" b="1" dirty="0">
                <a:latin typeface="+mj-lt"/>
                <a:cs typeface="Times New Roman" pitchFamily="18" charset="0"/>
              </a:rPr>
              <a:t>Seni suara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d-ID" b="1" dirty="0">
                <a:latin typeface="+mj-lt"/>
                <a:cs typeface="Times New Roman" pitchFamily="18" charset="0"/>
              </a:rPr>
              <a:t>Kesusastraan </a:t>
            </a: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2699793" cy="566390"/>
            <a:chOff x="-1" y="627399"/>
            <a:chExt cx="6300193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38385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Seni Budaya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1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72226" y="1173339"/>
            <a:ext cx="813222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r>
              <a:rPr lang="id-ID" b="1" dirty="0">
                <a:cs typeface="Times New Roman" pitchFamily="18" charset="0"/>
              </a:rPr>
              <a:t>Seni ukir &amp; batik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/>
              <a:t>Sunan </a:t>
            </a:r>
            <a:r>
              <a:rPr lang="en-US" dirty="0" err="1"/>
              <a:t>Kalijaga</a:t>
            </a:r>
            <a:r>
              <a:rPr lang="en-US" dirty="0"/>
              <a:t> yang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menampilkan</a:t>
            </a:r>
            <a:r>
              <a:rPr lang="en-US" dirty="0"/>
              <a:t> motif/ </a:t>
            </a:r>
            <a:r>
              <a:rPr lang="en-US" dirty="0" err="1"/>
              <a:t>gambar</a:t>
            </a:r>
            <a:r>
              <a:rPr lang="en-US" dirty="0"/>
              <a:t> </a:t>
            </a:r>
            <a:r>
              <a:rPr lang="en-US" dirty="0" err="1"/>
              <a:t>burung</a:t>
            </a:r>
            <a:r>
              <a:rPr lang="id-ID" dirty="0"/>
              <a:t> atau </a:t>
            </a:r>
            <a:r>
              <a:rPr lang="id-ID" i="1" dirty="0" err="1"/>
              <a:t>kukula</a:t>
            </a:r>
            <a:r>
              <a:rPr lang="id-ID" dirty="0"/>
              <a:t> (bahasa </a:t>
            </a:r>
            <a:r>
              <a:rPr lang="id-ID" i="1" dirty="0"/>
              <a:t>Kawi/</a:t>
            </a:r>
            <a:r>
              <a:rPr lang="id-ID" dirty="0"/>
              <a:t>Jawa Kuno). Adaptasi dari bahasa Arab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i="1" dirty="0" err="1"/>
              <a:t>qu</a:t>
            </a:r>
            <a:r>
              <a:rPr lang="en-US" dirty="0"/>
              <a:t> dan </a:t>
            </a:r>
            <a:r>
              <a:rPr lang="en-US" i="1" dirty="0" err="1"/>
              <a:t>qila</a:t>
            </a:r>
            <a:r>
              <a:rPr lang="en-US" dirty="0"/>
              <a:t>, </a:t>
            </a:r>
            <a:r>
              <a:rPr lang="en-US" dirty="0" err="1"/>
              <a:t>artinya</a:t>
            </a:r>
            <a:r>
              <a:rPr lang="en-US" dirty="0"/>
              <a:t> ‘</a:t>
            </a:r>
            <a:r>
              <a:rPr lang="en-US" dirty="0" err="1"/>
              <a:t>jagalah</a:t>
            </a:r>
            <a:r>
              <a:rPr lang="en-US" dirty="0"/>
              <a:t> </a:t>
            </a:r>
            <a:r>
              <a:rPr lang="en-US" dirty="0" err="1"/>
              <a:t>ucapanmu</a:t>
            </a:r>
            <a:r>
              <a:rPr lang="en-US" dirty="0"/>
              <a:t> </a:t>
            </a:r>
            <a:r>
              <a:rPr lang="en-US" dirty="0" err="1"/>
              <a:t>sebaik-baiknya</a:t>
            </a:r>
            <a:r>
              <a:rPr lang="en-US" dirty="0"/>
              <a:t>’. </a:t>
            </a:r>
            <a:endParaRPr lang="id-ID" dirty="0"/>
          </a:p>
          <a:p>
            <a:pPr marL="342900" indent="-342900" algn="just">
              <a:buFont typeface="+mj-lt"/>
              <a:buAutoNum type="arabicPeriod" startAt="4"/>
            </a:pPr>
            <a:r>
              <a:rPr lang="id-ID" b="1" dirty="0">
                <a:cs typeface="Times New Roman" pitchFamily="18" charset="0"/>
              </a:rPr>
              <a:t>Seni-seni tradisional Indonesia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d-ID" dirty="0"/>
              <a:t>P</a:t>
            </a:r>
            <a:r>
              <a:rPr lang="en-US" dirty="0" err="1"/>
              <a:t>agelaran</a:t>
            </a:r>
            <a:r>
              <a:rPr lang="en-US" dirty="0"/>
              <a:t> </a:t>
            </a:r>
            <a:r>
              <a:rPr lang="en-US" dirty="0" err="1"/>
              <a:t>wayang</a:t>
            </a:r>
            <a:r>
              <a:rPr lang="id-ID" dirty="0"/>
              <a:t> yang disesuaikan dengan pesan-pesan Islam.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en-US" dirty="0" err="1"/>
              <a:t>ari-tarian</a:t>
            </a:r>
            <a:endParaRPr lang="id-ID" dirty="0"/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id-ID" sz="1600" dirty="0"/>
              <a:t>Permainan debus, </a:t>
            </a:r>
            <a:r>
              <a:rPr lang="en-US" sz="1600" dirty="0" err="1"/>
              <a:t>diawali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pembacaan</a:t>
            </a:r>
            <a:r>
              <a:rPr lang="en-US" sz="1600" dirty="0"/>
              <a:t> </a:t>
            </a:r>
            <a:r>
              <a:rPr lang="en-US" sz="1600" dirty="0" err="1"/>
              <a:t>ayat</a:t>
            </a:r>
            <a:r>
              <a:rPr lang="en-US" sz="1600" dirty="0"/>
              <a:t> </a:t>
            </a:r>
            <a:r>
              <a:rPr lang="en-US" sz="1600" dirty="0" err="1"/>
              <a:t>ayat</a:t>
            </a:r>
            <a:r>
              <a:rPr lang="en-US" sz="1600" dirty="0"/>
              <a:t> </a:t>
            </a:r>
            <a:r>
              <a:rPr lang="en-US" sz="1600" dirty="0" err="1"/>
              <a:t>dalam</a:t>
            </a:r>
            <a:r>
              <a:rPr lang="en-US" sz="1600" dirty="0"/>
              <a:t> Al-Qur’an dan </a:t>
            </a:r>
            <a:r>
              <a:rPr lang="en-US" sz="1600" dirty="0" err="1"/>
              <a:t>salawat</a:t>
            </a:r>
            <a:r>
              <a:rPr lang="en-US" sz="1600" dirty="0"/>
              <a:t> </a:t>
            </a:r>
            <a:r>
              <a:rPr lang="en-US" sz="1600" dirty="0" err="1"/>
              <a:t>nabi</a:t>
            </a:r>
            <a:r>
              <a:rPr lang="id-ID" sz="1600" dirty="0"/>
              <a:t> yang berasal dari Banten dan Minangkabau.</a:t>
            </a:r>
          </a:p>
          <a:p>
            <a:pPr marL="1257300" lvl="2" indent="-342900" algn="just">
              <a:buFont typeface="Courier New" panose="02070309020205020404" pitchFamily="49" charset="0"/>
              <a:buChar char="o"/>
            </a:pPr>
            <a:r>
              <a:rPr lang="id-ID" sz="1600" dirty="0"/>
              <a:t>Seudati atau saman (delapan), berasal dari </a:t>
            </a:r>
            <a:r>
              <a:rPr lang="id-ID" sz="1600" i="1" dirty="0" err="1"/>
              <a:t>syaidati</a:t>
            </a:r>
            <a:r>
              <a:rPr lang="id-ID" sz="1600" i="1" dirty="0"/>
              <a:t> </a:t>
            </a:r>
            <a:r>
              <a:rPr lang="id-ID" sz="1600" dirty="0"/>
              <a:t>(permainan orang-orang besar). Pemainnya </a:t>
            </a:r>
            <a:r>
              <a:rPr lang="en-US" sz="1600" dirty="0" err="1"/>
              <a:t>menyanyikan</a:t>
            </a:r>
            <a:r>
              <a:rPr lang="en-US" sz="1600" dirty="0"/>
              <a:t> </a:t>
            </a:r>
            <a:r>
              <a:rPr lang="en-US" sz="1600" dirty="0" err="1"/>
              <a:t>lagu</a:t>
            </a:r>
            <a:r>
              <a:rPr lang="en-US" sz="1600" dirty="0"/>
              <a:t> yang </a:t>
            </a:r>
            <a:r>
              <a:rPr lang="en-US" sz="1600" dirty="0" err="1"/>
              <a:t>isinya</a:t>
            </a:r>
            <a:r>
              <a:rPr lang="en-US" sz="1600" dirty="0"/>
              <a:t> </a:t>
            </a:r>
            <a:r>
              <a:rPr lang="en-US" sz="1600" dirty="0" err="1"/>
              <a:t>antara</a:t>
            </a:r>
            <a:r>
              <a:rPr lang="en-US" sz="1600" dirty="0"/>
              <a:t> lain </a:t>
            </a:r>
            <a:r>
              <a:rPr lang="en-US" sz="1600" dirty="0" err="1"/>
              <a:t>salawat</a:t>
            </a:r>
            <a:r>
              <a:rPr lang="en-US" sz="1600" dirty="0"/>
              <a:t> </a:t>
            </a:r>
            <a:r>
              <a:rPr lang="en-US" sz="1600" dirty="0" err="1"/>
              <a:t>nabi</a:t>
            </a:r>
            <a:r>
              <a:rPr lang="en-US" sz="1600" dirty="0"/>
              <a:t>.</a:t>
            </a:r>
            <a:endParaRPr lang="id-ID" sz="16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id-ID" dirty="0"/>
              <a:t>L</a:t>
            </a:r>
            <a:r>
              <a:rPr lang="en-US" dirty="0" err="1"/>
              <a:t>agu-lagu</a:t>
            </a:r>
            <a:r>
              <a:rPr lang="en-US" dirty="0"/>
              <a:t> yang </a:t>
            </a:r>
            <a:r>
              <a:rPr lang="en-US" dirty="0" err="1"/>
              <a:t>bernapaskan</a:t>
            </a:r>
            <a:r>
              <a:rPr lang="en-US" dirty="0"/>
              <a:t> Islam</a:t>
            </a:r>
            <a:r>
              <a:rPr lang="id-ID" dirty="0"/>
              <a:t>.</a:t>
            </a:r>
            <a:endParaRPr lang="id-ID" b="1" dirty="0">
              <a:cs typeface="Times New Roman" pitchFamily="18" charset="0"/>
            </a:endParaRP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2699793" cy="566390"/>
            <a:chOff x="-1" y="627399"/>
            <a:chExt cx="6300193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383853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Seni Budaya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8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3528" y="1179071"/>
            <a:ext cx="3828420" cy="175432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id-ID" dirty="0">
                <a:latin typeface="+mj-lt"/>
                <a:cs typeface="Times New Roman" pitchFamily="18" charset="0"/>
              </a:rPr>
              <a:t>Tradisi saling berkunjung dan maaf-</a:t>
            </a:r>
            <a:r>
              <a:rPr lang="id-ID" dirty="0" err="1">
                <a:latin typeface="+mj-lt"/>
                <a:cs typeface="Times New Roman" pitchFamily="18" charset="0"/>
              </a:rPr>
              <a:t>maafan</a:t>
            </a:r>
            <a:r>
              <a:rPr lang="id-ID" dirty="0">
                <a:latin typeface="+mj-lt"/>
                <a:cs typeface="Times New Roman" pitchFamily="18" charset="0"/>
              </a:rPr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hari</a:t>
            </a:r>
            <a:r>
              <a:rPr lang="en-US" dirty="0"/>
              <a:t> </a:t>
            </a:r>
            <a:r>
              <a:rPr lang="en-US" dirty="0" err="1"/>
              <a:t>raya</a:t>
            </a:r>
            <a:r>
              <a:rPr lang="en-US" dirty="0"/>
              <a:t> </a:t>
            </a:r>
            <a:r>
              <a:rPr lang="en-US" dirty="0" err="1"/>
              <a:t>idul</a:t>
            </a:r>
            <a:r>
              <a:rPr lang="en-US" dirty="0"/>
              <a:t> </a:t>
            </a:r>
            <a:r>
              <a:rPr lang="en-US" dirty="0" err="1"/>
              <a:t>fitri</a:t>
            </a:r>
            <a:r>
              <a:rPr lang="id-ID" dirty="0"/>
              <a:t>.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US" dirty="0"/>
              <a:t>Acara </a:t>
            </a:r>
            <a:r>
              <a:rPr lang="en-US" dirty="0" err="1"/>
              <a:t>tasyakuran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membaca</a:t>
            </a:r>
            <a:r>
              <a:rPr lang="en-US" dirty="0"/>
              <a:t> al-</a:t>
            </a:r>
            <a:r>
              <a:rPr lang="en-US" dirty="0" err="1"/>
              <a:t>qur’an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nikmat</a:t>
            </a:r>
            <a:r>
              <a:rPr lang="id-ID" dirty="0"/>
              <a:t>.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US" dirty="0" err="1"/>
              <a:t>Nyadran</a:t>
            </a:r>
            <a:r>
              <a:rPr lang="en-US" dirty="0"/>
              <a:t> (</a:t>
            </a:r>
            <a:r>
              <a:rPr lang="en-US" dirty="0" err="1"/>
              <a:t>ziarah</a:t>
            </a:r>
            <a:r>
              <a:rPr lang="en-US" dirty="0"/>
              <a:t> </a:t>
            </a:r>
            <a:r>
              <a:rPr lang="en-US" dirty="0" err="1"/>
              <a:t>kubur</a:t>
            </a:r>
            <a:r>
              <a:rPr lang="en-US" dirty="0"/>
              <a:t>)</a:t>
            </a:r>
            <a:r>
              <a:rPr lang="id-ID" dirty="0"/>
              <a:t>.</a:t>
            </a: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2699793" cy="541863"/>
            <a:chOff x="-1" y="627399"/>
            <a:chExt cx="6300193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8" y="627399"/>
              <a:ext cx="5833462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Adat Istiadat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7" name="Kotak Teks 6">
            <a:extLst>
              <a:ext uri="{FF2B5EF4-FFF2-40B4-BE49-F238E27FC236}">
                <a16:creationId xmlns:a16="http://schemas.microsoft.com/office/drawing/2014/main" id="{CF488858-EC4A-20B3-718B-C999DAD79277}"/>
              </a:ext>
            </a:extLst>
          </p:cNvPr>
          <p:cNvSpPr txBox="1"/>
          <p:nvPr/>
        </p:nvSpPr>
        <p:spPr>
          <a:xfrm>
            <a:off x="4151947" y="1152593"/>
            <a:ext cx="45845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 startAt="4"/>
            </a:pPr>
            <a:r>
              <a:rPr lang="id-ID" dirty="0"/>
              <a:t>S</a:t>
            </a:r>
            <a:r>
              <a:rPr lang="en-US" dirty="0" err="1"/>
              <a:t>alam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bertemu</a:t>
            </a:r>
            <a:r>
              <a:rPr lang="en-US" dirty="0"/>
              <a:t> </a:t>
            </a:r>
            <a:r>
              <a:rPr lang="en-US" dirty="0" err="1"/>
              <a:t>seseorang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berbicara</a:t>
            </a:r>
            <a:r>
              <a:rPr lang="en-US" dirty="0"/>
              <a:t> di </a:t>
            </a:r>
            <a:r>
              <a:rPr lang="en-US" dirty="0" err="1"/>
              <a:t>depan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id-ID" dirty="0"/>
              <a:t>.</a:t>
            </a:r>
          </a:p>
          <a:p>
            <a:pPr marL="342900" indent="-342900" algn="just">
              <a:buFont typeface="+mj-lt"/>
              <a:buAutoNum type="alphaLcPeriod" startAt="4"/>
            </a:pP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tahlilan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orang yang </a:t>
            </a:r>
            <a:r>
              <a:rPr lang="en-US" dirty="0" err="1"/>
              <a:t>meninggal</a:t>
            </a:r>
            <a:r>
              <a:rPr lang="en-US" dirty="0"/>
              <a:t> dunia</a:t>
            </a:r>
            <a:r>
              <a:rPr lang="id-ID" dirty="0"/>
              <a:t>.</a:t>
            </a:r>
          </a:p>
          <a:p>
            <a:pPr marL="342900" indent="-342900" algn="just">
              <a:buFont typeface="+mj-lt"/>
              <a:buAutoNum type="alphaLcPeriod" startAt="4"/>
            </a:pP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doa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(</a:t>
            </a:r>
            <a:r>
              <a:rPr lang="en-US" i="1" dirty="0" err="1"/>
              <a:t>istigasah</a:t>
            </a:r>
            <a:r>
              <a:rPr lang="en-US" dirty="0"/>
              <a:t>), dan lain-lain.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grpSp>
        <p:nvGrpSpPr>
          <p:cNvPr id="8" name="Group 13">
            <a:extLst>
              <a:ext uri="{FF2B5EF4-FFF2-40B4-BE49-F238E27FC236}">
                <a16:creationId xmlns:a16="http://schemas.microsoft.com/office/drawing/2014/main" id="{2C076F08-EA9D-CAF5-F96F-FF04A3D75088}"/>
              </a:ext>
            </a:extLst>
          </p:cNvPr>
          <p:cNvGrpSpPr/>
          <p:nvPr/>
        </p:nvGrpSpPr>
        <p:grpSpPr>
          <a:xfrm>
            <a:off x="2553" y="2981511"/>
            <a:ext cx="5145511" cy="541863"/>
            <a:chOff x="-1" y="627399"/>
            <a:chExt cx="8500880" cy="441673"/>
          </a:xfrm>
        </p:grpSpPr>
        <p:sp>
          <p:nvSpPr>
            <p:cNvPr id="9" name="Shape 55">
              <a:extLst>
                <a:ext uri="{FF2B5EF4-FFF2-40B4-BE49-F238E27FC236}">
                  <a16:creationId xmlns:a16="http://schemas.microsoft.com/office/drawing/2014/main" id="{C2A0C8D5-EA07-B557-B989-042529FCFC3F}"/>
                </a:ext>
              </a:extLst>
            </p:cNvPr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5">
              <a:extLst>
                <a:ext uri="{FF2B5EF4-FFF2-40B4-BE49-F238E27FC236}">
                  <a16:creationId xmlns:a16="http://schemas.microsoft.com/office/drawing/2014/main" id="{214D608D-B83D-B106-47DB-6CAAEE7B401B}"/>
                </a:ext>
              </a:extLst>
            </p:cNvPr>
            <p:cNvSpPr/>
            <p:nvPr/>
          </p:nvSpPr>
          <p:spPr>
            <a:xfrm>
              <a:off x="82858" y="627399"/>
              <a:ext cx="8418021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3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Politik/Pemerintahan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Kotak Teks 19">
            <a:extLst>
              <a:ext uri="{FF2B5EF4-FFF2-40B4-BE49-F238E27FC236}">
                <a16:creationId xmlns:a16="http://schemas.microsoft.com/office/drawing/2014/main" id="{357DD1E1-7381-234F-5048-99B956CFA034}"/>
              </a:ext>
            </a:extLst>
          </p:cNvPr>
          <p:cNvSpPr txBox="1"/>
          <p:nvPr/>
        </p:nvSpPr>
        <p:spPr>
          <a:xfrm>
            <a:off x="467543" y="3442232"/>
            <a:ext cx="82689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Islam masuk, kerajaan Hindu-Buddha runtuh dan digantikan dengan kerajaan Islam.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yang </a:t>
            </a:r>
            <a:r>
              <a:rPr lang="en-US" dirty="0" err="1"/>
              <a:t>bercorak</a:t>
            </a:r>
            <a:r>
              <a:rPr lang="en-US" dirty="0"/>
              <a:t> Islam, </a:t>
            </a:r>
            <a:r>
              <a:rPr lang="en-US" dirty="0" err="1"/>
              <a:t>rajanya</a:t>
            </a:r>
            <a:r>
              <a:rPr lang="en-US" dirty="0"/>
              <a:t> </a:t>
            </a:r>
            <a:r>
              <a:rPr lang="en-US" dirty="0" err="1"/>
              <a:t>bergelar</a:t>
            </a:r>
            <a:r>
              <a:rPr lang="en-US" dirty="0"/>
              <a:t> Sultan </a:t>
            </a:r>
            <a:r>
              <a:rPr lang="en-US" dirty="0" err="1"/>
              <a:t>atau</a:t>
            </a:r>
            <a:r>
              <a:rPr lang="en-US" dirty="0"/>
              <a:t> Sunan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halnya</a:t>
            </a:r>
            <a:r>
              <a:rPr lang="en-US" dirty="0"/>
              <a:t> para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Apabila</a:t>
            </a:r>
            <a:r>
              <a:rPr lang="en-US" dirty="0"/>
              <a:t> raja </a:t>
            </a:r>
            <a:r>
              <a:rPr lang="en-US" dirty="0" err="1"/>
              <a:t>meninggal</a:t>
            </a:r>
            <a:r>
              <a:rPr lang="id-ID" dirty="0"/>
              <a:t>,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candi</a:t>
            </a:r>
            <a:r>
              <a:rPr lang="en-US" dirty="0"/>
              <a:t> </a:t>
            </a:r>
            <a:r>
              <a:rPr lang="en-US" dirty="0" err="1"/>
              <a:t>tetapi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Islam.</a:t>
            </a:r>
          </a:p>
        </p:txBody>
      </p:sp>
    </p:spTree>
    <p:extLst>
      <p:ext uri="{BB962C8B-B14F-4D97-AF65-F5344CB8AC3E}">
        <p14:creationId xmlns:p14="http://schemas.microsoft.com/office/powerpoint/2010/main" val="321613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5555" y="1276915"/>
            <a:ext cx="7992889" cy="120032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id-ID" dirty="0">
                <a:latin typeface="+mj-lt"/>
                <a:cs typeface="Times New Roman" pitchFamily="18" charset="0"/>
              </a:rPr>
              <a:t>Sistem ekonomi </a:t>
            </a:r>
            <a:r>
              <a:rPr lang="id-ID" dirty="0" err="1">
                <a:latin typeface="+mj-lt"/>
                <a:cs typeface="Times New Roman" pitchFamily="18" charset="0"/>
              </a:rPr>
              <a:t>dberlandaskan</a:t>
            </a:r>
            <a:r>
              <a:rPr lang="id-ID" dirty="0">
                <a:latin typeface="+mj-lt"/>
                <a:cs typeface="Times New Roman" pitchFamily="18" charset="0"/>
              </a:rPr>
              <a:t> Islam seperti </a:t>
            </a:r>
            <a:r>
              <a:rPr lang="en-US" dirty="0" err="1"/>
              <a:t>berjual</a:t>
            </a:r>
            <a:r>
              <a:rPr lang="en-US" dirty="0"/>
              <a:t> </a:t>
            </a:r>
            <a:r>
              <a:rPr lang="en-US" dirty="0" err="1"/>
              <a:t>beli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jujur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mengurangi</a:t>
            </a:r>
            <a:r>
              <a:rPr lang="en-US" dirty="0"/>
              <a:t> </a:t>
            </a:r>
            <a:r>
              <a:rPr lang="en-US" dirty="0" err="1"/>
              <a:t>timbangan</a:t>
            </a:r>
            <a:r>
              <a:rPr lang="en-US" dirty="0"/>
              <a:t> dan </a:t>
            </a:r>
            <a:r>
              <a:rPr lang="en-US" dirty="0" err="1"/>
              <a:t>takaran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curang</a:t>
            </a:r>
            <a:r>
              <a:rPr lang="en-US" dirty="0"/>
              <a:t>, </a:t>
            </a:r>
            <a:r>
              <a:rPr lang="en-US" dirty="0" err="1"/>
              <a:t>menipu</a:t>
            </a:r>
            <a:r>
              <a:rPr lang="en-US" dirty="0"/>
              <a:t>, dan </a:t>
            </a:r>
            <a:r>
              <a:rPr lang="en-US" dirty="0" err="1"/>
              <a:t>berbuat</a:t>
            </a:r>
            <a:r>
              <a:rPr lang="en-US" dirty="0"/>
              <a:t> </a:t>
            </a:r>
            <a:r>
              <a:rPr lang="en-US" dirty="0" err="1"/>
              <a:t>riba</a:t>
            </a:r>
            <a:r>
              <a:rPr lang="en-US" dirty="0"/>
              <a:t>.</a:t>
            </a:r>
            <a:endParaRPr lang="id-ID" dirty="0"/>
          </a:p>
          <a:p>
            <a:pPr marL="342900" indent="-342900" algn="just">
              <a:buFont typeface="+mj-lt"/>
              <a:buAutoNum type="alphaLcPeriod"/>
            </a:pPr>
            <a:r>
              <a:rPr lang="id-ID" dirty="0"/>
              <a:t>Munculnya </a:t>
            </a:r>
            <a:r>
              <a:rPr lang="en-US" dirty="0"/>
              <a:t>bank yang </a:t>
            </a:r>
            <a:r>
              <a:rPr lang="en-US" dirty="0" err="1"/>
              <a:t>berbasis</a:t>
            </a:r>
            <a:r>
              <a:rPr lang="en-US" dirty="0"/>
              <a:t> </a:t>
            </a:r>
            <a:r>
              <a:rPr lang="en-US" dirty="0" err="1"/>
              <a:t>syariat</a:t>
            </a:r>
            <a:r>
              <a:rPr lang="en-US" dirty="0"/>
              <a:t>.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2432727" cy="541863"/>
            <a:chOff x="-1" y="627399"/>
            <a:chExt cx="6300193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8" y="627399"/>
              <a:ext cx="4607696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4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Ekonomi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grpSp>
        <p:nvGrpSpPr>
          <p:cNvPr id="8" name="Group 13">
            <a:extLst>
              <a:ext uri="{FF2B5EF4-FFF2-40B4-BE49-F238E27FC236}">
                <a16:creationId xmlns:a16="http://schemas.microsoft.com/office/drawing/2014/main" id="{2C076F08-EA9D-CAF5-F96F-FF04A3D75088}"/>
              </a:ext>
            </a:extLst>
          </p:cNvPr>
          <p:cNvGrpSpPr/>
          <p:nvPr/>
        </p:nvGrpSpPr>
        <p:grpSpPr>
          <a:xfrm>
            <a:off x="16919" y="2642224"/>
            <a:ext cx="2267745" cy="541863"/>
            <a:chOff x="-1" y="627399"/>
            <a:chExt cx="6300193" cy="441673"/>
          </a:xfrm>
        </p:grpSpPr>
        <p:sp>
          <p:nvSpPr>
            <p:cNvPr id="9" name="Shape 55">
              <a:extLst>
                <a:ext uri="{FF2B5EF4-FFF2-40B4-BE49-F238E27FC236}">
                  <a16:creationId xmlns:a16="http://schemas.microsoft.com/office/drawing/2014/main" id="{C2A0C8D5-EA07-B557-B989-042529FCFC3F}"/>
                </a:ext>
              </a:extLst>
            </p:cNvPr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673200" indent="-457200" algn="ctr">
                <a:buFont typeface="+mj-lt"/>
                <a:buAutoNum type="arabicPeriod" startAt="5"/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Rectangle 15">
              <a:extLst>
                <a:ext uri="{FF2B5EF4-FFF2-40B4-BE49-F238E27FC236}">
                  <a16:creationId xmlns:a16="http://schemas.microsoft.com/office/drawing/2014/main" id="{214D608D-B83D-B106-47DB-6CAAEE7B401B}"/>
                </a:ext>
              </a:extLst>
            </p:cNvPr>
            <p:cNvSpPr/>
            <p:nvPr/>
          </p:nvSpPr>
          <p:spPr>
            <a:xfrm>
              <a:off x="82858" y="627399"/>
              <a:ext cx="3046092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5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Bahasa 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Kotak Teks 19">
            <a:extLst>
              <a:ext uri="{FF2B5EF4-FFF2-40B4-BE49-F238E27FC236}">
                <a16:creationId xmlns:a16="http://schemas.microsoft.com/office/drawing/2014/main" id="{357DD1E1-7381-234F-5048-99B956CFA034}"/>
              </a:ext>
            </a:extLst>
          </p:cNvPr>
          <p:cNvSpPr txBox="1"/>
          <p:nvPr/>
        </p:nvSpPr>
        <p:spPr>
          <a:xfrm>
            <a:off x="575555" y="3281931"/>
            <a:ext cx="799288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id-ID" dirty="0"/>
              <a:t>Penggunaan nama-nama dari bahasa Arab.</a:t>
            </a:r>
          </a:p>
          <a:p>
            <a:pPr marL="342900" indent="-342900">
              <a:buFont typeface="+mj-lt"/>
              <a:buAutoNum type="alphaLcPeriod"/>
            </a:pPr>
            <a:r>
              <a:rPr lang="id-ID" dirty="0"/>
              <a:t>Kosakata serapan dari bahasa arab seperti </a:t>
            </a:r>
            <a:r>
              <a:rPr lang="en-US" dirty="0" err="1"/>
              <a:t>musyawarah</a:t>
            </a:r>
            <a:r>
              <a:rPr lang="en-US" dirty="0"/>
              <a:t>, </a:t>
            </a:r>
            <a:r>
              <a:rPr lang="en-US" dirty="0" err="1"/>
              <a:t>maslahat</a:t>
            </a:r>
            <a:r>
              <a:rPr lang="en-US" dirty="0"/>
              <a:t>, </a:t>
            </a:r>
            <a:r>
              <a:rPr lang="en-US" dirty="0" err="1"/>
              <a:t>akhirul</a:t>
            </a:r>
            <a:r>
              <a:rPr lang="en-US" dirty="0"/>
              <a:t> kalam, </a:t>
            </a:r>
            <a:r>
              <a:rPr lang="en-US" dirty="0" err="1"/>
              <a:t>wajib</a:t>
            </a:r>
            <a:r>
              <a:rPr lang="en-US" dirty="0"/>
              <a:t>, </a:t>
            </a:r>
            <a:r>
              <a:rPr lang="en-US" dirty="0" err="1"/>
              <a:t>mubazir</a:t>
            </a:r>
            <a:r>
              <a:rPr lang="en-US" dirty="0"/>
              <a:t>, dan lain-lain.</a:t>
            </a:r>
          </a:p>
        </p:txBody>
      </p:sp>
    </p:spTree>
    <p:extLst>
      <p:ext uri="{BB962C8B-B14F-4D97-AF65-F5344CB8AC3E}">
        <p14:creationId xmlns:p14="http://schemas.microsoft.com/office/powerpoint/2010/main" val="451541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5555" y="1154957"/>
            <a:ext cx="7992889" cy="203132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id-ID" dirty="0"/>
              <a:t>B</a:t>
            </a:r>
            <a:r>
              <a:rPr lang="en-US" dirty="0" err="1"/>
              <a:t>erkembang</a:t>
            </a:r>
            <a:r>
              <a:rPr lang="en-US" dirty="0"/>
              <a:t> tulisan Arab </a:t>
            </a:r>
            <a:r>
              <a:rPr lang="en-US" dirty="0" err="1"/>
              <a:t>Melayu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Arab </a:t>
            </a:r>
            <a:r>
              <a:rPr lang="en-US" dirty="0" err="1"/>
              <a:t>gundul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tulisan Arab yang </a:t>
            </a:r>
            <a:r>
              <a:rPr lang="en-US" dirty="0" err="1"/>
              <a:t>dipakai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menuliskan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Melayu</a:t>
            </a:r>
            <a:r>
              <a:rPr lang="en-US" dirty="0"/>
              <a:t>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tanda</a:t>
            </a:r>
            <a:r>
              <a:rPr lang="en-US" dirty="0"/>
              <a:t> a, </a:t>
            </a:r>
            <a:r>
              <a:rPr lang="en-US" dirty="0" err="1"/>
              <a:t>i</a:t>
            </a:r>
            <a:r>
              <a:rPr lang="en-US" dirty="0"/>
              <a:t>, u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lazimnya</a:t>
            </a:r>
            <a:r>
              <a:rPr lang="en-US" dirty="0"/>
              <a:t> tulisan Arab</a:t>
            </a:r>
            <a:r>
              <a:rPr lang="id-ID" dirty="0"/>
              <a:t>.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id-ID" dirty="0"/>
              <a:t>H</a:t>
            </a:r>
            <a:r>
              <a:rPr lang="en-US" dirty="0" err="1"/>
              <a:t>uruf</a:t>
            </a:r>
            <a:r>
              <a:rPr lang="en-US" dirty="0"/>
              <a:t> Arab </a:t>
            </a:r>
            <a:r>
              <a:rPr lang="en-US" dirty="0" err="1"/>
              <a:t>berkembang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kaligrafi</a:t>
            </a:r>
            <a:r>
              <a:rPr lang="en-US" dirty="0"/>
              <a:t> yang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motif </a:t>
            </a:r>
            <a:r>
              <a:rPr lang="en-US" dirty="0" err="1"/>
              <a:t>hiasan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ukiran</a:t>
            </a:r>
            <a:r>
              <a:rPr lang="en-US" dirty="0"/>
              <a:t>.</a:t>
            </a:r>
            <a:endParaRPr lang="id-ID" dirty="0"/>
          </a:p>
          <a:p>
            <a:pPr marL="342900" indent="-342900" algn="just">
              <a:buFont typeface="+mj-lt"/>
              <a:buAutoNum type="alphaLcPeriod"/>
            </a:pPr>
            <a:r>
              <a:rPr lang="id-ID" dirty="0"/>
              <a:t>Contoh bentuk seni sastra yang merupakan pengaruh dari Islam; hikayat, babad, suluk, primbon, kaligrafi. </a:t>
            </a: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7197348" cy="45325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02838" y="177583"/>
            <a:ext cx="6837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Pengaruh </a:t>
            </a:r>
            <a:r>
              <a:rPr lang="en-US" sz="2400" b="1" dirty="0"/>
              <a:t>Nilai Islam pada Masyarakat Indonesia</a:t>
            </a:r>
            <a:endParaRPr lang="id-ID" sz="2400" b="1" dirty="0">
              <a:cs typeface="Times New Roman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6228185" cy="541863"/>
            <a:chOff x="-1" y="627399"/>
            <a:chExt cx="9759949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673200" indent="-457200" algn="ctr">
                <a:buFont typeface="+mj-lt"/>
                <a:buAutoNum type="arabicPeriod" startAt="6"/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9" y="627399"/>
              <a:ext cx="9677089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6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Aksara dan Seni Sastra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grpSp>
        <p:nvGrpSpPr>
          <p:cNvPr id="2" name="Group 13">
            <a:extLst>
              <a:ext uri="{FF2B5EF4-FFF2-40B4-BE49-F238E27FC236}">
                <a16:creationId xmlns:a16="http://schemas.microsoft.com/office/drawing/2014/main" id="{B1F6F9AC-41F5-4EED-D118-AAA2D3421C8B}"/>
              </a:ext>
            </a:extLst>
          </p:cNvPr>
          <p:cNvGrpSpPr/>
          <p:nvPr/>
        </p:nvGrpSpPr>
        <p:grpSpPr>
          <a:xfrm>
            <a:off x="202838" y="3181085"/>
            <a:ext cx="9900592" cy="582197"/>
            <a:chOff x="-1" y="627399"/>
            <a:chExt cx="12844053" cy="441673"/>
          </a:xfrm>
        </p:grpSpPr>
        <p:sp>
          <p:nvSpPr>
            <p:cNvPr id="3" name="Shape 55">
              <a:extLst>
                <a:ext uri="{FF2B5EF4-FFF2-40B4-BE49-F238E27FC236}">
                  <a16:creationId xmlns:a16="http://schemas.microsoft.com/office/drawing/2014/main" id="{46E455A2-160E-4DE2-5B04-8F7CB7780DF3}"/>
                </a:ext>
              </a:extLst>
            </p:cNvPr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673200" indent="-457200" algn="ctr">
                <a:buFont typeface="+mj-lt"/>
                <a:buAutoNum type="arabicPeriod" startAt="7"/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15">
              <a:extLst>
                <a:ext uri="{FF2B5EF4-FFF2-40B4-BE49-F238E27FC236}">
                  <a16:creationId xmlns:a16="http://schemas.microsoft.com/office/drawing/2014/main" id="{ED520497-F7F2-556E-487A-D0955E332DE1}"/>
                </a:ext>
              </a:extLst>
            </p:cNvPr>
            <p:cNvSpPr/>
            <p:nvPr/>
          </p:nvSpPr>
          <p:spPr>
            <a:xfrm>
              <a:off x="82858" y="627399"/>
              <a:ext cx="12761194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7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Sistem Kalender/</a:t>
              </a:r>
              <a:r>
                <a:rPr lang="id-ID" sz="2400" b="1" dirty="0" err="1">
                  <a:latin typeface="+mj-lt"/>
                  <a:cs typeface="Times New Roman" pitchFamily="18" charset="0"/>
                </a:rPr>
                <a:t>Penaggalan</a:t>
              </a:r>
              <a:r>
                <a:rPr lang="id-ID" sz="2400" b="1" dirty="0">
                  <a:latin typeface="+mj-lt"/>
                  <a:cs typeface="Times New Roman" pitchFamily="18" charset="0"/>
                </a:rPr>
                <a:t> 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6" name="Kotak Teks 5">
            <a:extLst>
              <a:ext uri="{FF2B5EF4-FFF2-40B4-BE49-F238E27FC236}">
                <a16:creationId xmlns:a16="http://schemas.microsoft.com/office/drawing/2014/main" id="{9E835774-E7D5-33F8-7154-7E9215B1C1B7}"/>
              </a:ext>
            </a:extLst>
          </p:cNvPr>
          <p:cNvSpPr txBox="1"/>
          <p:nvPr/>
        </p:nvSpPr>
        <p:spPr>
          <a:xfrm>
            <a:off x="576420" y="3763282"/>
            <a:ext cx="79920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Sultan Agung, </a:t>
            </a:r>
            <a:r>
              <a:rPr lang="en-US" dirty="0" err="1"/>
              <a:t>bulan</a:t>
            </a:r>
            <a:r>
              <a:rPr lang="en-US" dirty="0"/>
              <a:t> </a:t>
            </a:r>
            <a:r>
              <a:rPr lang="en-US" dirty="0" err="1"/>
              <a:t>Muharam</a:t>
            </a:r>
            <a:r>
              <a:rPr lang="en-US" dirty="0"/>
              <a:t> </a:t>
            </a:r>
            <a:r>
              <a:rPr lang="id-ID" dirty="0"/>
              <a:t>-&gt; </a:t>
            </a:r>
            <a:r>
              <a:rPr lang="en-US" dirty="0"/>
              <a:t>Sura dan Ramadan </a:t>
            </a:r>
            <a:r>
              <a:rPr lang="id-ID" dirty="0"/>
              <a:t>-&gt; </a:t>
            </a:r>
            <a:r>
              <a:rPr lang="en-US" dirty="0" err="1"/>
              <a:t>Pasa</a:t>
            </a:r>
            <a:r>
              <a:rPr lang="en-US" dirty="0"/>
              <a:t>. </a:t>
            </a:r>
            <a:r>
              <a:rPr lang="en-US" dirty="0" err="1"/>
              <a:t>Kalender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dimulai</a:t>
            </a:r>
            <a:r>
              <a:rPr lang="en-US" dirty="0"/>
              <a:t> </a:t>
            </a:r>
            <a:r>
              <a:rPr lang="en-US" dirty="0" err="1"/>
              <a:t>tanggal</a:t>
            </a:r>
            <a:r>
              <a:rPr lang="en-US" dirty="0"/>
              <a:t> 1 </a:t>
            </a:r>
            <a:r>
              <a:rPr lang="en-US" dirty="0" err="1"/>
              <a:t>Muharam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1043 H. </a:t>
            </a:r>
            <a:r>
              <a:rPr lang="en-US" dirty="0" err="1"/>
              <a:t>Kalender</a:t>
            </a:r>
            <a:r>
              <a:rPr lang="en-US" dirty="0"/>
              <a:t> Sultan Agung </a:t>
            </a:r>
            <a:r>
              <a:rPr lang="en-US" dirty="0" err="1"/>
              <a:t>dimulai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tanggal</a:t>
            </a:r>
            <a:r>
              <a:rPr lang="en-US" dirty="0"/>
              <a:t> 1 Sura </a:t>
            </a:r>
            <a:r>
              <a:rPr lang="en-US" dirty="0" err="1"/>
              <a:t>tahun</a:t>
            </a:r>
            <a:r>
              <a:rPr lang="en-US" dirty="0"/>
              <a:t> 1555 </a:t>
            </a:r>
            <a:r>
              <a:rPr lang="en-US" dirty="0" err="1"/>
              <a:t>Jawa</a:t>
            </a:r>
            <a:r>
              <a:rPr lang="en-US" dirty="0"/>
              <a:t> (8 </a:t>
            </a:r>
            <a:r>
              <a:rPr lang="en-US" dirty="0" err="1"/>
              <a:t>Agustus</a:t>
            </a:r>
            <a:r>
              <a:rPr lang="en-US" dirty="0"/>
              <a:t> 1633).</a:t>
            </a:r>
          </a:p>
        </p:txBody>
      </p:sp>
    </p:spTree>
    <p:extLst>
      <p:ext uri="{BB962C8B-B14F-4D97-AF65-F5344CB8AC3E}">
        <p14:creationId xmlns:p14="http://schemas.microsoft.com/office/powerpoint/2010/main" val="144992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4861</TotalTime>
  <Words>2037</Words>
  <Application>Microsoft Office PowerPoint</Application>
  <PresentationFormat>Peragaan Layar (16:9)</PresentationFormat>
  <Paragraphs>167</Paragraphs>
  <Slides>20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4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20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Office Theme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 Nurdiana</dc:creator>
  <cp:lastModifiedBy>Yuha Afina Khalish</cp:lastModifiedBy>
  <cp:revision>670</cp:revision>
  <dcterms:created xsi:type="dcterms:W3CDTF">2015-05-08T02:58:00Z</dcterms:created>
  <dcterms:modified xsi:type="dcterms:W3CDTF">2024-07-12T15:01:10Z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