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25"/>
  </p:notesMasterIdLst>
  <p:handoutMasterIdLst>
    <p:handoutMasterId r:id="rId26"/>
  </p:handoutMasterIdLst>
  <p:sldIdLst>
    <p:sldId id="428" r:id="rId2"/>
    <p:sldId id="405" r:id="rId3"/>
    <p:sldId id="407" r:id="rId4"/>
    <p:sldId id="408" r:id="rId5"/>
    <p:sldId id="474" r:id="rId6"/>
    <p:sldId id="475" r:id="rId7"/>
    <p:sldId id="476" r:id="rId8"/>
    <p:sldId id="463" r:id="rId9"/>
    <p:sldId id="454" r:id="rId10"/>
    <p:sldId id="464" r:id="rId11"/>
    <p:sldId id="455" r:id="rId12"/>
    <p:sldId id="465" r:id="rId13"/>
    <p:sldId id="466" r:id="rId14"/>
    <p:sldId id="467" r:id="rId15"/>
    <p:sldId id="462" r:id="rId16"/>
    <p:sldId id="468" r:id="rId17"/>
    <p:sldId id="436" r:id="rId18"/>
    <p:sldId id="469" r:id="rId19"/>
    <p:sldId id="470" r:id="rId20"/>
    <p:sldId id="471" r:id="rId21"/>
    <p:sldId id="472" r:id="rId22"/>
    <p:sldId id="459" r:id="rId23"/>
    <p:sldId id="473" r:id="rId2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7">
          <p15:clr>
            <a:srgbClr val="A4A3A4"/>
          </p15:clr>
        </p15:guide>
        <p15:guide id="2" pos="2888">
          <p15:clr>
            <a:srgbClr val="A4A3A4"/>
          </p15:clr>
        </p15:guide>
        <p15:guide id="3" orient="horz" pos="16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C06A"/>
    <a:srgbClr val="F8804B"/>
    <a:srgbClr val="93CDDD"/>
    <a:srgbClr val="67BEC7"/>
    <a:srgbClr val="FFCB25"/>
    <a:srgbClr val="F9F0B9"/>
    <a:srgbClr val="FBA711"/>
    <a:srgbClr val="E2AC00"/>
    <a:srgbClr val="DAAD92"/>
    <a:srgbClr val="E3EB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05" autoAdjust="0"/>
    <p:restoredTop sz="94454" autoAdjust="0"/>
  </p:normalViewPr>
  <p:slideViewPr>
    <p:cSldViewPr>
      <p:cViewPr varScale="1">
        <p:scale>
          <a:sx n="51" d="100"/>
          <a:sy n="51" d="100"/>
        </p:scale>
        <p:origin x="24" y="848"/>
      </p:cViewPr>
      <p:guideLst>
        <p:guide orient="horz" pos="2187"/>
        <p:guide pos="2888"/>
        <p:guide orient="horz" pos="1640"/>
      </p:guideLst>
    </p:cSldViewPr>
  </p:slideViewPr>
  <p:outlineViewPr>
    <p:cViewPr>
      <p:scale>
        <a:sx n="33" d="100"/>
        <a:sy n="33" d="100"/>
      </p:scale>
      <p:origin x="0" y="366"/>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0" d="100"/>
          <a:sy n="70" d="100"/>
        </p:scale>
        <p:origin x="-329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E1E5A81-815C-42C7-BC55-49EE41FC5E7C}" type="datetimeFigureOut">
              <a:rPr lang="en-US" smtClean="0"/>
              <a:t>10-Jul-24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2F03C45-4A29-4866-9D5A-AD73466BA0F9}" type="slidenum">
              <a:rPr lang="en-US" smtClean="0"/>
              <a:t>‹#›</a:t>
            </a:fld>
            <a:endParaRPr lang="en-US"/>
          </a:p>
        </p:txBody>
      </p:sp>
    </p:spTree>
    <p:extLst>
      <p:ext uri="{BB962C8B-B14F-4D97-AF65-F5344CB8AC3E}">
        <p14:creationId xmlns:p14="http://schemas.microsoft.com/office/powerpoint/2010/main" val="25092301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B1D2FF-A1E0-415F-8639-AE1F08468C19}" type="datetimeFigureOut">
              <a:rPr lang="id-ID" smtClean="0"/>
              <a:pPr/>
              <a:t>10/07/2024</a:t>
            </a:fld>
            <a:endParaRPr lang="id-ID"/>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EAB1EE-D887-4755-9236-5BC05D4A6121}" type="slidenum">
              <a:rPr lang="id-ID" smtClean="0"/>
              <a:pPr/>
              <a:t>‹#›</a:t>
            </a:fld>
            <a:endParaRPr lang="id-ID"/>
          </a:p>
        </p:txBody>
      </p:sp>
    </p:spTree>
    <p:extLst>
      <p:ext uri="{BB962C8B-B14F-4D97-AF65-F5344CB8AC3E}">
        <p14:creationId xmlns:p14="http://schemas.microsoft.com/office/powerpoint/2010/main" val="846287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151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90036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D17BA28-5880-4547-8E33-371F29CACD68}"/>
              </a:ext>
            </a:extLst>
          </p:cNvPr>
          <p:cNvPicPr>
            <a:picLocks noChangeAspect="1"/>
          </p:cNvPicPr>
          <p:nvPr userDrawn="1"/>
        </p:nvPicPr>
        <p:blipFill rotWithShape="1">
          <a:blip r:embed="rId4"/>
          <a:srcRect/>
          <a:stretch/>
        </p:blipFill>
        <p:spPr>
          <a:xfrm>
            <a:off x="0" y="4303105"/>
            <a:ext cx="9166034" cy="954527"/>
          </a:xfrm>
          <a:prstGeom prst="rect">
            <a:avLst/>
          </a:prstGeom>
        </p:spPr>
      </p:pic>
    </p:spTree>
    <p:extLst>
      <p:ext uri="{BB962C8B-B14F-4D97-AF65-F5344CB8AC3E}">
        <p14:creationId xmlns:p14="http://schemas.microsoft.com/office/powerpoint/2010/main" val="1032606398"/>
      </p:ext>
    </p:extLst>
  </p:cSld>
  <p:clrMap bg1="lt1" tx1="dk1" bg2="lt2" tx2="dk2" accent1="accent1" accent2="accent2" accent3="accent3" accent4="accent4" accent5="accent5" accent6="accent6" hlink="hlink" folHlink="folHlink"/>
  <p:sldLayoutIdLst>
    <p:sldLayoutId id="2147483667" r:id="rId1"/>
    <p:sldLayoutId id="2147483668"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 name="直線コネクタ 9"/>
          <p:cNvCxnSpPr/>
          <p:nvPr/>
        </p:nvCxnSpPr>
        <p:spPr>
          <a:xfrm>
            <a:off x="3707556" y="2499742"/>
            <a:ext cx="4633666" cy="0"/>
          </a:xfrm>
          <a:prstGeom prst="line">
            <a:avLst/>
          </a:prstGeom>
          <a:noFill/>
          <a:ln w="28575" cap="flat" cmpd="sng" algn="ctr">
            <a:solidFill>
              <a:srgbClr val="FBA711"/>
            </a:solidFill>
            <a:prstDash val="solid"/>
          </a:ln>
          <a:effectLst/>
        </p:spPr>
      </p:cxnSp>
      <p:sp>
        <p:nvSpPr>
          <p:cNvPr id="4" name="タイトル 1"/>
          <p:cNvSpPr txBox="1"/>
          <p:nvPr/>
        </p:nvSpPr>
        <p:spPr>
          <a:xfrm>
            <a:off x="3707904" y="878595"/>
            <a:ext cx="4273507" cy="469019"/>
          </a:xfrm>
          <a:prstGeom prst="rect">
            <a:avLst/>
          </a:prstGeom>
        </p:spPr>
        <p:txBody>
          <a:bodyPr anchor="b"/>
          <a:lstStyle>
            <a:lvl1pPr algn="ctr" defTabSz="914400" rtl="0" eaLnBrk="1" latinLnBrk="0" hangingPunct="1">
              <a:spcBef>
                <a:spcPct val="0"/>
              </a:spcBef>
              <a:buNone/>
              <a:defRPr sz="9600" kern="1200" spc="1500" baseline="0">
                <a:solidFill>
                  <a:schemeClr val="tx1"/>
                </a:solidFill>
                <a:latin typeface="+mj-lt"/>
                <a:ea typeface="+mj-ea"/>
                <a:cs typeface="+mj-cs"/>
              </a:defRPr>
            </a:lvl1pPr>
          </a:lstStyle>
          <a:p>
            <a:pPr defTabSz="1632585">
              <a:defRPr/>
            </a:pPr>
            <a:r>
              <a:rPr kumimoji="1" lang="en-US" altLang="ja-JP" sz="3199" b="1" spc="0" dirty="0">
                <a:solidFill>
                  <a:schemeClr val="tx1">
                    <a:lumMod val="65000"/>
                    <a:lumOff val="35000"/>
                  </a:schemeClr>
                </a:solidFill>
                <a:latin typeface="Arial" panose="020B0604020202020204" pitchFamily="34" charset="0"/>
                <a:cs typeface="Arial" panose="020B0604020202020204" pitchFamily="34" charset="0"/>
              </a:rPr>
              <a:t>MEDIA MENGAJAR</a:t>
            </a:r>
            <a:endParaRPr kumimoji="1" lang="ja-JP" altLang="en-US" sz="3199" b="1" spc="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5" name="Rectangle 11"/>
          <p:cNvSpPr/>
          <p:nvPr/>
        </p:nvSpPr>
        <p:spPr>
          <a:xfrm>
            <a:off x="4988944" y="2571750"/>
            <a:ext cx="1979196" cy="338682"/>
          </a:xfrm>
          <a:prstGeom prst="rect">
            <a:avLst/>
          </a:prstGeom>
        </p:spPr>
        <p:txBody>
          <a:bodyPr wrap="none">
            <a:spAutoFit/>
          </a:bodyPr>
          <a:lstStyle/>
          <a:p>
            <a:pPr algn="ctr"/>
            <a:r>
              <a:rPr lang="en-US" sz="1601" b="1" dirty="0">
                <a:solidFill>
                  <a:schemeClr val="tx1">
                    <a:lumMod val="65000"/>
                    <a:lumOff val="35000"/>
                  </a:schemeClr>
                </a:solidFill>
              </a:rPr>
              <a:t>UNTUK MTs KELAS </a:t>
            </a:r>
            <a:r>
              <a:rPr lang="id-ID" sz="1601" b="1" dirty="0">
                <a:solidFill>
                  <a:schemeClr val="tx1">
                    <a:lumMod val="65000"/>
                    <a:lumOff val="35000"/>
                  </a:schemeClr>
                </a:solidFill>
              </a:rPr>
              <a:t>XI</a:t>
            </a:r>
          </a:p>
        </p:txBody>
      </p:sp>
      <p:sp>
        <p:nvSpPr>
          <p:cNvPr id="6" name="テキスト プレースホルダー 11"/>
          <p:cNvSpPr txBox="1"/>
          <p:nvPr/>
        </p:nvSpPr>
        <p:spPr>
          <a:xfrm>
            <a:off x="3779912" y="1419622"/>
            <a:ext cx="4255154" cy="519221"/>
          </a:xfrm>
          <a:prstGeom prst="rect">
            <a:avLst/>
          </a:prstGeom>
        </p:spPr>
        <p:txBody>
          <a:bodyPr anchor="t">
            <a:noAutofit/>
          </a:bodyPr>
          <a:lstStyle>
            <a:lvl1pPr marL="342900" indent="-342900" algn="ctr" defTabSz="914400" rtl="0" eaLnBrk="1" latinLnBrk="0" hangingPunct="1">
              <a:spcBef>
                <a:spcPct val="20000"/>
              </a:spcBef>
              <a:buFont typeface="Arial" panose="020B0604020202020204" pitchFamily="34" charset="0"/>
              <a:buChar char="•"/>
              <a:defRPr sz="4000" kern="1200" spc="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2850" b="1" dirty="0" err="1">
                <a:solidFill>
                  <a:srgbClr val="FBA711"/>
                </a:solidFill>
                <a:cs typeface="Arial" panose="020B0604020202020204" pitchFamily="34" charset="0"/>
              </a:rPr>
              <a:t>Semangat</a:t>
            </a:r>
            <a:r>
              <a:rPr lang="en-US" sz="2850" b="1" dirty="0">
                <a:solidFill>
                  <a:srgbClr val="FBA711"/>
                </a:solidFill>
                <a:cs typeface="Arial" panose="020B0604020202020204" pitchFamily="34" charset="0"/>
              </a:rPr>
              <a:t> </a:t>
            </a:r>
            <a:r>
              <a:rPr lang="en-US" sz="2850" b="1" dirty="0" err="1">
                <a:solidFill>
                  <a:srgbClr val="FBA711"/>
                </a:solidFill>
                <a:cs typeface="Arial" panose="020B0604020202020204" pitchFamily="34" charset="0"/>
              </a:rPr>
              <a:t>Mendalami</a:t>
            </a:r>
            <a:r>
              <a:rPr lang="en-US" sz="2850" b="1" dirty="0">
                <a:solidFill>
                  <a:srgbClr val="FBA711"/>
                </a:solidFill>
                <a:cs typeface="Arial" panose="020B0604020202020204" pitchFamily="34" charset="0"/>
              </a:rPr>
              <a:t> </a:t>
            </a:r>
            <a:r>
              <a:rPr lang="en-US" sz="2850" b="1" dirty="0" err="1">
                <a:solidFill>
                  <a:srgbClr val="FBA711"/>
                </a:solidFill>
                <a:cs typeface="Arial" panose="020B0604020202020204" pitchFamily="34" charset="0"/>
              </a:rPr>
              <a:t>Sejarah</a:t>
            </a:r>
            <a:r>
              <a:rPr lang="en-US" sz="2850" b="1" dirty="0">
                <a:solidFill>
                  <a:srgbClr val="FBA711"/>
                </a:solidFill>
                <a:cs typeface="Arial" panose="020B0604020202020204" pitchFamily="34" charset="0"/>
              </a:rPr>
              <a:t> </a:t>
            </a:r>
            <a:r>
              <a:rPr lang="en-US" sz="2850" b="1" dirty="0" err="1">
                <a:solidFill>
                  <a:srgbClr val="FBA711"/>
                </a:solidFill>
                <a:cs typeface="Arial" panose="020B0604020202020204" pitchFamily="34" charset="0"/>
              </a:rPr>
              <a:t>Kebudayaan</a:t>
            </a:r>
            <a:r>
              <a:rPr lang="en-US" sz="2850" b="1" dirty="0">
                <a:solidFill>
                  <a:srgbClr val="FBA711"/>
                </a:solidFill>
                <a:cs typeface="Arial" panose="020B0604020202020204" pitchFamily="34" charset="0"/>
              </a:rPr>
              <a:t> Islam</a:t>
            </a:r>
            <a:endParaRPr lang="en-US" sz="675" dirty="0">
              <a:solidFill>
                <a:srgbClr val="FBA711"/>
              </a:solidFill>
              <a:latin typeface="Calibri" panose="020F0502020204030204" pitchFamily="34" charset="0"/>
              <a:cs typeface="Arial" panose="020B0604020202020204" pitchFamily="34" charset="0"/>
            </a:endParaRPr>
          </a:p>
        </p:txBody>
      </p:sp>
      <p:sp>
        <p:nvSpPr>
          <p:cNvPr id="7" name="Cube 6"/>
          <p:cNvSpPr/>
          <p:nvPr/>
        </p:nvSpPr>
        <p:spPr>
          <a:xfrm>
            <a:off x="749139" y="498536"/>
            <a:ext cx="2526717" cy="3585382"/>
          </a:xfrm>
          <a:prstGeom prst="cube">
            <a:avLst>
              <a:gd name="adj" fmla="val 3711"/>
            </a:avLst>
          </a:pr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0" scaled="1"/>
            <a:tileRect/>
          </a:gra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0471" tIns="60236" rIns="120471" bIns="60236" rtlCol="0" anchor="ctr"/>
          <a:lstStyle/>
          <a:p>
            <a:pPr algn="ctr"/>
            <a:endParaRPr lang="en-US" sz="1350"/>
          </a:p>
        </p:txBody>
      </p:sp>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2"/>
          <a:srcRect/>
          <a:stretch/>
        </p:blipFill>
        <p:spPr>
          <a:xfrm>
            <a:off x="0" y="4303105"/>
            <a:ext cx="9166034" cy="954527"/>
          </a:xfrm>
          <a:prstGeom prst="rect">
            <a:avLst/>
          </a:prstGeom>
        </p:spPr>
      </p:pic>
      <p:pic>
        <p:nvPicPr>
          <p:cNvPr id="8" name="Gambar 7" descr="Sebuah gambar berisi teks, pakaian, pria, poster&#10;&#10;Deskripsi dibuat secara otomatis">
            <a:extLst>
              <a:ext uri="{FF2B5EF4-FFF2-40B4-BE49-F238E27FC236}">
                <a16:creationId xmlns:a16="http://schemas.microsoft.com/office/drawing/2014/main" id="{2D92F9E4-B5EF-CEA6-22FC-E3A715D4F4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139" y="667480"/>
            <a:ext cx="2454709" cy="3414189"/>
          </a:xfrm>
          <a:prstGeom prst="rect">
            <a:avLst/>
          </a:prstGeom>
        </p:spPr>
      </p:pic>
    </p:spTree>
    <p:extLst>
      <p:ext uri="{BB962C8B-B14F-4D97-AF65-F5344CB8AC3E}">
        <p14:creationId xmlns:p14="http://schemas.microsoft.com/office/powerpoint/2010/main" val="4129368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600"/>
                            </p:stCondLst>
                            <p:childTnLst>
                              <p:par>
                                <p:cTn id="14" presetID="16" presetClass="entr" presetSubtype="37"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outVertical)">
                                      <p:cBhvr>
                                        <p:cTn id="16" dur="1000"/>
                                        <p:tgtEl>
                                          <p:spTgt spid="3"/>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Effect transition="in" filter="fade">
                                      <p:cBhvr>
                                        <p:cTn id="2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 y="0"/>
            <a:ext cx="9142647" cy="5143500"/>
          </a:xfrm>
          <a:prstGeom prst="rect">
            <a:avLst/>
          </a:prstGeom>
        </p:spPr>
      </p:pic>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303105"/>
            <a:ext cx="9166034" cy="954527"/>
          </a:xfrm>
          <a:prstGeom prst="rect">
            <a:avLst/>
          </a:prstGeom>
        </p:spPr>
      </p:pic>
      <p:grpSp>
        <p:nvGrpSpPr>
          <p:cNvPr id="18" name="Group 17"/>
          <p:cNvGrpSpPr/>
          <p:nvPr/>
        </p:nvGrpSpPr>
        <p:grpSpPr>
          <a:xfrm>
            <a:off x="-2" y="185726"/>
            <a:ext cx="7235637" cy="461665"/>
            <a:chOff x="-2" y="185726"/>
            <a:chExt cx="7235637" cy="461665"/>
          </a:xfrm>
        </p:grpSpPr>
        <p:sp>
          <p:nvSpPr>
            <p:cNvPr id="21" name="Shape 55"/>
            <p:cNvSpPr/>
            <p:nvPr/>
          </p:nvSpPr>
          <p:spPr>
            <a:xfrm>
              <a:off x="-2" y="185996"/>
              <a:ext cx="7235637" cy="441538"/>
            </a:xfrm>
            <a:prstGeom prst="rect">
              <a:avLst/>
            </a:prstGeom>
            <a:solidFill>
              <a:srgbClr val="FFFF00"/>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2" name="Rectangle 21"/>
            <p:cNvSpPr/>
            <p:nvPr/>
          </p:nvSpPr>
          <p:spPr>
            <a:xfrm>
              <a:off x="281937" y="185726"/>
              <a:ext cx="6408165" cy="461665"/>
            </a:xfrm>
            <a:prstGeom prst="rect">
              <a:avLst/>
            </a:prstGeom>
          </p:spPr>
          <p:txBody>
            <a:bodyPr wrap="none">
              <a:spAutoFit/>
            </a:bodyPr>
            <a:lstStyle/>
            <a:p>
              <a:pPr lvl="0"/>
              <a:r>
                <a:rPr lang="en-US" sz="2400" b="1" dirty="0">
                  <a:cs typeface="Times New Roman" pitchFamily="18" charset="0"/>
                </a:rPr>
                <a:t>B. </a:t>
              </a:r>
              <a:r>
                <a:rPr lang="id-ID" sz="2400" b="1" dirty="0">
                  <a:cs typeface="Times New Roman" pitchFamily="18" charset="0"/>
                </a:rPr>
                <a:t>Proses dan Teori Masuknya Islam ke Indonesia</a:t>
              </a:r>
            </a:p>
          </p:txBody>
        </p:sp>
      </p:grpSp>
      <p:grpSp>
        <p:nvGrpSpPr>
          <p:cNvPr id="23" name="Group 22"/>
          <p:cNvGrpSpPr/>
          <p:nvPr/>
        </p:nvGrpSpPr>
        <p:grpSpPr>
          <a:xfrm>
            <a:off x="0" y="627534"/>
            <a:ext cx="9231646" cy="830998"/>
            <a:chOff x="-1" y="627399"/>
            <a:chExt cx="8594947" cy="479500"/>
          </a:xfrm>
        </p:grpSpPr>
        <p:sp>
          <p:nvSpPr>
            <p:cNvPr id="24" name="Shape 55"/>
            <p:cNvSpPr/>
            <p:nvPr/>
          </p:nvSpPr>
          <p:spPr>
            <a:xfrm>
              <a:off x="-1" y="627534"/>
              <a:ext cx="8532440" cy="441538"/>
            </a:xfrm>
            <a:prstGeom prst="rect">
              <a:avLst/>
            </a:prstGeom>
            <a:solidFill>
              <a:schemeClr val="accent5">
                <a:lumMod val="60000"/>
                <a:lumOff val="40000"/>
              </a:schemeClr>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a:bodyPr>
            <a:lstStyle>
              <a:lvl1pPr defTabSz="1111362">
                <a:defRPr sz="3100">
                  <a:solidFill>
                    <a:srgbClr val="0070C0"/>
                  </a:solidFill>
                </a:defRPr>
              </a:lvl1pPr>
            </a:lstStyle>
            <a:p>
              <a:pPr marL="673200" indent="-457200" algn="ctr">
                <a:buFont typeface="+mj-lt"/>
                <a:buAutoNum type="arabicPeriod"/>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5" name="Rectangle 24"/>
            <p:cNvSpPr/>
            <p:nvPr/>
          </p:nvSpPr>
          <p:spPr>
            <a:xfrm>
              <a:off x="82859" y="627399"/>
              <a:ext cx="8512087" cy="479500"/>
            </a:xfrm>
            <a:prstGeom prst="rect">
              <a:avLst/>
            </a:prstGeom>
          </p:spPr>
          <p:txBody>
            <a:bodyPr wrap="square">
              <a:spAutoFit/>
            </a:bodyPr>
            <a:lstStyle/>
            <a:p>
              <a:pPr marL="673200" indent="-457200">
                <a:buFont typeface="+mj-lt"/>
                <a:buAutoNum type="arabicPeriod"/>
                <a:defRPr sz="1800">
                  <a:solidFill>
                    <a:srgbClr val="000000"/>
                  </a:solidFill>
                </a:defRPr>
              </a:pPr>
              <a:r>
                <a:rPr lang="id-ID" sz="2400" b="1" dirty="0">
                  <a:latin typeface="+mj-lt"/>
                  <a:cs typeface="Times New Roman" pitchFamily="18" charset="0"/>
                </a:rPr>
                <a:t>Hubungan antara Pedagang Indonesia dengan Pedagang dari India, Persia, dan Arab</a:t>
              </a:r>
              <a:endParaRPr lang="sv-SE" sz="2400" b="1" i="1" dirty="0">
                <a:latin typeface="+mj-lt"/>
                <a:cs typeface="Times New Roman" pitchFamily="18" charset="0"/>
              </a:endParaRPr>
            </a:p>
          </p:txBody>
        </p:sp>
      </p:gr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3" name="Kotak Teks 2">
            <a:extLst>
              <a:ext uri="{FF2B5EF4-FFF2-40B4-BE49-F238E27FC236}">
                <a16:creationId xmlns:a16="http://schemas.microsoft.com/office/drawing/2014/main" id="{39B58D58-C85E-039E-A572-42D2E2481CF8}"/>
              </a:ext>
            </a:extLst>
          </p:cNvPr>
          <p:cNvSpPr txBox="1"/>
          <p:nvPr/>
        </p:nvSpPr>
        <p:spPr>
          <a:xfrm>
            <a:off x="402244" y="1394431"/>
            <a:ext cx="8339510" cy="2862322"/>
          </a:xfrm>
          <a:prstGeom prst="rect">
            <a:avLst/>
          </a:prstGeom>
          <a:noFill/>
        </p:spPr>
        <p:txBody>
          <a:bodyPr wrap="square" rtlCol="0">
            <a:spAutoFit/>
          </a:bodyPr>
          <a:lstStyle/>
          <a:p>
            <a:pPr marL="285750" indent="-285750">
              <a:buFont typeface="Arial" panose="020B0604020202020204" pitchFamily="34" charset="0"/>
              <a:buChar char="•"/>
            </a:pPr>
            <a:r>
              <a:rPr lang="id-ID" dirty="0"/>
              <a:t>Periode awal tidak ada pedagang Indonesia yang masuk Islam namun periode selanjutnya </a:t>
            </a:r>
            <a:r>
              <a:rPr lang="en-US" dirty="0" err="1"/>
              <a:t>ahli</a:t>
            </a:r>
            <a:r>
              <a:rPr lang="en-US" dirty="0"/>
              <a:t> </a:t>
            </a:r>
            <a:r>
              <a:rPr lang="en-US" dirty="0" err="1"/>
              <a:t>sejarah</a:t>
            </a:r>
            <a:r>
              <a:rPr lang="en-US" dirty="0"/>
              <a:t> </a:t>
            </a:r>
            <a:r>
              <a:rPr lang="en-US" dirty="0" err="1"/>
              <a:t>sepakat</a:t>
            </a:r>
            <a:r>
              <a:rPr lang="en-US" dirty="0"/>
              <a:t> </a:t>
            </a:r>
            <a:r>
              <a:rPr lang="en-US" dirty="0" err="1"/>
              <a:t>bahwa</a:t>
            </a:r>
            <a:r>
              <a:rPr lang="en-US" dirty="0"/>
              <a:t> agama Islam </a:t>
            </a:r>
            <a:r>
              <a:rPr lang="en-US" dirty="0" err="1"/>
              <a:t>masuk</a:t>
            </a:r>
            <a:r>
              <a:rPr lang="en-US" dirty="0"/>
              <a:t> </a:t>
            </a:r>
            <a:r>
              <a:rPr lang="en-US" dirty="0" err="1"/>
              <a:t>ke</a:t>
            </a:r>
            <a:r>
              <a:rPr lang="en-US" dirty="0"/>
              <a:t> Indonesia </a:t>
            </a:r>
            <a:r>
              <a:rPr lang="en-US" dirty="0" err="1"/>
              <a:t>melalui</a:t>
            </a:r>
            <a:r>
              <a:rPr lang="en-US" dirty="0"/>
              <a:t> para </a:t>
            </a:r>
            <a:r>
              <a:rPr lang="en-US" dirty="0" err="1"/>
              <a:t>pedagang</a:t>
            </a:r>
            <a:r>
              <a:rPr lang="en-US" dirty="0"/>
              <a:t> yang </a:t>
            </a:r>
            <a:r>
              <a:rPr lang="en-US" dirty="0" err="1"/>
              <a:t>berasal</a:t>
            </a:r>
            <a:r>
              <a:rPr lang="en-US" dirty="0"/>
              <a:t> </a:t>
            </a:r>
            <a:r>
              <a:rPr lang="en-US" dirty="0" err="1"/>
              <a:t>dari</a:t>
            </a:r>
            <a:r>
              <a:rPr lang="en-US" dirty="0"/>
              <a:t> Arab, Gujarat, dan Persia</a:t>
            </a:r>
            <a:r>
              <a:rPr lang="id-ID" dirty="0"/>
              <a:t>.</a:t>
            </a:r>
          </a:p>
          <a:p>
            <a:pPr marL="285750" indent="-285750">
              <a:buFont typeface="Arial" panose="020B0604020202020204" pitchFamily="34" charset="0"/>
              <a:buChar char="•"/>
            </a:pPr>
            <a:r>
              <a:rPr lang="en-US" dirty="0"/>
              <a:t>Pada </a:t>
            </a:r>
            <a:r>
              <a:rPr lang="en-US" dirty="0" err="1"/>
              <a:t>awal</a:t>
            </a:r>
            <a:r>
              <a:rPr lang="en-US" dirty="0"/>
              <a:t> </a:t>
            </a:r>
            <a:r>
              <a:rPr lang="en-US" dirty="0" err="1"/>
              <a:t>abad</a:t>
            </a:r>
            <a:r>
              <a:rPr lang="en-US" dirty="0"/>
              <a:t> ke-15, Pelabuhan Malaka, Johor, dan Samudra </a:t>
            </a:r>
            <a:r>
              <a:rPr lang="en-US" dirty="0" err="1"/>
              <a:t>Pasai</a:t>
            </a:r>
            <a:r>
              <a:rPr lang="en-US" dirty="0"/>
              <a:t> </a:t>
            </a:r>
            <a:r>
              <a:rPr lang="en-US" dirty="0" err="1"/>
              <a:t>jatuh</a:t>
            </a:r>
            <a:r>
              <a:rPr lang="en-US" dirty="0"/>
              <a:t> </a:t>
            </a:r>
            <a:r>
              <a:rPr lang="en-US" dirty="0" err="1"/>
              <a:t>ke</a:t>
            </a:r>
            <a:r>
              <a:rPr lang="en-US" dirty="0"/>
              <a:t> </a:t>
            </a:r>
            <a:r>
              <a:rPr lang="en-US" dirty="0" err="1"/>
              <a:t>tangan</a:t>
            </a:r>
            <a:r>
              <a:rPr lang="en-US" dirty="0"/>
              <a:t> </a:t>
            </a:r>
            <a:r>
              <a:rPr lang="en-US" dirty="0" err="1"/>
              <a:t>Portugis</a:t>
            </a:r>
            <a:r>
              <a:rPr lang="id-ID" dirty="0"/>
              <a:t> yang membuat perpindahan jalur perdagangan </a:t>
            </a:r>
            <a:r>
              <a:rPr lang="en-US" dirty="0" err="1"/>
              <a:t>ke</a:t>
            </a:r>
            <a:r>
              <a:rPr lang="en-US" dirty="0"/>
              <a:t> Pelabuhan Banda Aceh yang </a:t>
            </a:r>
            <a:r>
              <a:rPr lang="en-US" dirty="0" err="1"/>
              <a:t>berada</a:t>
            </a:r>
            <a:r>
              <a:rPr lang="en-US" dirty="0"/>
              <a:t> di </a:t>
            </a:r>
            <a:r>
              <a:rPr lang="en-US" dirty="0" err="1"/>
              <a:t>bawah</a:t>
            </a:r>
            <a:r>
              <a:rPr lang="en-US" dirty="0"/>
              <a:t> </a:t>
            </a:r>
            <a:r>
              <a:rPr lang="en-US" dirty="0" err="1"/>
              <a:t>Kesultanan</a:t>
            </a:r>
            <a:r>
              <a:rPr lang="en-US" dirty="0"/>
              <a:t> Aceh</a:t>
            </a:r>
            <a:r>
              <a:rPr lang="id-ID" dirty="0"/>
              <a:t>.</a:t>
            </a:r>
          </a:p>
          <a:p>
            <a:pPr marL="285750" indent="-285750">
              <a:buFont typeface="Arial" panose="020B0604020202020204" pitchFamily="34" charset="0"/>
              <a:buChar char="•"/>
            </a:pPr>
            <a:r>
              <a:rPr lang="id-ID" dirty="0"/>
              <a:t>Perpindahan ini menyebabkan adanya penyebaran agama Islam di Aceh.</a:t>
            </a:r>
          </a:p>
          <a:p>
            <a:pPr marL="285750" indent="-285750">
              <a:buFont typeface="Arial" panose="020B0604020202020204" pitchFamily="34" charset="0"/>
              <a:buChar char="•"/>
            </a:pPr>
            <a:r>
              <a:rPr lang="en-US" dirty="0"/>
              <a:t>Sultan Iskandar Sani, sultan </a:t>
            </a:r>
            <a:r>
              <a:rPr lang="en-US" dirty="0" err="1"/>
              <a:t>Kesultanan</a:t>
            </a:r>
            <a:r>
              <a:rPr lang="en-US" dirty="0"/>
              <a:t> Aceh </a:t>
            </a:r>
            <a:r>
              <a:rPr lang="en-US" dirty="0" err="1"/>
              <a:t>saat</a:t>
            </a:r>
            <a:r>
              <a:rPr lang="en-US" dirty="0"/>
              <a:t> </a:t>
            </a:r>
            <a:r>
              <a:rPr lang="en-US" dirty="0" err="1"/>
              <a:t>itu</a:t>
            </a:r>
            <a:r>
              <a:rPr lang="en-US" dirty="0"/>
              <a:t>, </a:t>
            </a:r>
            <a:r>
              <a:rPr lang="en-US" dirty="0" err="1"/>
              <a:t>banyak</a:t>
            </a:r>
            <a:r>
              <a:rPr lang="en-US" dirty="0"/>
              <a:t> </a:t>
            </a:r>
            <a:r>
              <a:rPr lang="en-US" dirty="0" err="1"/>
              <a:t>mendatangkan</a:t>
            </a:r>
            <a:r>
              <a:rPr lang="en-US" dirty="0"/>
              <a:t> ulama-ulama </a:t>
            </a:r>
            <a:r>
              <a:rPr lang="en-US" dirty="0" err="1"/>
              <a:t>dari</a:t>
            </a:r>
            <a:r>
              <a:rPr lang="en-US" dirty="0"/>
              <a:t> Gujarat dan Persia </a:t>
            </a:r>
            <a:r>
              <a:rPr lang="en-US" dirty="0" err="1"/>
              <a:t>untuk</a:t>
            </a:r>
            <a:r>
              <a:rPr lang="en-US" dirty="0"/>
              <a:t> </a:t>
            </a:r>
            <a:r>
              <a:rPr lang="en-US" dirty="0" err="1"/>
              <a:t>mengajarkan</a:t>
            </a:r>
            <a:r>
              <a:rPr lang="en-US" dirty="0"/>
              <a:t> agama Islam </a:t>
            </a:r>
            <a:r>
              <a:rPr lang="en-US" dirty="0" err="1"/>
              <a:t>kepada</a:t>
            </a:r>
            <a:r>
              <a:rPr lang="en-US" dirty="0"/>
              <a:t> para </a:t>
            </a:r>
            <a:r>
              <a:rPr lang="en-US" dirty="0" err="1"/>
              <a:t>penduduknya</a:t>
            </a:r>
            <a:r>
              <a:rPr lang="en-US" dirty="0"/>
              <a:t>.</a:t>
            </a:r>
            <a:endParaRPr lang="id-ID" dirty="0"/>
          </a:p>
        </p:txBody>
      </p:sp>
    </p:spTree>
    <p:extLst>
      <p:ext uri="{BB962C8B-B14F-4D97-AF65-F5344CB8AC3E}">
        <p14:creationId xmlns:p14="http://schemas.microsoft.com/office/powerpoint/2010/main" val="2471100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 y="0"/>
            <a:ext cx="9142647" cy="5143500"/>
          </a:xfrm>
          <a:prstGeom prst="rect">
            <a:avLst/>
          </a:prstGeom>
        </p:spPr>
      </p:pic>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grpSp>
        <p:nvGrpSpPr>
          <p:cNvPr id="13" name="Group 12"/>
          <p:cNvGrpSpPr/>
          <p:nvPr/>
        </p:nvGrpSpPr>
        <p:grpSpPr>
          <a:xfrm>
            <a:off x="-1" y="182048"/>
            <a:ext cx="7235637" cy="461665"/>
            <a:chOff x="-2" y="185726"/>
            <a:chExt cx="7235637" cy="461665"/>
          </a:xfrm>
        </p:grpSpPr>
        <p:sp>
          <p:nvSpPr>
            <p:cNvPr id="14" name="Shape 55"/>
            <p:cNvSpPr/>
            <p:nvPr/>
          </p:nvSpPr>
          <p:spPr>
            <a:xfrm>
              <a:off x="-2" y="185996"/>
              <a:ext cx="7235637" cy="441538"/>
            </a:xfrm>
            <a:prstGeom prst="rect">
              <a:avLst/>
            </a:prstGeom>
            <a:solidFill>
              <a:srgbClr val="FFFF00"/>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15" name="Rectangle 14"/>
            <p:cNvSpPr/>
            <p:nvPr/>
          </p:nvSpPr>
          <p:spPr>
            <a:xfrm>
              <a:off x="281937" y="185726"/>
              <a:ext cx="6381683" cy="461665"/>
            </a:xfrm>
            <a:prstGeom prst="rect">
              <a:avLst/>
            </a:prstGeom>
          </p:spPr>
          <p:txBody>
            <a:bodyPr wrap="none">
              <a:spAutoFit/>
            </a:bodyPr>
            <a:lstStyle/>
            <a:p>
              <a:pPr lvl="0"/>
              <a:r>
                <a:rPr lang="en-US" sz="2400" b="1" dirty="0">
                  <a:cs typeface="Times New Roman" pitchFamily="18" charset="0"/>
                </a:rPr>
                <a:t>B. </a:t>
              </a:r>
              <a:r>
                <a:rPr lang="id-ID" sz="2400" b="1" dirty="0">
                  <a:cs typeface="Times New Roman" pitchFamily="18" charset="0"/>
                </a:rPr>
                <a:t>Proses dan Teori Masuknya Islam ke Indonesia</a:t>
              </a:r>
            </a:p>
          </p:txBody>
        </p:sp>
      </p:grpSp>
      <p:grpSp>
        <p:nvGrpSpPr>
          <p:cNvPr id="16" name="Group 15"/>
          <p:cNvGrpSpPr/>
          <p:nvPr/>
        </p:nvGrpSpPr>
        <p:grpSpPr>
          <a:xfrm>
            <a:off x="-1" y="627399"/>
            <a:ext cx="6300193" cy="461665"/>
            <a:chOff x="-1" y="627399"/>
            <a:chExt cx="6300193" cy="461665"/>
          </a:xfrm>
        </p:grpSpPr>
        <p:sp>
          <p:nvSpPr>
            <p:cNvPr id="17" name="Shape 55"/>
            <p:cNvSpPr/>
            <p:nvPr/>
          </p:nvSpPr>
          <p:spPr>
            <a:xfrm>
              <a:off x="-1" y="627534"/>
              <a:ext cx="6300193" cy="441538"/>
            </a:xfrm>
            <a:prstGeom prst="rect">
              <a:avLst/>
            </a:prstGeom>
            <a:solidFill>
              <a:schemeClr val="accent5">
                <a:lumMod val="60000"/>
                <a:lumOff val="40000"/>
              </a:schemeClr>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0" name="Rectangle 19"/>
            <p:cNvSpPr/>
            <p:nvPr/>
          </p:nvSpPr>
          <p:spPr>
            <a:xfrm>
              <a:off x="82857" y="627399"/>
              <a:ext cx="5307479" cy="461665"/>
            </a:xfrm>
            <a:prstGeom prst="rect">
              <a:avLst/>
            </a:prstGeom>
          </p:spPr>
          <p:txBody>
            <a:bodyPr wrap="none">
              <a:spAutoFit/>
            </a:bodyPr>
            <a:lstStyle/>
            <a:p>
              <a:pPr marL="673200" indent="-457200">
                <a:buFont typeface="+mj-lt"/>
                <a:buAutoNum type="arabicPeriod" startAt="2"/>
                <a:defRPr sz="1800">
                  <a:solidFill>
                    <a:srgbClr val="000000"/>
                  </a:solidFill>
                </a:defRPr>
              </a:pPr>
              <a:r>
                <a:rPr lang="id-ID" sz="2400" b="1" dirty="0">
                  <a:latin typeface="+mj-lt"/>
                  <a:cs typeface="Times New Roman" pitchFamily="18" charset="0"/>
                </a:rPr>
                <a:t>Teori Masuknya Islam ke Indonesia</a:t>
              </a:r>
              <a:endParaRPr lang="sv-SE" sz="2400" b="1" i="1" dirty="0">
                <a:latin typeface="+mj-lt"/>
                <a:cs typeface="Times New Roman" pitchFamily="18" charset="0"/>
              </a:endParaRPr>
            </a:p>
          </p:txBody>
        </p:sp>
      </p:gr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3" name="Kotak Teks 2">
            <a:extLst>
              <a:ext uri="{FF2B5EF4-FFF2-40B4-BE49-F238E27FC236}">
                <a16:creationId xmlns:a16="http://schemas.microsoft.com/office/drawing/2014/main" id="{497052A9-525B-C75C-4C22-A3E4EDADB772}"/>
              </a:ext>
            </a:extLst>
          </p:cNvPr>
          <p:cNvSpPr txBox="1"/>
          <p:nvPr/>
        </p:nvSpPr>
        <p:spPr>
          <a:xfrm>
            <a:off x="323528" y="1266475"/>
            <a:ext cx="2880320" cy="369332"/>
          </a:xfrm>
          <a:prstGeom prst="rect">
            <a:avLst/>
          </a:prstGeom>
          <a:noFill/>
          <a:ln>
            <a:solidFill>
              <a:srgbClr val="15C06A"/>
            </a:solidFill>
            <a:prstDash val="dash"/>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buFont typeface="+mj-lt"/>
              <a:buAutoNum type="alphaLcPeriod"/>
            </a:pPr>
            <a:r>
              <a:rPr lang="id-ID" b="1" dirty="0"/>
              <a:t>Teori Mekah (Teori Arab)</a:t>
            </a:r>
          </a:p>
        </p:txBody>
      </p:sp>
      <p:sp>
        <p:nvSpPr>
          <p:cNvPr id="4" name="Kotak Teks 3">
            <a:extLst>
              <a:ext uri="{FF2B5EF4-FFF2-40B4-BE49-F238E27FC236}">
                <a16:creationId xmlns:a16="http://schemas.microsoft.com/office/drawing/2014/main" id="{D6FA4A79-8BDE-1B1E-C173-94AA8CD8D187}"/>
              </a:ext>
            </a:extLst>
          </p:cNvPr>
          <p:cNvSpPr txBox="1"/>
          <p:nvPr/>
        </p:nvSpPr>
        <p:spPr>
          <a:xfrm>
            <a:off x="539550" y="1732211"/>
            <a:ext cx="8280921" cy="923330"/>
          </a:xfrm>
          <a:prstGeom prst="rect">
            <a:avLst/>
          </a:prstGeom>
          <a:noFill/>
        </p:spPr>
        <p:txBody>
          <a:bodyPr wrap="square" rtlCol="0">
            <a:spAutoFit/>
          </a:bodyPr>
          <a:lstStyle/>
          <a:p>
            <a:pPr marL="285750" indent="-285750">
              <a:buFont typeface="Arial" panose="020B0604020202020204" pitchFamily="34" charset="0"/>
              <a:buChar char="•"/>
            </a:pPr>
            <a:r>
              <a:rPr lang="id-ID" dirty="0"/>
              <a:t>Dikemukakan oleh </a:t>
            </a:r>
            <a:r>
              <a:rPr lang="en-US" dirty="0"/>
              <a:t>Haji Abdul Malik Karim </a:t>
            </a:r>
            <a:r>
              <a:rPr lang="en-US" dirty="0" err="1"/>
              <a:t>Amarullah</a:t>
            </a:r>
            <a:r>
              <a:rPr lang="en-US" dirty="0"/>
              <a:t> </a:t>
            </a:r>
            <a:r>
              <a:rPr lang="en-US" dirty="0" err="1"/>
              <a:t>atau</a:t>
            </a:r>
            <a:r>
              <a:rPr lang="en-US" dirty="0"/>
              <a:t> yang </a:t>
            </a:r>
            <a:r>
              <a:rPr lang="en-US" dirty="0" err="1"/>
              <a:t>lebih</a:t>
            </a:r>
            <a:r>
              <a:rPr lang="en-US" dirty="0"/>
              <a:t> </a:t>
            </a:r>
            <a:r>
              <a:rPr lang="en-US" dirty="0" err="1"/>
              <a:t>dikenal</a:t>
            </a:r>
            <a:r>
              <a:rPr lang="en-US" dirty="0"/>
              <a:t> </a:t>
            </a:r>
            <a:r>
              <a:rPr lang="en-US" dirty="0" err="1"/>
              <a:t>dengan</a:t>
            </a:r>
            <a:r>
              <a:rPr lang="en-US" dirty="0"/>
              <a:t> </a:t>
            </a:r>
            <a:r>
              <a:rPr lang="en-US" dirty="0" err="1"/>
              <a:t>Buya</a:t>
            </a:r>
            <a:r>
              <a:rPr lang="en-US" dirty="0"/>
              <a:t> </a:t>
            </a:r>
            <a:r>
              <a:rPr lang="en-US" dirty="0" err="1"/>
              <a:t>Hamka</a:t>
            </a:r>
            <a:r>
              <a:rPr lang="id-ID" dirty="0"/>
              <a:t> yang mengungkapkan </a:t>
            </a:r>
            <a:r>
              <a:rPr lang="en-US" dirty="0"/>
              <a:t>Islam di Indonesia </a:t>
            </a:r>
            <a:r>
              <a:rPr lang="en-US" dirty="0" err="1"/>
              <a:t>berasal</a:t>
            </a:r>
            <a:r>
              <a:rPr lang="en-US" dirty="0"/>
              <a:t> </a:t>
            </a:r>
            <a:r>
              <a:rPr lang="en-US" dirty="0" err="1"/>
              <a:t>dari</a:t>
            </a:r>
            <a:r>
              <a:rPr lang="en-US" dirty="0"/>
              <a:t> Arab </a:t>
            </a:r>
            <a:r>
              <a:rPr lang="en-US" dirty="0" err="1"/>
              <a:t>atau</a:t>
            </a:r>
            <a:r>
              <a:rPr lang="en-US" dirty="0"/>
              <a:t> </a:t>
            </a:r>
            <a:r>
              <a:rPr lang="en-US" dirty="0" err="1"/>
              <a:t>Mekah</a:t>
            </a:r>
            <a:r>
              <a:rPr lang="id-ID" dirty="0"/>
              <a:t>.</a:t>
            </a:r>
          </a:p>
          <a:p>
            <a:pPr marL="285750" indent="-285750">
              <a:buFont typeface="Arial" panose="020B0604020202020204" pitchFamily="34" charset="0"/>
              <a:buChar char="•"/>
            </a:pPr>
            <a:r>
              <a:rPr lang="id-ID" dirty="0"/>
              <a:t>Teori ini didukung dengan beberapa bukti:</a:t>
            </a:r>
          </a:p>
        </p:txBody>
      </p:sp>
      <p:sp>
        <p:nvSpPr>
          <p:cNvPr id="5" name="Kotak Teks 4">
            <a:extLst>
              <a:ext uri="{FF2B5EF4-FFF2-40B4-BE49-F238E27FC236}">
                <a16:creationId xmlns:a16="http://schemas.microsoft.com/office/drawing/2014/main" id="{77B5EC48-36D5-7072-2731-C023A88F7A25}"/>
              </a:ext>
            </a:extLst>
          </p:cNvPr>
          <p:cNvSpPr txBox="1"/>
          <p:nvPr/>
        </p:nvSpPr>
        <p:spPr>
          <a:xfrm>
            <a:off x="971600" y="2576119"/>
            <a:ext cx="7848871" cy="2031325"/>
          </a:xfrm>
          <a:prstGeom prst="rect">
            <a:avLst/>
          </a:prstGeom>
          <a:noFill/>
        </p:spPr>
        <p:txBody>
          <a:bodyPr wrap="square" rtlCol="0">
            <a:spAutoFit/>
          </a:bodyPr>
          <a:lstStyle/>
          <a:p>
            <a:pPr marL="342900" indent="-342900">
              <a:buFont typeface="+mj-lt"/>
              <a:buAutoNum type="arabicParenR"/>
            </a:pPr>
            <a:r>
              <a:rPr lang="id-ID" dirty="0"/>
              <a:t>Terdapat perkampungan Arab di pantai barat Sumatra pada ke-7 M (674 M) yang diberitakan juga oleh Tiongkok.</a:t>
            </a:r>
          </a:p>
          <a:p>
            <a:pPr marL="342900" indent="-342900">
              <a:buFont typeface="+mj-lt"/>
              <a:buAutoNum type="arabicParenR"/>
            </a:pPr>
            <a:r>
              <a:rPr lang="id-ID" dirty="0"/>
              <a:t>Kerajaan Samudera Pasai bermazhab </a:t>
            </a:r>
            <a:r>
              <a:rPr lang="id-ID" dirty="0" err="1"/>
              <a:t>Syafi’i</a:t>
            </a:r>
            <a:r>
              <a:rPr lang="id-ID" dirty="0"/>
              <a:t> yang sama dengan </a:t>
            </a:r>
            <a:r>
              <a:rPr lang="en-US" dirty="0" err="1"/>
              <a:t>penduduk</a:t>
            </a:r>
            <a:r>
              <a:rPr lang="en-US" dirty="0"/>
              <a:t> </a:t>
            </a:r>
            <a:r>
              <a:rPr lang="en-US" dirty="0" err="1"/>
              <a:t>Mesir</a:t>
            </a:r>
            <a:r>
              <a:rPr lang="en-US" dirty="0"/>
              <a:t> di wilayah </a:t>
            </a:r>
            <a:r>
              <a:rPr lang="en-US" dirty="0" err="1"/>
              <a:t>selatan</a:t>
            </a:r>
            <a:r>
              <a:rPr lang="en-US" dirty="0"/>
              <a:t> dan Arab Saudi di </a:t>
            </a:r>
            <a:r>
              <a:rPr lang="en-US" dirty="0" err="1"/>
              <a:t>bagian</a:t>
            </a:r>
            <a:r>
              <a:rPr lang="en-US" dirty="0"/>
              <a:t> barat</a:t>
            </a:r>
            <a:r>
              <a:rPr lang="id-ID" dirty="0"/>
              <a:t>. Sementara </a:t>
            </a:r>
            <a:r>
              <a:rPr lang="id-ID" dirty="0" err="1"/>
              <a:t>Gujarat</a:t>
            </a:r>
            <a:r>
              <a:rPr lang="id-ID" dirty="0"/>
              <a:t> (India) bermazhab Hanafi.</a:t>
            </a:r>
          </a:p>
          <a:p>
            <a:pPr marL="342900" indent="-342900">
              <a:buFont typeface="+mj-lt"/>
              <a:buAutoNum type="arabicParenR"/>
            </a:pPr>
            <a:r>
              <a:rPr lang="en-US" dirty="0"/>
              <a:t>Raja-raja Samudra </a:t>
            </a:r>
            <a:r>
              <a:rPr lang="en-US" dirty="0" err="1"/>
              <a:t>Pasai</a:t>
            </a:r>
            <a:r>
              <a:rPr lang="en-US" dirty="0"/>
              <a:t> </a:t>
            </a:r>
            <a:r>
              <a:rPr lang="en-US" dirty="0" err="1"/>
              <a:t>menggunakan</a:t>
            </a:r>
            <a:r>
              <a:rPr lang="en-US" dirty="0"/>
              <a:t> </a:t>
            </a:r>
            <a:r>
              <a:rPr lang="en-US" dirty="0" err="1"/>
              <a:t>gelar</a:t>
            </a:r>
            <a:r>
              <a:rPr lang="en-US" dirty="0"/>
              <a:t> Al-Malik, </a:t>
            </a:r>
            <a:r>
              <a:rPr lang="en-US" dirty="0" err="1"/>
              <a:t>yaitu</a:t>
            </a:r>
            <a:r>
              <a:rPr lang="en-US" dirty="0"/>
              <a:t> </a:t>
            </a:r>
            <a:r>
              <a:rPr lang="en-US" dirty="0" err="1"/>
              <a:t>gelar</a:t>
            </a:r>
            <a:r>
              <a:rPr lang="en-US" dirty="0"/>
              <a:t> yang </a:t>
            </a:r>
            <a:r>
              <a:rPr lang="en-US" dirty="0" err="1"/>
              <a:t>berasal</a:t>
            </a:r>
            <a:r>
              <a:rPr lang="en-US" dirty="0"/>
              <a:t> </a:t>
            </a:r>
            <a:r>
              <a:rPr lang="en-US" dirty="0" err="1"/>
              <a:t>dari</a:t>
            </a:r>
            <a:r>
              <a:rPr lang="en-US" dirty="0"/>
              <a:t> </a:t>
            </a:r>
            <a:r>
              <a:rPr lang="en-US" dirty="0" err="1"/>
              <a:t>Mesir</a:t>
            </a:r>
            <a:r>
              <a:rPr lang="en-US" dirty="0"/>
              <a:t> dan Arab</a:t>
            </a:r>
            <a:r>
              <a:rPr lang="id-ID" dirty="0"/>
              <a:t>.</a:t>
            </a:r>
            <a:endParaRPr lang="en-US" dirty="0"/>
          </a:p>
        </p:txBody>
      </p:sp>
    </p:spTree>
    <p:extLst>
      <p:ext uri="{BB962C8B-B14F-4D97-AF65-F5344CB8AC3E}">
        <p14:creationId xmlns:p14="http://schemas.microsoft.com/office/powerpoint/2010/main" val="98639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 y="7382"/>
            <a:ext cx="9142647" cy="5143500"/>
          </a:xfrm>
          <a:prstGeom prst="rect">
            <a:avLst/>
          </a:prstGeom>
        </p:spPr>
      </p:pic>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grpSp>
        <p:nvGrpSpPr>
          <p:cNvPr id="13" name="Group 12"/>
          <p:cNvGrpSpPr/>
          <p:nvPr/>
        </p:nvGrpSpPr>
        <p:grpSpPr>
          <a:xfrm>
            <a:off x="-1" y="182048"/>
            <a:ext cx="7235637" cy="461665"/>
            <a:chOff x="-2" y="185726"/>
            <a:chExt cx="7235637" cy="461665"/>
          </a:xfrm>
        </p:grpSpPr>
        <p:sp>
          <p:nvSpPr>
            <p:cNvPr id="14" name="Shape 55"/>
            <p:cNvSpPr/>
            <p:nvPr/>
          </p:nvSpPr>
          <p:spPr>
            <a:xfrm>
              <a:off x="-2" y="185996"/>
              <a:ext cx="7235637" cy="441538"/>
            </a:xfrm>
            <a:prstGeom prst="rect">
              <a:avLst/>
            </a:prstGeom>
            <a:solidFill>
              <a:srgbClr val="FFFF00"/>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15" name="Rectangle 14"/>
            <p:cNvSpPr/>
            <p:nvPr/>
          </p:nvSpPr>
          <p:spPr>
            <a:xfrm>
              <a:off x="281937" y="185726"/>
              <a:ext cx="6381683" cy="461665"/>
            </a:xfrm>
            <a:prstGeom prst="rect">
              <a:avLst/>
            </a:prstGeom>
          </p:spPr>
          <p:txBody>
            <a:bodyPr wrap="none">
              <a:spAutoFit/>
            </a:bodyPr>
            <a:lstStyle/>
            <a:p>
              <a:pPr lvl="0"/>
              <a:r>
                <a:rPr lang="en-US" sz="2400" b="1" dirty="0">
                  <a:cs typeface="Times New Roman" pitchFamily="18" charset="0"/>
                </a:rPr>
                <a:t>B. </a:t>
              </a:r>
              <a:r>
                <a:rPr lang="id-ID" sz="2400" b="1" dirty="0">
                  <a:cs typeface="Times New Roman" pitchFamily="18" charset="0"/>
                </a:rPr>
                <a:t>Proses dan Teori Masuknya Islam ke Indonesia</a:t>
              </a:r>
            </a:p>
          </p:txBody>
        </p:sp>
      </p:grpSp>
      <p:grpSp>
        <p:nvGrpSpPr>
          <p:cNvPr id="16" name="Group 15"/>
          <p:cNvGrpSpPr/>
          <p:nvPr/>
        </p:nvGrpSpPr>
        <p:grpSpPr>
          <a:xfrm>
            <a:off x="-1" y="627399"/>
            <a:ext cx="6300193" cy="461665"/>
            <a:chOff x="-1" y="627399"/>
            <a:chExt cx="6300193" cy="461665"/>
          </a:xfrm>
        </p:grpSpPr>
        <p:sp>
          <p:nvSpPr>
            <p:cNvPr id="17" name="Shape 55"/>
            <p:cNvSpPr/>
            <p:nvPr/>
          </p:nvSpPr>
          <p:spPr>
            <a:xfrm>
              <a:off x="-1" y="627534"/>
              <a:ext cx="6300193" cy="441538"/>
            </a:xfrm>
            <a:prstGeom prst="rect">
              <a:avLst/>
            </a:prstGeom>
            <a:solidFill>
              <a:schemeClr val="accent5">
                <a:lumMod val="60000"/>
                <a:lumOff val="40000"/>
              </a:schemeClr>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0" name="Rectangle 19"/>
            <p:cNvSpPr/>
            <p:nvPr/>
          </p:nvSpPr>
          <p:spPr>
            <a:xfrm>
              <a:off x="82857" y="627399"/>
              <a:ext cx="5307479" cy="461665"/>
            </a:xfrm>
            <a:prstGeom prst="rect">
              <a:avLst/>
            </a:prstGeom>
          </p:spPr>
          <p:txBody>
            <a:bodyPr wrap="none">
              <a:spAutoFit/>
            </a:bodyPr>
            <a:lstStyle/>
            <a:p>
              <a:pPr marL="673200" indent="-457200">
                <a:buFont typeface="+mj-lt"/>
                <a:buAutoNum type="arabicPeriod" startAt="2"/>
                <a:defRPr sz="1800">
                  <a:solidFill>
                    <a:srgbClr val="000000"/>
                  </a:solidFill>
                </a:defRPr>
              </a:pPr>
              <a:r>
                <a:rPr lang="id-ID" sz="2400" b="1" dirty="0">
                  <a:latin typeface="+mj-lt"/>
                  <a:cs typeface="Times New Roman" pitchFamily="18" charset="0"/>
                </a:rPr>
                <a:t>Teori Masuknya Islam ke Indonesia</a:t>
              </a:r>
              <a:endParaRPr lang="sv-SE" sz="2400" b="1" i="1" dirty="0">
                <a:latin typeface="+mj-lt"/>
                <a:cs typeface="Times New Roman" pitchFamily="18" charset="0"/>
              </a:endParaRPr>
            </a:p>
          </p:txBody>
        </p:sp>
      </p:gr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3" name="Kotak Teks 2">
            <a:extLst>
              <a:ext uri="{FF2B5EF4-FFF2-40B4-BE49-F238E27FC236}">
                <a16:creationId xmlns:a16="http://schemas.microsoft.com/office/drawing/2014/main" id="{497052A9-525B-C75C-4C22-A3E4EDADB772}"/>
              </a:ext>
            </a:extLst>
          </p:cNvPr>
          <p:cNvSpPr txBox="1"/>
          <p:nvPr/>
        </p:nvSpPr>
        <p:spPr>
          <a:xfrm>
            <a:off x="310042" y="1183508"/>
            <a:ext cx="1800200" cy="369332"/>
          </a:xfrm>
          <a:prstGeom prst="rect">
            <a:avLst/>
          </a:prstGeom>
          <a:noFill/>
          <a:ln>
            <a:solidFill>
              <a:srgbClr val="15C06A"/>
            </a:solidFill>
            <a:prstDash val="dash"/>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buFont typeface="+mj-lt"/>
              <a:buAutoNum type="alphaLcPeriod" startAt="2"/>
            </a:pPr>
            <a:r>
              <a:rPr lang="id-ID" b="1" dirty="0"/>
              <a:t>Teori </a:t>
            </a:r>
            <a:r>
              <a:rPr lang="id-ID" b="1" dirty="0" err="1"/>
              <a:t>Gujarat</a:t>
            </a:r>
            <a:endParaRPr lang="id-ID" b="1" dirty="0"/>
          </a:p>
        </p:txBody>
      </p:sp>
      <p:sp>
        <p:nvSpPr>
          <p:cNvPr id="4" name="Kotak Teks 3">
            <a:extLst>
              <a:ext uri="{FF2B5EF4-FFF2-40B4-BE49-F238E27FC236}">
                <a16:creationId xmlns:a16="http://schemas.microsoft.com/office/drawing/2014/main" id="{D6FA4A79-8BDE-1B1E-C173-94AA8CD8D187}"/>
              </a:ext>
            </a:extLst>
          </p:cNvPr>
          <p:cNvSpPr txBox="1"/>
          <p:nvPr/>
        </p:nvSpPr>
        <p:spPr>
          <a:xfrm>
            <a:off x="539550" y="1621687"/>
            <a:ext cx="8280921" cy="1200329"/>
          </a:xfrm>
          <a:prstGeom prst="rect">
            <a:avLst/>
          </a:prstGeom>
          <a:noFill/>
        </p:spPr>
        <p:txBody>
          <a:bodyPr wrap="square" rtlCol="0">
            <a:spAutoFit/>
          </a:bodyPr>
          <a:lstStyle/>
          <a:p>
            <a:pPr marL="285750" indent="-285750">
              <a:buFont typeface="Arial" panose="020B0604020202020204" pitchFamily="34" charset="0"/>
              <a:buChar char="•"/>
            </a:pPr>
            <a:r>
              <a:rPr lang="id-ID" dirty="0"/>
              <a:t>Dikemukakan oleh </a:t>
            </a:r>
            <a:r>
              <a:rPr lang="en-US" dirty="0" err="1"/>
              <a:t>seorang</a:t>
            </a:r>
            <a:r>
              <a:rPr lang="en-US" dirty="0"/>
              <a:t> </a:t>
            </a:r>
            <a:r>
              <a:rPr lang="en-US" dirty="0" err="1"/>
              <a:t>orientalis</a:t>
            </a:r>
            <a:r>
              <a:rPr lang="en-US" dirty="0"/>
              <a:t> Belanda, </a:t>
            </a:r>
            <a:r>
              <a:rPr lang="en-US" dirty="0" err="1"/>
              <a:t>Snouck</a:t>
            </a:r>
            <a:r>
              <a:rPr lang="en-US" dirty="0"/>
              <a:t> </a:t>
            </a:r>
            <a:r>
              <a:rPr lang="en-US" dirty="0" err="1"/>
              <a:t>Hurgronje</a:t>
            </a:r>
            <a:r>
              <a:rPr lang="id-ID" dirty="0"/>
              <a:t> yang berpendapat Islam dibawa oleh pedagang muslim </a:t>
            </a:r>
            <a:r>
              <a:rPr lang="id-ID" dirty="0" err="1"/>
              <a:t>Gujarat</a:t>
            </a:r>
            <a:r>
              <a:rPr lang="id-ID" dirty="0"/>
              <a:t> </a:t>
            </a:r>
            <a:r>
              <a:rPr lang="sv-SE" dirty="0"/>
              <a:t>melalui jalur perdagangan Selat Malaka</a:t>
            </a:r>
            <a:r>
              <a:rPr lang="id-ID" dirty="0"/>
              <a:t> sedangkan Arab setelahnya.</a:t>
            </a:r>
          </a:p>
          <a:p>
            <a:pPr marL="285750" indent="-285750">
              <a:buFont typeface="Arial" panose="020B0604020202020204" pitchFamily="34" charset="0"/>
              <a:buChar char="•"/>
            </a:pPr>
            <a:r>
              <a:rPr lang="id-ID" dirty="0"/>
              <a:t>Teori ini didukung dengan beberapa bukti:</a:t>
            </a:r>
            <a:endParaRPr lang="en-US" dirty="0"/>
          </a:p>
        </p:txBody>
      </p:sp>
      <p:sp>
        <p:nvSpPr>
          <p:cNvPr id="6" name="Kotak Teks 5">
            <a:extLst>
              <a:ext uri="{FF2B5EF4-FFF2-40B4-BE49-F238E27FC236}">
                <a16:creationId xmlns:a16="http://schemas.microsoft.com/office/drawing/2014/main" id="{F9722E5E-DC95-2AA6-D2BF-47A7BA7F9322}"/>
              </a:ext>
            </a:extLst>
          </p:cNvPr>
          <p:cNvSpPr txBox="1"/>
          <p:nvPr/>
        </p:nvSpPr>
        <p:spPr>
          <a:xfrm>
            <a:off x="971600" y="2776069"/>
            <a:ext cx="7848871" cy="1754326"/>
          </a:xfrm>
          <a:prstGeom prst="rect">
            <a:avLst/>
          </a:prstGeom>
          <a:noFill/>
        </p:spPr>
        <p:txBody>
          <a:bodyPr wrap="square" rtlCol="0">
            <a:spAutoFit/>
          </a:bodyPr>
          <a:lstStyle/>
          <a:p>
            <a:pPr marL="342900" indent="-342900">
              <a:buFont typeface="+mj-lt"/>
              <a:buAutoNum type="arabicParenR"/>
            </a:pPr>
            <a:r>
              <a:rPr lang="en-US" dirty="0" err="1"/>
              <a:t>Adanya</a:t>
            </a:r>
            <a:r>
              <a:rPr lang="en-US" dirty="0"/>
              <a:t> </a:t>
            </a:r>
            <a:r>
              <a:rPr lang="en-US" dirty="0" err="1"/>
              <a:t>persamaan</a:t>
            </a:r>
            <a:r>
              <a:rPr lang="en-US" dirty="0"/>
              <a:t> </a:t>
            </a:r>
            <a:r>
              <a:rPr lang="en-US" dirty="0" err="1"/>
              <a:t>unsur-unsur</a:t>
            </a:r>
            <a:r>
              <a:rPr lang="en-US" dirty="0"/>
              <a:t> Islam di Indonesia </a:t>
            </a:r>
            <a:r>
              <a:rPr lang="en-US" dirty="0" err="1"/>
              <a:t>dengan</a:t>
            </a:r>
            <a:r>
              <a:rPr lang="en-US" dirty="0"/>
              <a:t> India. </a:t>
            </a:r>
            <a:endParaRPr lang="id-ID" dirty="0"/>
          </a:p>
          <a:p>
            <a:pPr marL="342900" indent="-342900">
              <a:buFont typeface="+mj-lt"/>
              <a:buAutoNum type="arabicParenR"/>
            </a:pPr>
            <a:r>
              <a:rPr lang="id-ID" dirty="0"/>
              <a:t>Kurang fakta peran bangsa Arab dalam penyebaran Islam.</a:t>
            </a:r>
          </a:p>
          <a:p>
            <a:pPr marL="342900" indent="-342900">
              <a:buFont typeface="+mj-lt"/>
              <a:buAutoNum type="arabicParenR"/>
            </a:pPr>
            <a:r>
              <a:rPr lang="en-US" dirty="0" err="1"/>
              <a:t>Hubungan</a:t>
            </a:r>
            <a:r>
              <a:rPr lang="en-US" dirty="0"/>
              <a:t> </a:t>
            </a:r>
            <a:r>
              <a:rPr lang="en-US" dirty="0" err="1"/>
              <a:t>dagang</a:t>
            </a:r>
            <a:r>
              <a:rPr lang="en-US" dirty="0"/>
              <a:t> Indonesia </a:t>
            </a:r>
            <a:r>
              <a:rPr lang="en-US" dirty="0" err="1"/>
              <a:t>dengan</a:t>
            </a:r>
            <a:r>
              <a:rPr lang="en-US" dirty="0"/>
              <a:t> India </a:t>
            </a:r>
            <a:r>
              <a:rPr lang="en-US" dirty="0" err="1"/>
              <a:t>telah</a:t>
            </a:r>
            <a:r>
              <a:rPr lang="en-US" dirty="0"/>
              <a:t> lama </a:t>
            </a:r>
            <a:r>
              <a:rPr lang="en-US" dirty="0" err="1"/>
              <a:t>terjalin</a:t>
            </a:r>
            <a:r>
              <a:rPr lang="id-ID" dirty="0"/>
              <a:t>.</a:t>
            </a:r>
          </a:p>
          <a:p>
            <a:pPr marL="342900" indent="-342900">
              <a:buFont typeface="+mj-lt"/>
              <a:buAutoNum type="arabicParenR"/>
            </a:pPr>
            <a:r>
              <a:rPr lang="en-US" dirty="0" err="1"/>
              <a:t>Ditemukan</a:t>
            </a:r>
            <a:r>
              <a:rPr lang="en-US" dirty="0"/>
              <a:t> batu </a:t>
            </a:r>
            <a:r>
              <a:rPr lang="en-US" dirty="0" err="1"/>
              <a:t>nisan</a:t>
            </a:r>
            <a:r>
              <a:rPr lang="id-ID" dirty="0"/>
              <a:t> </a:t>
            </a:r>
            <a:r>
              <a:rPr lang="en-US" dirty="0"/>
              <a:t>Sultan Samudra </a:t>
            </a:r>
            <a:r>
              <a:rPr lang="en-US" dirty="0" err="1"/>
              <a:t>Pasai</a:t>
            </a:r>
            <a:r>
              <a:rPr lang="en-US" dirty="0"/>
              <a:t> </a:t>
            </a:r>
            <a:r>
              <a:rPr lang="id-ID" dirty="0"/>
              <a:t>dengan corak Khas </a:t>
            </a:r>
            <a:r>
              <a:rPr lang="id-ID" dirty="0" err="1"/>
              <a:t>Gujarat</a:t>
            </a:r>
            <a:r>
              <a:rPr lang="en-US" dirty="0"/>
              <a:t>, </a:t>
            </a:r>
            <a:r>
              <a:rPr lang="en-US" dirty="0" err="1"/>
              <a:t>yaitu</a:t>
            </a:r>
            <a:r>
              <a:rPr lang="en-US" dirty="0"/>
              <a:t> Sultan Malik As-Saleh di Aceh yang </a:t>
            </a:r>
            <a:r>
              <a:rPr lang="en-US" dirty="0" err="1"/>
              <a:t>bertuliskan</a:t>
            </a:r>
            <a:r>
              <a:rPr lang="en-US" dirty="0"/>
              <a:t> </a:t>
            </a:r>
            <a:r>
              <a:rPr lang="en-US" dirty="0" err="1"/>
              <a:t>tahun</a:t>
            </a:r>
            <a:r>
              <a:rPr lang="en-US" dirty="0"/>
              <a:t> </a:t>
            </a:r>
            <a:r>
              <a:rPr lang="en-US" dirty="0" err="1"/>
              <a:t>wafat</a:t>
            </a:r>
            <a:r>
              <a:rPr lang="en-US" dirty="0"/>
              <a:t> 1297 M dan </a:t>
            </a:r>
            <a:r>
              <a:rPr lang="en-US" dirty="0" err="1"/>
              <a:t>makam</a:t>
            </a:r>
            <a:r>
              <a:rPr lang="en-US" dirty="0"/>
              <a:t> Maulana Malik Ibrahim di Gresik yang </a:t>
            </a:r>
            <a:r>
              <a:rPr lang="en-US" dirty="0" err="1"/>
              <a:t>bertuliskan</a:t>
            </a:r>
            <a:r>
              <a:rPr lang="en-US" dirty="0"/>
              <a:t> </a:t>
            </a:r>
            <a:r>
              <a:rPr lang="en-US" dirty="0" err="1"/>
              <a:t>tahun</a:t>
            </a:r>
            <a:r>
              <a:rPr lang="en-US" dirty="0"/>
              <a:t> </a:t>
            </a:r>
            <a:r>
              <a:rPr lang="en-US" dirty="0" err="1"/>
              <a:t>wafat</a:t>
            </a:r>
            <a:r>
              <a:rPr lang="en-US" dirty="0"/>
              <a:t> 1419 M</a:t>
            </a:r>
            <a:r>
              <a:rPr lang="id-ID" dirty="0"/>
              <a:t>.</a:t>
            </a:r>
            <a:endParaRPr lang="en-US" dirty="0"/>
          </a:p>
        </p:txBody>
      </p:sp>
    </p:spTree>
    <p:extLst>
      <p:ext uri="{BB962C8B-B14F-4D97-AF65-F5344CB8AC3E}">
        <p14:creationId xmlns:p14="http://schemas.microsoft.com/office/powerpoint/2010/main" val="324588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 y="0"/>
            <a:ext cx="9142647" cy="5143500"/>
          </a:xfrm>
          <a:prstGeom prst="rect">
            <a:avLst/>
          </a:prstGeom>
        </p:spPr>
      </p:pic>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grpSp>
        <p:nvGrpSpPr>
          <p:cNvPr id="13" name="Group 12"/>
          <p:cNvGrpSpPr/>
          <p:nvPr/>
        </p:nvGrpSpPr>
        <p:grpSpPr>
          <a:xfrm>
            <a:off x="-1" y="182048"/>
            <a:ext cx="7235637" cy="461665"/>
            <a:chOff x="-2" y="185726"/>
            <a:chExt cx="7235637" cy="461665"/>
          </a:xfrm>
        </p:grpSpPr>
        <p:sp>
          <p:nvSpPr>
            <p:cNvPr id="14" name="Shape 55"/>
            <p:cNvSpPr/>
            <p:nvPr/>
          </p:nvSpPr>
          <p:spPr>
            <a:xfrm>
              <a:off x="-2" y="185996"/>
              <a:ext cx="7235637" cy="441538"/>
            </a:xfrm>
            <a:prstGeom prst="rect">
              <a:avLst/>
            </a:prstGeom>
            <a:solidFill>
              <a:srgbClr val="FFFF00"/>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15" name="Rectangle 14"/>
            <p:cNvSpPr/>
            <p:nvPr/>
          </p:nvSpPr>
          <p:spPr>
            <a:xfrm>
              <a:off x="281937" y="185726"/>
              <a:ext cx="6381683" cy="461665"/>
            </a:xfrm>
            <a:prstGeom prst="rect">
              <a:avLst/>
            </a:prstGeom>
          </p:spPr>
          <p:txBody>
            <a:bodyPr wrap="none">
              <a:spAutoFit/>
            </a:bodyPr>
            <a:lstStyle/>
            <a:p>
              <a:pPr lvl="0"/>
              <a:r>
                <a:rPr lang="en-US" sz="2400" b="1" dirty="0">
                  <a:cs typeface="Times New Roman" pitchFamily="18" charset="0"/>
                </a:rPr>
                <a:t>B. </a:t>
              </a:r>
              <a:r>
                <a:rPr lang="id-ID" sz="2400" b="1" dirty="0">
                  <a:cs typeface="Times New Roman" pitchFamily="18" charset="0"/>
                </a:rPr>
                <a:t>Proses dan Teori Masuknya Islam ke Indonesia</a:t>
              </a:r>
            </a:p>
          </p:txBody>
        </p:sp>
      </p:grpSp>
      <p:grpSp>
        <p:nvGrpSpPr>
          <p:cNvPr id="16" name="Group 15"/>
          <p:cNvGrpSpPr/>
          <p:nvPr/>
        </p:nvGrpSpPr>
        <p:grpSpPr>
          <a:xfrm>
            <a:off x="-1" y="627399"/>
            <a:ext cx="6300193" cy="461665"/>
            <a:chOff x="-1" y="627399"/>
            <a:chExt cx="6300193" cy="461665"/>
          </a:xfrm>
        </p:grpSpPr>
        <p:sp>
          <p:nvSpPr>
            <p:cNvPr id="17" name="Shape 55"/>
            <p:cNvSpPr/>
            <p:nvPr/>
          </p:nvSpPr>
          <p:spPr>
            <a:xfrm>
              <a:off x="-1" y="627534"/>
              <a:ext cx="6300193" cy="441538"/>
            </a:xfrm>
            <a:prstGeom prst="rect">
              <a:avLst/>
            </a:prstGeom>
            <a:solidFill>
              <a:schemeClr val="accent5">
                <a:lumMod val="60000"/>
                <a:lumOff val="40000"/>
              </a:schemeClr>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0" name="Rectangle 19"/>
            <p:cNvSpPr/>
            <p:nvPr/>
          </p:nvSpPr>
          <p:spPr>
            <a:xfrm>
              <a:off x="82857" y="627399"/>
              <a:ext cx="5307479" cy="461665"/>
            </a:xfrm>
            <a:prstGeom prst="rect">
              <a:avLst/>
            </a:prstGeom>
          </p:spPr>
          <p:txBody>
            <a:bodyPr wrap="none">
              <a:spAutoFit/>
            </a:bodyPr>
            <a:lstStyle/>
            <a:p>
              <a:pPr marL="673200" indent="-457200">
                <a:buFont typeface="+mj-lt"/>
                <a:buAutoNum type="arabicPeriod" startAt="2"/>
                <a:defRPr sz="1800">
                  <a:solidFill>
                    <a:srgbClr val="000000"/>
                  </a:solidFill>
                </a:defRPr>
              </a:pPr>
              <a:r>
                <a:rPr lang="id-ID" sz="2400" b="1" dirty="0">
                  <a:latin typeface="+mj-lt"/>
                  <a:cs typeface="Times New Roman" pitchFamily="18" charset="0"/>
                </a:rPr>
                <a:t>Teori Masuknya Islam ke Indonesia</a:t>
              </a:r>
              <a:endParaRPr lang="sv-SE" sz="2400" b="1" i="1" dirty="0">
                <a:latin typeface="+mj-lt"/>
                <a:cs typeface="Times New Roman" pitchFamily="18" charset="0"/>
              </a:endParaRPr>
            </a:p>
          </p:txBody>
        </p:sp>
      </p:gr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3" name="Kotak Teks 2">
            <a:extLst>
              <a:ext uri="{FF2B5EF4-FFF2-40B4-BE49-F238E27FC236}">
                <a16:creationId xmlns:a16="http://schemas.microsoft.com/office/drawing/2014/main" id="{497052A9-525B-C75C-4C22-A3E4EDADB772}"/>
              </a:ext>
            </a:extLst>
          </p:cNvPr>
          <p:cNvSpPr txBox="1"/>
          <p:nvPr/>
        </p:nvSpPr>
        <p:spPr>
          <a:xfrm>
            <a:off x="281938" y="1173847"/>
            <a:ext cx="1728192" cy="369332"/>
          </a:xfrm>
          <a:prstGeom prst="rect">
            <a:avLst/>
          </a:prstGeom>
          <a:noFill/>
          <a:ln>
            <a:solidFill>
              <a:srgbClr val="15C06A"/>
            </a:solidFill>
            <a:prstDash val="dash"/>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buFont typeface="+mj-lt"/>
              <a:buAutoNum type="alphaLcPeriod" startAt="3"/>
            </a:pPr>
            <a:r>
              <a:rPr lang="id-ID" b="1" dirty="0"/>
              <a:t>Teori Persia</a:t>
            </a:r>
          </a:p>
        </p:txBody>
      </p:sp>
      <p:sp>
        <p:nvSpPr>
          <p:cNvPr id="4" name="Kotak Teks 3">
            <a:extLst>
              <a:ext uri="{FF2B5EF4-FFF2-40B4-BE49-F238E27FC236}">
                <a16:creationId xmlns:a16="http://schemas.microsoft.com/office/drawing/2014/main" id="{D6FA4A79-8BDE-1B1E-C173-94AA8CD8D187}"/>
              </a:ext>
            </a:extLst>
          </p:cNvPr>
          <p:cNvSpPr txBox="1"/>
          <p:nvPr/>
        </p:nvSpPr>
        <p:spPr>
          <a:xfrm>
            <a:off x="539550" y="1600789"/>
            <a:ext cx="8280921" cy="923330"/>
          </a:xfrm>
          <a:prstGeom prst="rect">
            <a:avLst/>
          </a:prstGeom>
          <a:noFill/>
        </p:spPr>
        <p:txBody>
          <a:bodyPr wrap="square" rtlCol="0">
            <a:spAutoFit/>
          </a:bodyPr>
          <a:lstStyle/>
          <a:p>
            <a:pPr marL="285750" indent="-285750">
              <a:buFont typeface="Arial" panose="020B0604020202020204" pitchFamily="34" charset="0"/>
              <a:buChar char="•"/>
            </a:pPr>
            <a:r>
              <a:rPr lang="id-ID" dirty="0"/>
              <a:t>Dikemukakan oleh </a:t>
            </a:r>
            <a:r>
              <a:rPr lang="en-US" dirty="0" err="1"/>
              <a:t>Hoesein</a:t>
            </a:r>
            <a:r>
              <a:rPr lang="en-US" dirty="0"/>
              <a:t> </a:t>
            </a:r>
            <a:r>
              <a:rPr lang="en-US" dirty="0" err="1"/>
              <a:t>Djajadiningrat</a:t>
            </a:r>
            <a:r>
              <a:rPr lang="id-ID" dirty="0"/>
              <a:t> yang berpendapat Islam masuk ke Indonesia berasal dari </a:t>
            </a:r>
            <a:r>
              <a:rPr lang="en-US" dirty="0"/>
              <a:t>Persia (Iran, </a:t>
            </a:r>
            <a:r>
              <a:rPr lang="en-US" dirty="0" err="1"/>
              <a:t>saat</a:t>
            </a:r>
            <a:r>
              <a:rPr lang="en-US" dirty="0"/>
              <a:t> </a:t>
            </a:r>
            <a:r>
              <a:rPr lang="en-US" dirty="0" err="1"/>
              <a:t>ini</a:t>
            </a:r>
            <a:r>
              <a:rPr lang="en-US" dirty="0"/>
              <a:t>).</a:t>
            </a:r>
            <a:endParaRPr lang="id-ID" dirty="0"/>
          </a:p>
          <a:p>
            <a:pPr marL="285750" indent="-285750">
              <a:buFont typeface="Arial" panose="020B0604020202020204" pitchFamily="34" charset="0"/>
              <a:buChar char="•"/>
            </a:pPr>
            <a:r>
              <a:rPr lang="id-ID" dirty="0"/>
              <a:t>Teori ini didukung dengan beberapa bukti:</a:t>
            </a:r>
            <a:endParaRPr lang="en-US" dirty="0"/>
          </a:p>
        </p:txBody>
      </p:sp>
      <p:sp>
        <p:nvSpPr>
          <p:cNvPr id="2" name="Kotak Teks 1">
            <a:extLst>
              <a:ext uri="{FF2B5EF4-FFF2-40B4-BE49-F238E27FC236}">
                <a16:creationId xmlns:a16="http://schemas.microsoft.com/office/drawing/2014/main" id="{C2446AA2-8A45-4B93-BBAA-97E3C164477E}"/>
              </a:ext>
            </a:extLst>
          </p:cNvPr>
          <p:cNvSpPr txBox="1"/>
          <p:nvPr/>
        </p:nvSpPr>
        <p:spPr>
          <a:xfrm>
            <a:off x="971600" y="2469408"/>
            <a:ext cx="7848871" cy="2308324"/>
          </a:xfrm>
          <a:prstGeom prst="rect">
            <a:avLst/>
          </a:prstGeom>
          <a:noFill/>
        </p:spPr>
        <p:txBody>
          <a:bodyPr wrap="square" rtlCol="0">
            <a:spAutoFit/>
          </a:bodyPr>
          <a:lstStyle/>
          <a:p>
            <a:pPr marL="342900" indent="-342900">
              <a:buFont typeface="+mj-lt"/>
              <a:buAutoNum type="arabicParenR"/>
            </a:pPr>
            <a:r>
              <a:rPr lang="en-US" dirty="0" err="1"/>
              <a:t>Adanya</a:t>
            </a:r>
            <a:r>
              <a:rPr lang="en-US" dirty="0"/>
              <a:t> </a:t>
            </a:r>
            <a:r>
              <a:rPr lang="en-US" dirty="0" err="1"/>
              <a:t>peringatan</a:t>
            </a:r>
            <a:r>
              <a:rPr lang="en-US" dirty="0"/>
              <a:t> 10 </a:t>
            </a:r>
            <a:r>
              <a:rPr lang="en-US" dirty="0" err="1"/>
              <a:t>Muharam</a:t>
            </a:r>
            <a:r>
              <a:rPr lang="en-US" dirty="0"/>
              <a:t> </a:t>
            </a:r>
            <a:r>
              <a:rPr lang="en-US" dirty="0" err="1"/>
              <a:t>atas</a:t>
            </a:r>
            <a:r>
              <a:rPr lang="en-US" dirty="0"/>
              <a:t> </a:t>
            </a:r>
            <a:r>
              <a:rPr lang="en-US" dirty="0" err="1"/>
              <a:t>wafatnya</a:t>
            </a:r>
            <a:r>
              <a:rPr lang="en-US" dirty="0"/>
              <a:t> Hasan bin Ali dan Husein bin Ali, </a:t>
            </a:r>
            <a:r>
              <a:rPr lang="en-US" dirty="0" err="1"/>
              <a:t>cucu</a:t>
            </a:r>
            <a:r>
              <a:rPr lang="en-US" dirty="0"/>
              <a:t> Nabi Muhammad Saw.</a:t>
            </a:r>
            <a:r>
              <a:rPr lang="id-ID" dirty="0"/>
              <a:t> Sumatra Barat dinamai tradisi </a:t>
            </a:r>
            <a:r>
              <a:rPr lang="id-ID" dirty="0" err="1"/>
              <a:t>Tabuik</a:t>
            </a:r>
            <a:r>
              <a:rPr lang="id-ID" dirty="0"/>
              <a:t> dan di Pulau Jawa </a:t>
            </a:r>
            <a:r>
              <a:rPr lang="en-US" dirty="0" err="1"/>
              <a:t>pembuatan</a:t>
            </a:r>
            <a:r>
              <a:rPr lang="en-US" dirty="0"/>
              <a:t> bubur </a:t>
            </a:r>
            <a:r>
              <a:rPr lang="en-US" dirty="0" err="1"/>
              <a:t>Suro</a:t>
            </a:r>
            <a:r>
              <a:rPr lang="en-US" dirty="0"/>
              <a:t> (</a:t>
            </a:r>
            <a:r>
              <a:rPr lang="en-US" dirty="0" err="1"/>
              <a:t>adaptasi</a:t>
            </a:r>
            <a:r>
              <a:rPr lang="en-US" dirty="0"/>
              <a:t> </a:t>
            </a:r>
            <a:r>
              <a:rPr lang="en-US" dirty="0" err="1"/>
              <a:t>dari</a:t>
            </a:r>
            <a:r>
              <a:rPr lang="en-US" dirty="0"/>
              <a:t> kata </a:t>
            </a:r>
            <a:r>
              <a:rPr lang="en-US" dirty="0" err="1"/>
              <a:t>asyura</a:t>
            </a:r>
            <a:r>
              <a:rPr lang="en-US" dirty="0"/>
              <a:t> </a:t>
            </a:r>
            <a:r>
              <a:rPr lang="en-US" dirty="0" err="1"/>
              <a:t>dalam</a:t>
            </a:r>
            <a:r>
              <a:rPr lang="en-US" dirty="0"/>
              <a:t> </a:t>
            </a:r>
            <a:r>
              <a:rPr lang="en-US" dirty="0" err="1"/>
              <a:t>bahasa</a:t>
            </a:r>
            <a:r>
              <a:rPr lang="en-US" dirty="0"/>
              <a:t> Arab)</a:t>
            </a:r>
            <a:r>
              <a:rPr lang="id-ID" dirty="0"/>
              <a:t>.</a:t>
            </a:r>
          </a:p>
          <a:p>
            <a:pPr marL="342900" indent="-342900">
              <a:buFont typeface="+mj-lt"/>
              <a:buAutoNum type="arabicParenR"/>
            </a:pPr>
            <a:r>
              <a:rPr lang="en-US" dirty="0" err="1"/>
              <a:t>Kesamaan</a:t>
            </a:r>
            <a:r>
              <a:rPr lang="en-US" dirty="0"/>
              <a:t> </a:t>
            </a:r>
            <a:r>
              <a:rPr lang="en-US" dirty="0" err="1"/>
              <a:t>ajaran</a:t>
            </a:r>
            <a:r>
              <a:rPr lang="en-US" dirty="0"/>
              <a:t> </a:t>
            </a:r>
            <a:r>
              <a:rPr lang="en-US" dirty="0" err="1"/>
              <a:t>sufi</a:t>
            </a:r>
            <a:r>
              <a:rPr lang="en-US" dirty="0"/>
              <a:t> yang </a:t>
            </a:r>
            <a:r>
              <a:rPr lang="en-US" dirty="0" err="1"/>
              <a:t>dianut</a:t>
            </a:r>
            <a:r>
              <a:rPr lang="en-US" dirty="0"/>
              <a:t> oleh </a:t>
            </a:r>
            <a:r>
              <a:rPr lang="en-US" dirty="0" err="1"/>
              <a:t>Syekh</a:t>
            </a:r>
            <a:r>
              <a:rPr lang="en-US" dirty="0"/>
              <a:t> Siti </a:t>
            </a:r>
            <a:r>
              <a:rPr lang="en-US" dirty="0" err="1"/>
              <a:t>Jenar</a:t>
            </a:r>
            <a:r>
              <a:rPr lang="en-US" dirty="0"/>
              <a:t> </a:t>
            </a:r>
            <a:r>
              <a:rPr lang="en-US" dirty="0" err="1"/>
              <a:t>dengan</a:t>
            </a:r>
            <a:r>
              <a:rPr lang="en-US" dirty="0"/>
              <a:t> </a:t>
            </a:r>
            <a:r>
              <a:rPr lang="en-US" dirty="0" err="1"/>
              <a:t>ajaran</a:t>
            </a:r>
            <a:r>
              <a:rPr lang="en-US" dirty="0"/>
              <a:t> </a:t>
            </a:r>
            <a:r>
              <a:rPr lang="en-US" dirty="0" err="1"/>
              <a:t>sufi</a:t>
            </a:r>
            <a:r>
              <a:rPr lang="en-US" dirty="0"/>
              <a:t> </a:t>
            </a:r>
            <a:r>
              <a:rPr lang="en-US" dirty="0" err="1"/>
              <a:t>dari</a:t>
            </a:r>
            <a:r>
              <a:rPr lang="en-US" dirty="0"/>
              <a:t> Iran, </a:t>
            </a:r>
            <a:r>
              <a:rPr lang="en-US" dirty="0" err="1"/>
              <a:t>yaitu</a:t>
            </a:r>
            <a:r>
              <a:rPr lang="en-US" dirty="0"/>
              <a:t> Al-</a:t>
            </a:r>
            <a:r>
              <a:rPr lang="en-US" dirty="0" err="1"/>
              <a:t>Hallaj</a:t>
            </a:r>
            <a:r>
              <a:rPr lang="en-US" dirty="0"/>
              <a:t>. </a:t>
            </a:r>
            <a:endParaRPr lang="id-ID" dirty="0"/>
          </a:p>
          <a:p>
            <a:pPr marL="342900" indent="-342900">
              <a:buFont typeface="+mj-lt"/>
              <a:buAutoNum type="arabicParenR"/>
            </a:pPr>
            <a:r>
              <a:rPr lang="en-US" dirty="0" err="1"/>
              <a:t>Penggunaan</a:t>
            </a:r>
            <a:r>
              <a:rPr lang="en-US" dirty="0"/>
              <a:t> </a:t>
            </a:r>
            <a:r>
              <a:rPr lang="en-US" dirty="0" err="1"/>
              <a:t>istilah</a:t>
            </a:r>
            <a:r>
              <a:rPr lang="en-US" dirty="0"/>
              <a:t> </a:t>
            </a:r>
            <a:r>
              <a:rPr lang="en-US" dirty="0" err="1"/>
              <a:t>bahasa</a:t>
            </a:r>
            <a:r>
              <a:rPr lang="en-US" dirty="0"/>
              <a:t> Iran </a:t>
            </a:r>
            <a:r>
              <a:rPr lang="en-US" dirty="0" err="1"/>
              <a:t>dalam</a:t>
            </a:r>
            <a:r>
              <a:rPr lang="en-US" dirty="0"/>
              <a:t> </a:t>
            </a:r>
            <a:r>
              <a:rPr lang="en-US" dirty="0" err="1"/>
              <a:t>mengeja</a:t>
            </a:r>
            <a:r>
              <a:rPr lang="en-US" dirty="0"/>
              <a:t> </a:t>
            </a:r>
            <a:r>
              <a:rPr lang="en-US" dirty="0" err="1"/>
              <a:t>huruf</a:t>
            </a:r>
            <a:r>
              <a:rPr lang="en-US" dirty="0"/>
              <a:t> Arab </a:t>
            </a:r>
            <a:r>
              <a:rPr lang="en-US" dirty="0" err="1"/>
              <a:t>untuk</a:t>
            </a:r>
            <a:r>
              <a:rPr lang="en-US" dirty="0"/>
              <a:t> </a:t>
            </a:r>
            <a:r>
              <a:rPr lang="en-US" dirty="0" err="1"/>
              <a:t>tanda</a:t>
            </a:r>
            <a:r>
              <a:rPr lang="en-US" dirty="0"/>
              <a:t> </a:t>
            </a:r>
            <a:r>
              <a:rPr lang="en-US" dirty="0" err="1"/>
              <a:t>bunyi</a:t>
            </a:r>
            <a:r>
              <a:rPr lang="en-US" dirty="0"/>
              <a:t> harakat.</a:t>
            </a:r>
          </a:p>
        </p:txBody>
      </p:sp>
    </p:spTree>
    <p:extLst>
      <p:ext uri="{BB962C8B-B14F-4D97-AF65-F5344CB8AC3E}">
        <p14:creationId xmlns:p14="http://schemas.microsoft.com/office/powerpoint/2010/main" val="3352059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 y="0"/>
            <a:ext cx="9142647" cy="5143500"/>
          </a:xfrm>
          <a:prstGeom prst="rect">
            <a:avLst/>
          </a:prstGeom>
        </p:spPr>
      </p:pic>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grpSp>
        <p:nvGrpSpPr>
          <p:cNvPr id="13" name="Group 12"/>
          <p:cNvGrpSpPr/>
          <p:nvPr/>
        </p:nvGrpSpPr>
        <p:grpSpPr>
          <a:xfrm>
            <a:off x="-1" y="182048"/>
            <a:ext cx="6660233" cy="461665"/>
            <a:chOff x="-2" y="185726"/>
            <a:chExt cx="7235637" cy="461665"/>
          </a:xfrm>
        </p:grpSpPr>
        <p:sp>
          <p:nvSpPr>
            <p:cNvPr id="14" name="Shape 55"/>
            <p:cNvSpPr/>
            <p:nvPr/>
          </p:nvSpPr>
          <p:spPr>
            <a:xfrm>
              <a:off x="-2" y="185996"/>
              <a:ext cx="7235637" cy="441538"/>
            </a:xfrm>
            <a:prstGeom prst="rect">
              <a:avLst/>
            </a:prstGeom>
            <a:solidFill>
              <a:srgbClr val="FFFF00"/>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15" name="Rectangle 14"/>
            <p:cNvSpPr/>
            <p:nvPr/>
          </p:nvSpPr>
          <p:spPr>
            <a:xfrm>
              <a:off x="281937" y="185726"/>
              <a:ext cx="6381683" cy="461665"/>
            </a:xfrm>
            <a:prstGeom prst="rect">
              <a:avLst/>
            </a:prstGeom>
          </p:spPr>
          <p:txBody>
            <a:bodyPr wrap="none">
              <a:spAutoFit/>
            </a:bodyPr>
            <a:lstStyle/>
            <a:p>
              <a:pPr lvl="0"/>
              <a:r>
                <a:rPr lang="en-US" sz="2400" b="1" dirty="0">
                  <a:cs typeface="Times New Roman" pitchFamily="18" charset="0"/>
                </a:rPr>
                <a:t>B. </a:t>
              </a:r>
              <a:r>
                <a:rPr lang="id-ID" sz="2400" b="1" dirty="0">
                  <a:cs typeface="Times New Roman" pitchFamily="18" charset="0"/>
                </a:rPr>
                <a:t>Proses dan Teori Masuknya Islam ke Indonesia</a:t>
              </a:r>
            </a:p>
          </p:txBody>
        </p:sp>
      </p:grpSp>
      <p:grpSp>
        <p:nvGrpSpPr>
          <p:cNvPr id="16" name="Group 15"/>
          <p:cNvGrpSpPr/>
          <p:nvPr/>
        </p:nvGrpSpPr>
        <p:grpSpPr>
          <a:xfrm>
            <a:off x="-1" y="627399"/>
            <a:ext cx="6300193" cy="461665"/>
            <a:chOff x="-1" y="627399"/>
            <a:chExt cx="6300193" cy="461665"/>
          </a:xfrm>
        </p:grpSpPr>
        <p:sp>
          <p:nvSpPr>
            <p:cNvPr id="17" name="Shape 55"/>
            <p:cNvSpPr/>
            <p:nvPr/>
          </p:nvSpPr>
          <p:spPr>
            <a:xfrm>
              <a:off x="-1" y="627534"/>
              <a:ext cx="6300193" cy="441538"/>
            </a:xfrm>
            <a:prstGeom prst="rect">
              <a:avLst/>
            </a:prstGeom>
            <a:solidFill>
              <a:schemeClr val="accent5">
                <a:lumMod val="60000"/>
                <a:lumOff val="40000"/>
              </a:schemeClr>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0" name="Rectangle 19"/>
            <p:cNvSpPr/>
            <p:nvPr/>
          </p:nvSpPr>
          <p:spPr>
            <a:xfrm>
              <a:off x="82857" y="627399"/>
              <a:ext cx="5307479" cy="461665"/>
            </a:xfrm>
            <a:prstGeom prst="rect">
              <a:avLst/>
            </a:prstGeom>
          </p:spPr>
          <p:txBody>
            <a:bodyPr wrap="none">
              <a:spAutoFit/>
            </a:bodyPr>
            <a:lstStyle/>
            <a:p>
              <a:pPr marL="673200" indent="-457200">
                <a:buFont typeface="+mj-lt"/>
                <a:buAutoNum type="arabicPeriod" startAt="2"/>
                <a:defRPr sz="1800">
                  <a:solidFill>
                    <a:srgbClr val="000000"/>
                  </a:solidFill>
                </a:defRPr>
              </a:pPr>
              <a:r>
                <a:rPr lang="id-ID" sz="2400" b="1" dirty="0">
                  <a:latin typeface="+mj-lt"/>
                  <a:cs typeface="Times New Roman" pitchFamily="18" charset="0"/>
                </a:rPr>
                <a:t>Teori Masuknya Islam ke Indonesia</a:t>
              </a:r>
              <a:endParaRPr lang="sv-SE" sz="2400" b="1" i="1" dirty="0">
                <a:latin typeface="+mj-lt"/>
                <a:cs typeface="Times New Roman" pitchFamily="18" charset="0"/>
              </a:endParaRPr>
            </a:p>
          </p:txBody>
        </p:sp>
      </p:gr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3" name="Kotak Teks 2">
            <a:extLst>
              <a:ext uri="{FF2B5EF4-FFF2-40B4-BE49-F238E27FC236}">
                <a16:creationId xmlns:a16="http://schemas.microsoft.com/office/drawing/2014/main" id="{497052A9-525B-C75C-4C22-A3E4EDADB772}"/>
              </a:ext>
            </a:extLst>
          </p:cNvPr>
          <p:cNvSpPr txBox="1"/>
          <p:nvPr/>
        </p:nvSpPr>
        <p:spPr>
          <a:xfrm>
            <a:off x="281938" y="1142748"/>
            <a:ext cx="1944216" cy="369332"/>
          </a:xfrm>
          <a:prstGeom prst="rect">
            <a:avLst/>
          </a:prstGeom>
          <a:noFill/>
          <a:ln>
            <a:solidFill>
              <a:srgbClr val="15C06A"/>
            </a:solidFill>
            <a:prstDash val="dash"/>
          </a:ln>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buFont typeface="+mj-lt"/>
              <a:buAutoNum type="alphaLcPeriod" startAt="4"/>
            </a:pPr>
            <a:r>
              <a:rPr lang="id-ID" b="1" dirty="0"/>
              <a:t>Teori Tiongkok</a:t>
            </a:r>
          </a:p>
        </p:txBody>
      </p:sp>
      <p:sp>
        <p:nvSpPr>
          <p:cNvPr id="4" name="Kotak Teks 3">
            <a:extLst>
              <a:ext uri="{FF2B5EF4-FFF2-40B4-BE49-F238E27FC236}">
                <a16:creationId xmlns:a16="http://schemas.microsoft.com/office/drawing/2014/main" id="{D6FA4A79-8BDE-1B1E-C173-94AA8CD8D187}"/>
              </a:ext>
            </a:extLst>
          </p:cNvPr>
          <p:cNvSpPr txBox="1"/>
          <p:nvPr/>
        </p:nvSpPr>
        <p:spPr>
          <a:xfrm>
            <a:off x="186607" y="1540629"/>
            <a:ext cx="8792820" cy="1200329"/>
          </a:xfrm>
          <a:prstGeom prst="rect">
            <a:avLst/>
          </a:prstGeom>
          <a:noFill/>
        </p:spPr>
        <p:txBody>
          <a:bodyPr wrap="square" rtlCol="0">
            <a:spAutoFit/>
          </a:bodyPr>
          <a:lstStyle/>
          <a:p>
            <a:pPr marL="285750" indent="-285750">
              <a:buFont typeface="Arial" panose="020B0604020202020204" pitchFamily="34" charset="0"/>
              <a:buChar char="•"/>
            </a:pPr>
            <a:r>
              <a:rPr lang="id-ID" dirty="0"/>
              <a:t>Dikemukakan oleh </a:t>
            </a:r>
            <a:r>
              <a:rPr lang="en-US" dirty="0"/>
              <a:t>Slamet Mulyana dan </a:t>
            </a:r>
            <a:r>
              <a:rPr lang="en-US" dirty="0" err="1"/>
              <a:t>Sumanto</a:t>
            </a:r>
            <a:r>
              <a:rPr lang="en-US" dirty="0"/>
              <a:t> Al-</a:t>
            </a:r>
            <a:r>
              <a:rPr lang="en-US" dirty="0" err="1"/>
              <a:t>Qurtuby</a:t>
            </a:r>
            <a:r>
              <a:rPr lang="id-ID" dirty="0"/>
              <a:t> yang berpendapat Islam </a:t>
            </a:r>
            <a:r>
              <a:rPr lang="en-US" dirty="0" err="1"/>
              <a:t>masuk</a:t>
            </a:r>
            <a:r>
              <a:rPr lang="en-US" dirty="0"/>
              <a:t> </a:t>
            </a:r>
            <a:r>
              <a:rPr lang="en-US" dirty="0" err="1"/>
              <a:t>ke</a:t>
            </a:r>
            <a:r>
              <a:rPr lang="en-US" dirty="0"/>
              <a:t> Indonesia </a:t>
            </a:r>
            <a:r>
              <a:rPr lang="en-US" dirty="0" err="1"/>
              <a:t>karena</a:t>
            </a:r>
            <a:r>
              <a:rPr lang="en-US" dirty="0"/>
              <a:t> </a:t>
            </a:r>
            <a:r>
              <a:rPr lang="en-US" dirty="0" err="1"/>
              <a:t>dibawa</a:t>
            </a:r>
            <a:r>
              <a:rPr lang="en-US" dirty="0"/>
              <a:t> oleh </a:t>
            </a:r>
            <a:r>
              <a:rPr lang="en-US" dirty="0" err="1"/>
              <a:t>perantau</a:t>
            </a:r>
            <a:r>
              <a:rPr lang="en-US" dirty="0"/>
              <a:t> </a:t>
            </a:r>
            <a:r>
              <a:rPr lang="en-US" dirty="0" err="1"/>
              <a:t>muslim</a:t>
            </a:r>
            <a:r>
              <a:rPr lang="en-US" dirty="0"/>
              <a:t> </a:t>
            </a:r>
            <a:r>
              <a:rPr lang="en-US" dirty="0" err="1"/>
              <a:t>Tionghoa</a:t>
            </a:r>
            <a:r>
              <a:rPr lang="en-US" dirty="0"/>
              <a:t> yang </a:t>
            </a:r>
            <a:r>
              <a:rPr lang="en-US" dirty="0" err="1"/>
              <a:t>datang</a:t>
            </a:r>
            <a:r>
              <a:rPr lang="en-US" dirty="0"/>
              <a:t> </a:t>
            </a:r>
            <a:r>
              <a:rPr lang="en-US" dirty="0" err="1"/>
              <a:t>ke</a:t>
            </a:r>
            <a:r>
              <a:rPr lang="en-US" dirty="0"/>
              <a:t> Indonesia. </a:t>
            </a:r>
            <a:endParaRPr lang="id-ID" dirty="0"/>
          </a:p>
          <a:p>
            <a:pPr marL="285750" indent="-285750">
              <a:buFont typeface="Arial" panose="020B0604020202020204" pitchFamily="34" charset="0"/>
              <a:buChar char="•"/>
            </a:pPr>
            <a:r>
              <a:rPr lang="id-ID" dirty="0"/>
              <a:t>Teori ini didukung dengan beberapa bukti:</a:t>
            </a:r>
            <a:endParaRPr lang="en-US" dirty="0"/>
          </a:p>
        </p:txBody>
      </p:sp>
      <p:sp>
        <p:nvSpPr>
          <p:cNvPr id="2" name="Kotak Teks 1">
            <a:extLst>
              <a:ext uri="{FF2B5EF4-FFF2-40B4-BE49-F238E27FC236}">
                <a16:creationId xmlns:a16="http://schemas.microsoft.com/office/drawing/2014/main" id="{E0C60A10-198A-F972-76E2-9D881FD42106}"/>
              </a:ext>
            </a:extLst>
          </p:cNvPr>
          <p:cNvSpPr txBox="1"/>
          <p:nvPr/>
        </p:nvSpPr>
        <p:spPr>
          <a:xfrm>
            <a:off x="467544" y="2628056"/>
            <a:ext cx="8511883" cy="2031325"/>
          </a:xfrm>
          <a:prstGeom prst="rect">
            <a:avLst/>
          </a:prstGeom>
          <a:noFill/>
        </p:spPr>
        <p:txBody>
          <a:bodyPr wrap="square" rtlCol="0">
            <a:spAutoFit/>
          </a:bodyPr>
          <a:lstStyle/>
          <a:p>
            <a:pPr marL="342900" indent="-342900">
              <a:buFont typeface="+mj-lt"/>
              <a:buAutoNum type="arabicParenR"/>
            </a:pPr>
            <a:r>
              <a:rPr lang="en-US" dirty="0" err="1"/>
              <a:t>Adanya</a:t>
            </a:r>
            <a:r>
              <a:rPr lang="en-US" dirty="0"/>
              <a:t> </a:t>
            </a:r>
            <a:r>
              <a:rPr lang="en-US" dirty="0" err="1"/>
              <a:t>fakta</a:t>
            </a:r>
            <a:r>
              <a:rPr lang="en-US" dirty="0"/>
              <a:t> </a:t>
            </a:r>
            <a:r>
              <a:rPr lang="en-US" dirty="0" err="1"/>
              <a:t>perpindahan</a:t>
            </a:r>
            <a:r>
              <a:rPr lang="en-US" dirty="0"/>
              <a:t> orang-orang </a:t>
            </a:r>
            <a:r>
              <a:rPr lang="en-US" dirty="0" err="1"/>
              <a:t>muslim</a:t>
            </a:r>
            <a:r>
              <a:rPr lang="en-US" dirty="0"/>
              <a:t> </a:t>
            </a:r>
            <a:r>
              <a:rPr lang="en-US" dirty="0" err="1"/>
              <a:t>Tionghoa</a:t>
            </a:r>
            <a:r>
              <a:rPr lang="en-US" dirty="0"/>
              <a:t> </a:t>
            </a:r>
            <a:r>
              <a:rPr lang="en-US" dirty="0" err="1"/>
              <a:t>dari</a:t>
            </a:r>
            <a:r>
              <a:rPr lang="en-US" dirty="0"/>
              <a:t> Kanton (Guangzhou), </a:t>
            </a:r>
            <a:r>
              <a:rPr lang="en-US" dirty="0" err="1"/>
              <a:t>Tiongkok</a:t>
            </a:r>
            <a:r>
              <a:rPr lang="en-US" dirty="0"/>
              <a:t>, </a:t>
            </a:r>
            <a:r>
              <a:rPr lang="en-US" dirty="0" err="1"/>
              <a:t>ke</a:t>
            </a:r>
            <a:r>
              <a:rPr lang="en-US" dirty="0"/>
              <a:t> Asia Tenggara, </a:t>
            </a:r>
            <a:r>
              <a:rPr lang="en-US" dirty="0" err="1"/>
              <a:t>khususnya</a:t>
            </a:r>
            <a:r>
              <a:rPr lang="en-US" dirty="0"/>
              <a:t> Palembang pada </a:t>
            </a:r>
            <a:r>
              <a:rPr lang="en-US" dirty="0" err="1"/>
              <a:t>tahun</a:t>
            </a:r>
            <a:r>
              <a:rPr lang="en-US" dirty="0"/>
              <a:t> 879 M. </a:t>
            </a:r>
            <a:endParaRPr lang="id-ID" dirty="0"/>
          </a:p>
          <a:p>
            <a:pPr marL="342900" indent="-342900">
              <a:buFont typeface="+mj-lt"/>
              <a:buAutoNum type="arabicParenR"/>
            </a:pPr>
            <a:r>
              <a:rPr lang="en-US" dirty="0"/>
              <a:t>Raja </a:t>
            </a:r>
            <a:r>
              <a:rPr lang="en-US" dirty="0" err="1"/>
              <a:t>pertama</a:t>
            </a:r>
            <a:r>
              <a:rPr lang="en-US" dirty="0"/>
              <a:t> </a:t>
            </a:r>
            <a:r>
              <a:rPr lang="en-US" dirty="0" err="1"/>
              <a:t>Kesultanan</a:t>
            </a:r>
            <a:r>
              <a:rPr lang="en-US" dirty="0"/>
              <a:t> Demak, Raden </a:t>
            </a:r>
            <a:r>
              <a:rPr lang="en-US" dirty="0" err="1"/>
              <a:t>Patah</a:t>
            </a:r>
            <a:r>
              <a:rPr lang="en-US" dirty="0"/>
              <a:t>, </a:t>
            </a:r>
            <a:r>
              <a:rPr lang="en-US" dirty="0" err="1"/>
              <a:t>berasal</a:t>
            </a:r>
            <a:r>
              <a:rPr lang="en-US" dirty="0"/>
              <a:t> </a:t>
            </a:r>
            <a:r>
              <a:rPr lang="en-US" dirty="0" err="1"/>
              <a:t>dari</a:t>
            </a:r>
            <a:r>
              <a:rPr lang="en-US" dirty="0"/>
              <a:t> </a:t>
            </a:r>
            <a:r>
              <a:rPr lang="en-US" dirty="0" err="1"/>
              <a:t>keturunan</a:t>
            </a:r>
            <a:r>
              <a:rPr lang="en-US" dirty="0"/>
              <a:t> </a:t>
            </a:r>
            <a:r>
              <a:rPr lang="en-US" dirty="0" err="1"/>
              <a:t>Tionghoa</a:t>
            </a:r>
            <a:r>
              <a:rPr lang="en-US" dirty="0"/>
              <a:t>. </a:t>
            </a:r>
            <a:endParaRPr lang="id-ID" dirty="0"/>
          </a:p>
          <a:p>
            <a:pPr marL="342900" indent="-342900">
              <a:buFont typeface="+mj-lt"/>
              <a:buAutoNum type="arabicParenR"/>
            </a:pPr>
            <a:r>
              <a:rPr lang="en-US" dirty="0" err="1"/>
              <a:t>Gelar</a:t>
            </a:r>
            <a:r>
              <a:rPr lang="en-US" dirty="0"/>
              <a:t> raja-raja </a:t>
            </a:r>
            <a:r>
              <a:rPr lang="en-US" dirty="0" err="1"/>
              <a:t>Kesultanan</a:t>
            </a:r>
            <a:r>
              <a:rPr lang="en-US" dirty="0"/>
              <a:t> Demak </a:t>
            </a:r>
            <a:r>
              <a:rPr lang="en-US" dirty="0" err="1"/>
              <a:t>ditulis</a:t>
            </a:r>
            <a:r>
              <a:rPr lang="en-US" dirty="0"/>
              <a:t> </a:t>
            </a:r>
            <a:r>
              <a:rPr lang="en-US" dirty="0" err="1"/>
              <a:t>menggunakan</a:t>
            </a:r>
            <a:r>
              <a:rPr lang="en-US" dirty="0"/>
              <a:t> </a:t>
            </a:r>
            <a:r>
              <a:rPr lang="en-US" dirty="0" err="1"/>
              <a:t>istilah</a:t>
            </a:r>
            <a:r>
              <a:rPr lang="en-US" dirty="0"/>
              <a:t> </a:t>
            </a:r>
            <a:r>
              <a:rPr lang="en-US" dirty="0" err="1"/>
              <a:t>Tiongkok</a:t>
            </a:r>
            <a:r>
              <a:rPr lang="en-US" dirty="0"/>
              <a:t>. </a:t>
            </a:r>
            <a:endParaRPr lang="id-ID" dirty="0"/>
          </a:p>
          <a:p>
            <a:pPr marL="342900" indent="-342900">
              <a:buFont typeface="+mj-lt"/>
              <a:buAutoNum type="arabicParenR"/>
            </a:pPr>
            <a:r>
              <a:rPr lang="en-US" dirty="0" err="1"/>
              <a:t>Adanya</a:t>
            </a:r>
            <a:r>
              <a:rPr lang="en-US" dirty="0"/>
              <a:t> masjid </a:t>
            </a:r>
            <a:r>
              <a:rPr lang="en-US" dirty="0" err="1"/>
              <a:t>tua</a:t>
            </a:r>
            <a:r>
              <a:rPr lang="en-US" dirty="0"/>
              <a:t> </a:t>
            </a:r>
            <a:r>
              <a:rPr lang="en-US" dirty="0" err="1"/>
              <a:t>berarsitektur</a:t>
            </a:r>
            <a:r>
              <a:rPr lang="en-US" dirty="0"/>
              <a:t> </a:t>
            </a:r>
            <a:r>
              <a:rPr lang="en-US" dirty="0" err="1"/>
              <a:t>Tiongkok</a:t>
            </a:r>
            <a:r>
              <a:rPr lang="en-US" dirty="0"/>
              <a:t> di </a:t>
            </a:r>
            <a:r>
              <a:rPr lang="en-US" dirty="0" err="1"/>
              <a:t>Jawa</a:t>
            </a:r>
            <a:r>
              <a:rPr lang="en-US" dirty="0"/>
              <a:t>. </a:t>
            </a:r>
            <a:endParaRPr lang="id-ID" dirty="0"/>
          </a:p>
          <a:p>
            <a:pPr marL="342900" indent="-342900">
              <a:buFont typeface="+mj-lt"/>
              <a:buAutoNum type="arabicParenR"/>
            </a:pPr>
            <a:r>
              <a:rPr lang="en-US" dirty="0" err="1"/>
              <a:t>Adanya</a:t>
            </a:r>
            <a:r>
              <a:rPr lang="en-US" dirty="0"/>
              <a:t> </a:t>
            </a:r>
            <a:r>
              <a:rPr lang="en-US" dirty="0" err="1"/>
              <a:t>catatan</a:t>
            </a:r>
            <a:r>
              <a:rPr lang="en-US" dirty="0"/>
              <a:t> </a:t>
            </a:r>
            <a:r>
              <a:rPr lang="en-US" dirty="0" err="1"/>
              <a:t>Tiongkok</a:t>
            </a:r>
            <a:r>
              <a:rPr lang="en-US" dirty="0"/>
              <a:t> yang </a:t>
            </a:r>
            <a:r>
              <a:rPr lang="en-US" dirty="0" err="1"/>
              <a:t>menyatakan</a:t>
            </a:r>
            <a:r>
              <a:rPr lang="en-US" dirty="0"/>
              <a:t> </a:t>
            </a:r>
            <a:r>
              <a:rPr lang="en-US" dirty="0" err="1"/>
              <a:t>bahwa</a:t>
            </a:r>
            <a:r>
              <a:rPr lang="en-US" dirty="0"/>
              <a:t> </a:t>
            </a:r>
            <a:r>
              <a:rPr lang="en-US" dirty="0" err="1"/>
              <a:t>pelabuhan-pelabuhan</a:t>
            </a:r>
            <a:r>
              <a:rPr lang="en-US" dirty="0"/>
              <a:t> di Indonesia </a:t>
            </a:r>
            <a:r>
              <a:rPr lang="en-US" dirty="0" err="1"/>
              <a:t>pertama</a:t>
            </a:r>
            <a:r>
              <a:rPr lang="en-US" dirty="0"/>
              <a:t> kali </a:t>
            </a:r>
            <a:r>
              <a:rPr lang="en-US" dirty="0" err="1"/>
              <a:t>diduduki</a:t>
            </a:r>
            <a:r>
              <a:rPr lang="en-US" dirty="0"/>
              <a:t> oleh para </a:t>
            </a:r>
            <a:r>
              <a:rPr lang="en-US" dirty="0" err="1"/>
              <a:t>pedagang</a:t>
            </a:r>
            <a:r>
              <a:rPr lang="en-US" dirty="0"/>
              <a:t> </a:t>
            </a:r>
            <a:r>
              <a:rPr lang="en-US" dirty="0" err="1"/>
              <a:t>Tionghoa</a:t>
            </a:r>
            <a:r>
              <a:rPr lang="en-US" dirty="0"/>
              <a:t>.</a:t>
            </a:r>
            <a:endParaRPr lang="id-ID" dirty="0"/>
          </a:p>
        </p:txBody>
      </p:sp>
    </p:spTree>
    <p:extLst>
      <p:ext uri="{BB962C8B-B14F-4D97-AF65-F5344CB8AC3E}">
        <p14:creationId xmlns:p14="http://schemas.microsoft.com/office/powerpoint/2010/main" val="884956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 y="0"/>
            <a:ext cx="9142647" cy="5143500"/>
          </a:xfrm>
          <a:prstGeom prst="rect">
            <a:avLst/>
          </a:prstGeom>
        </p:spPr>
      </p:pic>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grpSp>
        <p:nvGrpSpPr>
          <p:cNvPr id="13" name="Group 12"/>
          <p:cNvGrpSpPr/>
          <p:nvPr/>
        </p:nvGrpSpPr>
        <p:grpSpPr>
          <a:xfrm>
            <a:off x="-1" y="182048"/>
            <a:ext cx="6959233" cy="461665"/>
            <a:chOff x="-2" y="185726"/>
            <a:chExt cx="7235637" cy="461665"/>
          </a:xfrm>
        </p:grpSpPr>
        <p:sp>
          <p:nvSpPr>
            <p:cNvPr id="14" name="Shape 55"/>
            <p:cNvSpPr/>
            <p:nvPr/>
          </p:nvSpPr>
          <p:spPr>
            <a:xfrm>
              <a:off x="-2" y="185996"/>
              <a:ext cx="7235637" cy="441538"/>
            </a:xfrm>
            <a:prstGeom prst="rect">
              <a:avLst/>
            </a:prstGeom>
            <a:solidFill>
              <a:srgbClr val="FFFF00"/>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15" name="Rectangle 14"/>
            <p:cNvSpPr/>
            <p:nvPr/>
          </p:nvSpPr>
          <p:spPr>
            <a:xfrm>
              <a:off x="281937" y="185726"/>
              <a:ext cx="6381683" cy="461665"/>
            </a:xfrm>
            <a:prstGeom prst="rect">
              <a:avLst/>
            </a:prstGeom>
          </p:spPr>
          <p:txBody>
            <a:bodyPr wrap="none">
              <a:spAutoFit/>
            </a:bodyPr>
            <a:lstStyle/>
            <a:p>
              <a:pPr lvl="0"/>
              <a:r>
                <a:rPr lang="en-US" sz="2400" b="1" dirty="0">
                  <a:cs typeface="Times New Roman" pitchFamily="18" charset="0"/>
                </a:rPr>
                <a:t>B. </a:t>
              </a:r>
              <a:r>
                <a:rPr lang="id-ID" sz="2400" b="1" dirty="0">
                  <a:cs typeface="Times New Roman" pitchFamily="18" charset="0"/>
                </a:rPr>
                <a:t>Proses dan Teori Masuknya Islam ke Indonesia</a:t>
              </a:r>
            </a:p>
          </p:txBody>
        </p:sp>
      </p:grpSp>
      <p:grpSp>
        <p:nvGrpSpPr>
          <p:cNvPr id="16" name="Group 15"/>
          <p:cNvGrpSpPr/>
          <p:nvPr/>
        </p:nvGrpSpPr>
        <p:grpSpPr>
          <a:xfrm>
            <a:off x="-1" y="627400"/>
            <a:ext cx="7041121" cy="488563"/>
            <a:chOff x="-1" y="627399"/>
            <a:chExt cx="6374326" cy="441673"/>
          </a:xfrm>
        </p:grpSpPr>
        <p:sp>
          <p:nvSpPr>
            <p:cNvPr id="17" name="Shape 55"/>
            <p:cNvSpPr/>
            <p:nvPr/>
          </p:nvSpPr>
          <p:spPr>
            <a:xfrm>
              <a:off x="-1" y="627534"/>
              <a:ext cx="6300193" cy="441538"/>
            </a:xfrm>
            <a:prstGeom prst="rect">
              <a:avLst/>
            </a:prstGeom>
            <a:solidFill>
              <a:schemeClr val="accent5">
                <a:lumMod val="60000"/>
                <a:lumOff val="40000"/>
              </a:schemeClr>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0" name="Rectangle 19"/>
            <p:cNvSpPr/>
            <p:nvPr/>
          </p:nvSpPr>
          <p:spPr>
            <a:xfrm>
              <a:off x="82857" y="627399"/>
              <a:ext cx="6291468" cy="417357"/>
            </a:xfrm>
            <a:prstGeom prst="rect">
              <a:avLst/>
            </a:prstGeom>
          </p:spPr>
          <p:txBody>
            <a:bodyPr wrap="none">
              <a:spAutoFit/>
            </a:bodyPr>
            <a:lstStyle/>
            <a:p>
              <a:pPr marL="673200" indent="-457200">
                <a:buFont typeface="+mj-lt"/>
                <a:buAutoNum type="arabicPeriod" startAt="3"/>
                <a:defRPr sz="1800">
                  <a:solidFill>
                    <a:srgbClr val="000000"/>
                  </a:solidFill>
                </a:defRPr>
              </a:pPr>
              <a:r>
                <a:rPr lang="id-ID" sz="2400" b="1" dirty="0">
                  <a:latin typeface="+mj-lt"/>
                  <a:cs typeface="Times New Roman" pitchFamily="18" charset="0"/>
                </a:rPr>
                <a:t>Bukti-bukti Awal Penyebaran Islam di Indonesia</a:t>
              </a:r>
              <a:endParaRPr lang="sv-SE" sz="2400" b="1" i="1" dirty="0">
                <a:latin typeface="+mj-lt"/>
                <a:cs typeface="Times New Roman" pitchFamily="18" charset="0"/>
              </a:endParaRPr>
            </a:p>
          </p:txBody>
        </p:sp>
      </p:grpSp>
      <p:sp>
        <p:nvSpPr>
          <p:cNvPr id="28" name="Rectangle 27"/>
          <p:cNvSpPr/>
          <p:nvPr/>
        </p:nvSpPr>
        <p:spPr>
          <a:xfrm>
            <a:off x="271168" y="1118219"/>
            <a:ext cx="8549304" cy="1200329"/>
          </a:xfrm>
          <a:prstGeom prst="rect">
            <a:avLst/>
          </a:prstGeom>
        </p:spPr>
        <p:txBody>
          <a:bodyPr wrap="square">
            <a:spAutoFit/>
          </a:bodyPr>
          <a:lstStyle/>
          <a:p>
            <a:pPr marL="285750" indent="-285750" algn="just">
              <a:buFont typeface="Arial" panose="020B0604020202020204" pitchFamily="34" charset="0"/>
              <a:buChar char="•"/>
            </a:pPr>
            <a:r>
              <a:rPr lang="id-ID" dirty="0"/>
              <a:t>I</a:t>
            </a:r>
            <a:r>
              <a:rPr lang="en-US" dirty="0" err="1"/>
              <a:t>nteraksi</a:t>
            </a:r>
            <a:r>
              <a:rPr lang="en-US" dirty="0"/>
              <a:t> </a:t>
            </a:r>
            <a:r>
              <a:rPr lang="en-US" dirty="0" err="1"/>
              <a:t>antara</a:t>
            </a:r>
            <a:r>
              <a:rPr lang="en-US" dirty="0"/>
              <a:t> para </a:t>
            </a:r>
            <a:r>
              <a:rPr lang="en-US" dirty="0" err="1"/>
              <a:t>pedagang</a:t>
            </a:r>
            <a:r>
              <a:rPr lang="en-US" dirty="0"/>
              <a:t> </a:t>
            </a:r>
            <a:r>
              <a:rPr lang="en-US" dirty="0" err="1"/>
              <a:t>muslim</a:t>
            </a:r>
            <a:r>
              <a:rPr lang="en-US" dirty="0"/>
              <a:t> Arab dan Gujarat </a:t>
            </a:r>
            <a:r>
              <a:rPr lang="en-US" dirty="0" err="1"/>
              <a:t>dengan</a:t>
            </a:r>
            <a:r>
              <a:rPr lang="en-US" dirty="0"/>
              <a:t> </a:t>
            </a:r>
            <a:r>
              <a:rPr lang="en-US" dirty="0" err="1"/>
              <a:t>penduduk</a:t>
            </a:r>
            <a:r>
              <a:rPr lang="en-US" dirty="0"/>
              <a:t> Indonesia </a:t>
            </a:r>
            <a:r>
              <a:rPr lang="en-US" dirty="0" err="1"/>
              <a:t>sejak</a:t>
            </a:r>
            <a:r>
              <a:rPr lang="en-US" dirty="0"/>
              <a:t> </a:t>
            </a:r>
            <a:r>
              <a:rPr lang="en-US" dirty="0" err="1"/>
              <a:t>abad</a:t>
            </a:r>
            <a:r>
              <a:rPr lang="en-US" dirty="0"/>
              <a:t> ke-7</a:t>
            </a:r>
            <a:r>
              <a:rPr lang="id-ID" dirty="0"/>
              <a:t> sebatas pedagang dan pembeli.</a:t>
            </a:r>
          </a:p>
          <a:p>
            <a:pPr marL="285750" indent="-285750" algn="just">
              <a:buFont typeface="Arial" panose="020B0604020202020204" pitchFamily="34" charset="0"/>
              <a:buChar char="•"/>
            </a:pPr>
            <a:r>
              <a:rPr lang="id-ID" dirty="0">
                <a:latin typeface="+mj-lt"/>
                <a:cs typeface="Times New Roman" pitchFamily="18" charset="0"/>
              </a:rPr>
              <a:t>Sejarah masuknya Islam ke Indonesia dibuktikan dengan temuan ahli sejarah dan arkeolog, antara lain:</a:t>
            </a:r>
            <a:endParaRPr lang="en-US" dirty="0">
              <a:latin typeface="+mj-lt"/>
              <a:cs typeface="Times New Roman" pitchFamily="18" charset="0"/>
            </a:endParaRPr>
          </a:p>
        </p:txBody>
      </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3" name="Kotak Teks 2">
            <a:extLst>
              <a:ext uri="{FF2B5EF4-FFF2-40B4-BE49-F238E27FC236}">
                <a16:creationId xmlns:a16="http://schemas.microsoft.com/office/drawing/2014/main" id="{7E770375-B5CC-E880-6FBF-63C1AAF4A3A2}"/>
              </a:ext>
            </a:extLst>
          </p:cNvPr>
          <p:cNvSpPr txBox="1"/>
          <p:nvPr/>
        </p:nvSpPr>
        <p:spPr>
          <a:xfrm>
            <a:off x="539552" y="2268617"/>
            <a:ext cx="8377016" cy="2031325"/>
          </a:xfrm>
          <a:prstGeom prst="rect">
            <a:avLst/>
          </a:prstGeom>
          <a:noFill/>
        </p:spPr>
        <p:txBody>
          <a:bodyPr wrap="square" rtlCol="0">
            <a:spAutoFit/>
          </a:bodyPr>
          <a:lstStyle/>
          <a:p>
            <a:pPr marL="342900" indent="-342900">
              <a:buFont typeface="+mj-lt"/>
              <a:buAutoNum type="alphaLcPeriod"/>
            </a:pPr>
            <a:r>
              <a:rPr lang="en-US" dirty="0" err="1"/>
              <a:t>Ditemukannya</a:t>
            </a:r>
            <a:r>
              <a:rPr lang="en-US" dirty="0"/>
              <a:t> batu </a:t>
            </a:r>
            <a:r>
              <a:rPr lang="en-US" dirty="0" err="1"/>
              <a:t>nisan</a:t>
            </a:r>
            <a:r>
              <a:rPr lang="en-US" dirty="0"/>
              <a:t> </a:t>
            </a:r>
            <a:r>
              <a:rPr lang="en-US" dirty="0" err="1"/>
              <a:t>dengan</a:t>
            </a:r>
            <a:r>
              <a:rPr lang="en-US" dirty="0"/>
              <a:t> </a:t>
            </a:r>
            <a:r>
              <a:rPr lang="en-US" dirty="0" err="1"/>
              <a:t>nama</a:t>
            </a:r>
            <a:r>
              <a:rPr lang="en-US" dirty="0"/>
              <a:t> Fatimah binti </a:t>
            </a:r>
            <a:r>
              <a:rPr lang="en-US" dirty="0" err="1"/>
              <a:t>Maimun</a:t>
            </a:r>
            <a:r>
              <a:rPr lang="en-US" dirty="0"/>
              <a:t> di </a:t>
            </a:r>
            <a:r>
              <a:rPr lang="en-US" dirty="0" err="1"/>
              <a:t>Leran</a:t>
            </a:r>
            <a:r>
              <a:rPr lang="en-US" dirty="0"/>
              <a:t>, Gresik, </a:t>
            </a:r>
            <a:r>
              <a:rPr lang="en-US" dirty="0" err="1"/>
              <a:t>wafat</a:t>
            </a:r>
            <a:r>
              <a:rPr lang="en-US" dirty="0"/>
              <a:t> </a:t>
            </a:r>
            <a:r>
              <a:rPr lang="en-US" dirty="0" err="1"/>
              <a:t>tahun</a:t>
            </a:r>
            <a:r>
              <a:rPr lang="en-US" dirty="0"/>
              <a:t> 474 H/1082 M. </a:t>
            </a:r>
            <a:endParaRPr lang="id-ID" dirty="0"/>
          </a:p>
          <a:p>
            <a:pPr marL="342900" indent="-342900">
              <a:buFont typeface="+mj-lt"/>
              <a:buAutoNum type="alphaLcPeriod"/>
            </a:pPr>
            <a:r>
              <a:rPr lang="en-US" dirty="0" err="1"/>
              <a:t>Ditemukannya</a:t>
            </a:r>
            <a:r>
              <a:rPr lang="en-US" dirty="0"/>
              <a:t> </a:t>
            </a:r>
            <a:r>
              <a:rPr lang="en-US" dirty="0" err="1"/>
              <a:t>makam</a:t>
            </a:r>
            <a:r>
              <a:rPr lang="en-US" dirty="0"/>
              <a:t> </a:t>
            </a:r>
            <a:r>
              <a:rPr lang="en-US" dirty="0" err="1"/>
              <a:t>Tuhar</a:t>
            </a:r>
            <a:r>
              <a:rPr lang="en-US" dirty="0"/>
              <a:t> </a:t>
            </a:r>
            <a:r>
              <a:rPr lang="en-US" dirty="0" err="1"/>
              <a:t>Amisuri</a:t>
            </a:r>
            <a:r>
              <a:rPr lang="en-US" dirty="0"/>
              <a:t> di </a:t>
            </a:r>
            <a:r>
              <a:rPr lang="en-US" dirty="0" err="1"/>
              <a:t>Barus</a:t>
            </a:r>
            <a:r>
              <a:rPr lang="en-US" dirty="0"/>
              <a:t>, </a:t>
            </a:r>
            <a:r>
              <a:rPr lang="en-US" dirty="0" err="1"/>
              <a:t>pantai</a:t>
            </a:r>
            <a:r>
              <a:rPr lang="en-US" dirty="0"/>
              <a:t> barat Sumatra, </a:t>
            </a:r>
            <a:r>
              <a:rPr lang="en-US" dirty="0" err="1"/>
              <a:t>wafat</a:t>
            </a:r>
            <a:r>
              <a:rPr lang="en-US" dirty="0"/>
              <a:t> </a:t>
            </a:r>
            <a:r>
              <a:rPr lang="en-US" dirty="0" err="1"/>
              <a:t>tahun</a:t>
            </a:r>
            <a:r>
              <a:rPr lang="en-US" dirty="0"/>
              <a:t> 602 H/1205 M. </a:t>
            </a:r>
            <a:endParaRPr lang="id-ID" dirty="0"/>
          </a:p>
          <a:p>
            <a:pPr marL="342900" indent="-342900">
              <a:buFont typeface="+mj-lt"/>
              <a:buAutoNum type="alphaLcPeriod"/>
            </a:pPr>
            <a:r>
              <a:rPr lang="en-US" dirty="0" err="1"/>
              <a:t>Ditemukannya</a:t>
            </a:r>
            <a:r>
              <a:rPr lang="en-US" dirty="0"/>
              <a:t> </a:t>
            </a:r>
            <a:r>
              <a:rPr lang="en-US" dirty="0" err="1"/>
              <a:t>makam</a:t>
            </a:r>
            <a:r>
              <a:rPr lang="en-US" dirty="0"/>
              <a:t> Sultan Malik As-Saleh, sultan Samudra </a:t>
            </a:r>
            <a:r>
              <a:rPr lang="en-US" dirty="0" err="1"/>
              <a:t>Pasai</a:t>
            </a:r>
            <a:r>
              <a:rPr lang="en-US" dirty="0"/>
              <a:t> di Aceh, </a:t>
            </a:r>
            <a:r>
              <a:rPr lang="en-US" dirty="0" err="1"/>
              <a:t>wafat</a:t>
            </a:r>
            <a:r>
              <a:rPr lang="en-US" dirty="0"/>
              <a:t> </a:t>
            </a:r>
            <a:r>
              <a:rPr lang="en-US" dirty="0" err="1"/>
              <a:t>tahun</a:t>
            </a:r>
            <a:r>
              <a:rPr lang="en-US" dirty="0"/>
              <a:t> 1297 M. </a:t>
            </a:r>
            <a:endParaRPr lang="id-ID" dirty="0"/>
          </a:p>
          <a:p>
            <a:pPr marL="342900" indent="-342900">
              <a:buFont typeface="+mj-lt"/>
              <a:buAutoNum type="alphaLcPeriod"/>
            </a:pPr>
            <a:r>
              <a:rPr lang="en-US" dirty="0" err="1"/>
              <a:t>Ditemukannya</a:t>
            </a:r>
            <a:r>
              <a:rPr lang="en-US" dirty="0"/>
              <a:t> Makam Maulana Malik Ibrahim di Gresik</a:t>
            </a:r>
            <a:r>
              <a:rPr lang="id-ID" dirty="0"/>
              <a:t>, </a:t>
            </a:r>
            <a:r>
              <a:rPr lang="en-US" dirty="0" err="1"/>
              <a:t>wafat</a:t>
            </a:r>
            <a:r>
              <a:rPr lang="en-US" dirty="0"/>
              <a:t> </a:t>
            </a:r>
            <a:r>
              <a:rPr lang="en-US" dirty="0" err="1"/>
              <a:t>tahun</a:t>
            </a:r>
            <a:r>
              <a:rPr lang="en-US" dirty="0"/>
              <a:t> 1419 M.</a:t>
            </a:r>
          </a:p>
        </p:txBody>
      </p:sp>
    </p:spTree>
    <p:extLst>
      <p:ext uri="{BB962C8B-B14F-4D97-AF65-F5344CB8AC3E}">
        <p14:creationId xmlns:p14="http://schemas.microsoft.com/office/powerpoint/2010/main" val="1539890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 y="0"/>
            <a:ext cx="9142647" cy="5143500"/>
          </a:xfrm>
          <a:prstGeom prst="rect">
            <a:avLst/>
          </a:prstGeom>
        </p:spPr>
      </p:pic>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grpSp>
        <p:nvGrpSpPr>
          <p:cNvPr id="13" name="Group 12"/>
          <p:cNvGrpSpPr/>
          <p:nvPr/>
        </p:nvGrpSpPr>
        <p:grpSpPr>
          <a:xfrm>
            <a:off x="-1" y="182048"/>
            <a:ext cx="6959233" cy="461665"/>
            <a:chOff x="-2" y="185726"/>
            <a:chExt cx="7235637" cy="461665"/>
          </a:xfrm>
        </p:grpSpPr>
        <p:sp>
          <p:nvSpPr>
            <p:cNvPr id="14" name="Shape 55"/>
            <p:cNvSpPr/>
            <p:nvPr/>
          </p:nvSpPr>
          <p:spPr>
            <a:xfrm>
              <a:off x="-2" y="185996"/>
              <a:ext cx="7235637" cy="441538"/>
            </a:xfrm>
            <a:prstGeom prst="rect">
              <a:avLst/>
            </a:prstGeom>
            <a:solidFill>
              <a:srgbClr val="FFFF00"/>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15" name="Rectangle 14"/>
            <p:cNvSpPr/>
            <p:nvPr/>
          </p:nvSpPr>
          <p:spPr>
            <a:xfrm>
              <a:off x="281937" y="185726"/>
              <a:ext cx="6381683" cy="461665"/>
            </a:xfrm>
            <a:prstGeom prst="rect">
              <a:avLst/>
            </a:prstGeom>
          </p:spPr>
          <p:txBody>
            <a:bodyPr wrap="none">
              <a:spAutoFit/>
            </a:bodyPr>
            <a:lstStyle/>
            <a:p>
              <a:pPr lvl="0"/>
              <a:r>
                <a:rPr lang="en-US" sz="2400" b="1" dirty="0">
                  <a:cs typeface="Times New Roman" pitchFamily="18" charset="0"/>
                </a:rPr>
                <a:t>B. </a:t>
              </a:r>
              <a:r>
                <a:rPr lang="id-ID" sz="2400" b="1" dirty="0">
                  <a:cs typeface="Times New Roman" pitchFamily="18" charset="0"/>
                </a:rPr>
                <a:t>Proses dan Teori Masuknya Islam ke Indonesia</a:t>
              </a:r>
            </a:p>
          </p:txBody>
        </p:sp>
      </p:grpSp>
      <p:grpSp>
        <p:nvGrpSpPr>
          <p:cNvPr id="16" name="Group 15"/>
          <p:cNvGrpSpPr/>
          <p:nvPr/>
        </p:nvGrpSpPr>
        <p:grpSpPr>
          <a:xfrm>
            <a:off x="-1" y="627400"/>
            <a:ext cx="7041121" cy="488563"/>
            <a:chOff x="-1" y="627399"/>
            <a:chExt cx="6374326" cy="441673"/>
          </a:xfrm>
        </p:grpSpPr>
        <p:sp>
          <p:nvSpPr>
            <p:cNvPr id="17" name="Shape 55"/>
            <p:cNvSpPr/>
            <p:nvPr/>
          </p:nvSpPr>
          <p:spPr>
            <a:xfrm>
              <a:off x="-1" y="627534"/>
              <a:ext cx="6300193" cy="441538"/>
            </a:xfrm>
            <a:prstGeom prst="rect">
              <a:avLst/>
            </a:prstGeom>
            <a:solidFill>
              <a:schemeClr val="accent5">
                <a:lumMod val="60000"/>
                <a:lumOff val="40000"/>
              </a:schemeClr>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0" name="Rectangle 19"/>
            <p:cNvSpPr/>
            <p:nvPr/>
          </p:nvSpPr>
          <p:spPr>
            <a:xfrm>
              <a:off x="82857" y="627399"/>
              <a:ext cx="6291468" cy="417357"/>
            </a:xfrm>
            <a:prstGeom prst="rect">
              <a:avLst/>
            </a:prstGeom>
          </p:spPr>
          <p:txBody>
            <a:bodyPr wrap="none">
              <a:spAutoFit/>
            </a:bodyPr>
            <a:lstStyle/>
            <a:p>
              <a:pPr marL="673200" indent="-457200">
                <a:buFont typeface="+mj-lt"/>
                <a:buAutoNum type="arabicPeriod" startAt="3"/>
                <a:defRPr sz="1800">
                  <a:solidFill>
                    <a:srgbClr val="000000"/>
                  </a:solidFill>
                </a:defRPr>
              </a:pPr>
              <a:r>
                <a:rPr lang="id-ID" sz="2400" b="1" dirty="0">
                  <a:latin typeface="+mj-lt"/>
                  <a:cs typeface="Times New Roman" pitchFamily="18" charset="0"/>
                </a:rPr>
                <a:t>Bukti-bukti Awal Penyebaran Islam di Indonesia</a:t>
              </a:r>
              <a:endParaRPr lang="sv-SE" sz="2400" b="1" i="1" dirty="0">
                <a:latin typeface="+mj-lt"/>
                <a:cs typeface="Times New Roman" pitchFamily="18" charset="0"/>
              </a:endParaRPr>
            </a:p>
          </p:txBody>
        </p:sp>
      </p:grpSp>
      <p:sp>
        <p:nvSpPr>
          <p:cNvPr id="28" name="Rectangle 27"/>
          <p:cNvSpPr/>
          <p:nvPr/>
        </p:nvSpPr>
        <p:spPr>
          <a:xfrm>
            <a:off x="271168" y="1118219"/>
            <a:ext cx="8549304" cy="3416320"/>
          </a:xfrm>
          <a:prstGeom prst="rect">
            <a:avLst/>
          </a:prstGeom>
        </p:spPr>
        <p:txBody>
          <a:bodyPr wrap="square">
            <a:spAutoFit/>
          </a:bodyPr>
          <a:lstStyle/>
          <a:p>
            <a:pPr marL="285750" indent="-285750" algn="just">
              <a:buFont typeface="Arial" panose="020B0604020202020204" pitchFamily="34" charset="0"/>
              <a:buChar char="•"/>
            </a:pPr>
            <a:r>
              <a:rPr lang="id-ID" dirty="0"/>
              <a:t>Bukti-bukti sejarah yang ditemukan menjadi bukti Islam tersebar di Indonesia sejak abad ke-11 M.</a:t>
            </a:r>
          </a:p>
          <a:p>
            <a:pPr marL="285750" indent="-285750" algn="just">
              <a:buFont typeface="Arial" panose="020B0604020202020204" pitchFamily="34" charset="0"/>
              <a:buChar char="•"/>
            </a:pPr>
            <a:r>
              <a:rPr lang="id-ID" dirty="0">
                <a:latin typeface="+mj-lt"/>
                <a:cs typeface="Times New Roman" pitchFamily="18" charset="0"/>
              </a:rPr>
              <a:t>Bukti akurat lainnya dengan berdirinya kerajaan-kerajaan Islam sejak abad ke-13 M.</a:t>
            </a:r>
          </a:p>
          <a:p>
            <a:pPr marL="285750" indent="-285750" algn="just">
              <a:buFont typeface="Arial" panose="020B0604020202020204" pitchFamily="34" charset="0"/>
              <a:buChar char="•"/>
            </a:pPr>
            <a:r>
              <a:rPr lang="id-ID" dirty="0">
                <a:latin typeface="+mj-lt"/>
                <a:cs typeface="Times New Roman" pitchFamily="18" charset="0"/>
              </a:rPr>
              <a:t>Kerajaan Islam pertama di Indonesia adalah </a:t>
            </a:r>
            <a:r>
              <a:rPr lang="en-US" dirty="0"/>
              <a:t>Samudra </a:t>
            </a:r>
            <a:r>
              <a:rPr lang="en-US" dirty="0" err="1"/>
              <a:t>Pasai</a:t>
            </a:r>
            <a:r>
              <a:rPr lang="en-US" dirty="0"/>
              <a:t> di Aceh Utara </a:t>
            </a:r>
            <a:r>
              <a:rPr lang="en-US" dirty="0" err="1"/>
              <a:t>dengan</a:t>
            </a:r>
            <a:r>
              <a:rPr lang="en-US" dirty="0"/>
              <a:t> Sultan Malik As Saleh </a:t>
            </a:r>
            <a:r>
              <a:rPr lang="en-US" dirty="0" err="1"/>
              <a:t>sebagai</a:t>
            </a:r>
            <a:r>
              <a:rPr lang="en-US" dirty="0"/>
              <a:t> raja </a:t>
            </a:r>
            <a:r>
              <a:rPr lang="en-US" dirty="0" err="1"/>
              <a:t>pertamanya</a:t>
            </a:r>
            <a:r>
              <a:rPr lang="en-US" dirty="0"/>
              <a:t>. </a:t>
            </a:r>
            <a:endParaRPr lang="id-ID" dirty="0"/>
          </a:p>
          <a:p>
            <a:pPr marL="285750" indent="-285750" algn="just">
              <a:buFont typeface="Arial" panose="020B0604020202020204" pitchFamily="34" charset="0"/>
              <a:buChar char="•"/>
            </a:pPr>
            <a:r>
              <a:rPr lang="id-ID" dirty="0">
                <a:latin typeface="+mj-lt"/>
                <a:cs typeface="Times New Roman" pitchFamily="18" charset="0"/>
              </a:rPr>
              <a:t>Para sultan memiliki peran besar dalam penyebaran karena langsung turun berdakwah dan </a:t>
            </a:r>
            <a:r>
              <a:rPr lang="en-US" dirty="0" err="1"/>
              <a:t>mengundang</a:t>
            </a:r>
            <a:r>
              <a:rPr lang="en-US" dirty="0"/>
              <a:t> para </a:t>
            </a:r>
            <a:r>
              <a:rPr lang="en-US" dirty="0" err="1"/>
              <a:t>ahli</a:t>
            </a:r>
            <a:r>
              <a:rPr lang="en-US" dirty="0"/>
              <a:t> agama Islam </a:t>
            </a:r>
            <a:r>
              <a:rPr lang="en-US" dirty="0" err="1"/>
              <a:t>dari</a:t>
            </a:r>
            <a:r>
              <a:rPr lang="en-US" dirty="0"/>
              <a:t> </a:t>
            </a:r>
            <a:r>
              <a:rPr lang="en-US" dirty="0" err="1"/>
              <a:t>daerah</a:t>
            </a:r>
            <a:r>
              <a:rPr lang="en-US" dirty="0"/>
              <a:t> lain </a:t>
            </a:r>
            <a:r>
              <a:rPr lang="en-US" dirty="0" err="1"/>
              <a:t>untuk</a:t>
            </a:r>
            <a:r>
              <a:rPr lang="en-US" dirty="0"/>
              <a:t> </a:t>
            </a:r>
            <a:r>
              <a:rPr lang="en-US" dirty="0" err="1"/>
              <a:t>berdakwah</a:t>
            </a:r>
            <a:r>
              <a:rPr lang="en-US" dirty="0"/>
              <a:t> di </a:t>
            </a:r>
            <a:r>
              <a:rPr lang="en-US" dirty="0" err="1"/>
              <a:t>daerahnya</a:t>
            </a:r>
            <a:r>
              <a:rPr lang="en-US" dirty="0"/>
              <a:t> </a:t>
            </a:r>
            <a:r>
              <a:rPr lang="en-US" dirty="0" err="1"/>
              <a:t>hingga</a:t>
            </a:r>
            <a:r>
              <a:rPr lang="en-US" dirty="0"/>
              <a:t> </a:t>
            </a:r>
            <a:r>
              <a:rPr lang="en-US" dirty="0" err="1"/>
              <a:t>ke</a:t>
            </a:r>
            <a:r>
              <a:rPr lang="en-US" dirty="0"/>
              <a:t> </a:t>
            </a:r>
            <a:r>
              <a:rPr lang="en-US" dirty="0" err="1"/>
              <a:t>daerah</a:t>
            </a:r>
            <a:r>
              <a:rPr lang="en-US" dirty="0"/>
              <a:t> </a:t>
            </a:r>
            <a:r>
              <a:rPr lang="en-US" dirty="0" err="1"/>
              <a:t>tertentu</a:t>
            </a:r>
            <a:r>
              <a:rPr lang="en-US" dirty="0"/>
              <a:t>. </a:t>
            </a:r>
            <a:endParaRPr lang="id-ID" dirty="0"/>
          </a:p>
          <a:p>
            <a:pPr marL="285750" indent="-285750" algn="just">
              <a:buFont typeface="Arial" panose="020B0604020202020204" pitchFamily="34" charset="0"/>
              <a:buChar char="•"/>
            </a:pPr>
            <a:r>
              <a:rPr lang="id-ID" dirty="0">
                <a:latin typeface="+mj-lt"/>
                <a:cs typeface="Times New Roman" pitchFamily="18" charset="0"/>
              </a:rPr>
              <a:t>Para pedagang muslim hadir sejak </a:t>
            </a:r>
            <a:r>
              <a:rPr lang="sv-SE" dirty="0"/>
              <a:t>abad ke-1 hingga abad ke-4 H</a:t>
            </a:r>
            <a:r>
              <a:rPr lang="id-ID" dirty="0"/>
              <a:t>, kapal-kapal Arab telah berlayar ke Asia Tenggara.</a:t>
            </a:r>
          </a:p>
          <a:p>
            <a:pPr marL="285750" indent="-285750" algn="just">
              <a:buFont typeface="Arial" panose="020B0604020202020204" pitchFamily="34" charset="0"/>
              <a:buChar char="•"/>
            </a:pPr>
            <a:r>
              <a:rPr lang="id-ID" dirty="0"/>
              <a:t>Dugaan lainnya, </a:t>
            </a:r>
            <a:r>
              <a:rPr lang="en-US" dirty="0" err="1"/>
              <a:t>telah</a:t>
            </a:r>
            <a:r>
              <a:rPr lang="en-US" dirty="0"/>
              <a:t> </a:t>
            </a:r>
            <a:r>
              <a:rPr lang="en-US" dirty="0" err="1"/>
              <a:t>terjadi</a:t>
            </a:r>
            <a:r>
              <a:rPr lang="en-US" dirty="0"/>
              <a:t> </a:t>
            </a:r>
            <a:r>
              <a:rPr lang="en-US" dirty="0" err="1"/>
              <a:t>perkawinan</a:t>
            </a:r>
            <a:r>
              <a:rPr lang="en-US" dirty="0"/>
              <a:t> </a:t>
            </a:r>
            <a:r>
              <a:rPr lang="en-US" dirty="0" err="1"/>
              <a:t>antara</a:t>
            </a:r>
            <a:r>
              <a:rPr lang="en-US" dirty="0"/>
              <a:t> </a:t>
            </a:r>
            <a:r>
              <a:rPr lang="en-US" dirty="0" err="1"/>
              <a:t>pedagang</a:t>
            </a:r>
            <a:r>
              <a:rPr lang="en-US" dirty="0"/>
              <a:t> </a:t>
            </a:r>
            <a:r>
              <a:rPr lang="en-US" dirty="0" err="1"/>
              <a:t>muslim</a:t>
            </a:r>
            <a:r>
              <a:rPr lang="en-US" dirty="0"/>
              <a:t> </a:t>
            </a:r>
            <a:r>
              <a:rPr lang="en-US" dirty="0" err="1"/>
              <a:t>dengan</a:t>
            </a:r>
            <a:r>
              <a:rPr lang="en-US" dirty="0"/>
              <a:t> </a:t>
            </a:r>
            <a:r>
              <a:rPr lang="en-US" dirty="0" err="1"/>
              <a:t>penduduk</a:t>
            </a:r>
            <a:r>
              <a:rPr lang="en-US" dirty="0"/>
              <a:t> </a:t>
            </a:r>
            <a:r>
              <a:rPr lang="en-US" dirty="0" err="1"/>
              <a:t>setempat</a:t>
            </a:r>
            <a:r>
              <a:rPr lang="en-US" dirty="0"/>
              <a:t> </a:t>
            </a:r>
            <a:r>
              <a:rPr lang="en-US" dirty="0" err="1"/>
              <a:t>sehingga</a:t>
            </a:r>
            <a:r>
              <a:rPr lang="en-US" dirty="0"/>
              <a:t> </a:t>
            </a:r>
            <a:r>
              <a:rPr lang="en-US" dirty="0" err="1"/>
              <a:t>mereka</a:t>
            </a:r>
            <a:r>
              <a:rPr lang="en-US" dirty="0"/>
              <a:t> </a:t>
            </a:r>
            <a:r>
              <a:rPr lang="en-US" dirty="0" err="1"/>
              <a:t>memeluk</a:t>
            </a:r>
            <a:r>
              <a:rPr lang="en-US" dirty="0"/>
              <a:t> agama Islam.</a:t>
            </a:r>
            <a:endParaRPr lang="id-ID" dirty="0"/>
          </a:p>
        </p:txBody>
      </p:sp>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Tree>
    <p:extLst>
      <p:ext uri="{BB962C8B-B14F-4D97-AF65-F5344CB8AC3E}">
        <p14:creationId xmlns:p14="http://schemas.microsoft.com/office/powerpoint/2010/main" val="369769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t="-9000" b="-9000"/>
          </a:stretch>
        </a:blipFill>
        <a:effectLst/>
      </p:bgPr>
    </p:bg>
    <p:spTree>
      <p:nvGrpSpPr>
        <p:cNvPr id="1" name=""/>
        <p:cNvGrpSpPr/>
        <p:nvPr/>
      </p:nvGrpSpPr>
      <p:grpSpPr>
        <a:xfrm>
          <a:off x="0" y="0"/>
          <a:ext cx="0" cy="0"/>
          <a:chOff x="0" y="0"/>
          <a:chExt cx="0" cy="0"/>
        </a:xfrm>
      </p:grpSpPr>
      <p:sp>
        <p:nvSpPr>
          <p:cNvPr id="9" name="Rectangle: Diagonal Corners Rounded 8"/>
          <p:cNvSpPr/>
          <p:nvPr/>
        </p:nvSpPr>
        <p:spPr>
          <a:xfrm>
            <a:off x="467544" y="1078131"/>
            <a:ext cx="7848872" cy="3166824"/>
          </a:xfrm>
          <a:prstGeom prst="round2DiagRect">
            <a:avLst/>
          </a:prstGeom>
          <a:ln w="28575">
            <a:solidFill>
              <a:srgbClr val="FFCB25"/>
            </a:solidFill>
          </a:ln>
        </p:spPr>
        <p:txBody>
          <a:bodyPr wrap="square">
            <a:spAutoFit/>
          </a:bodyPr>
          <a:lstStyle/>
          <a:p>
            <a:pPr algn="just"/>
            <a:r>
              <a:rPr lang="id-ID" dirty="0">
                <a:latin typeface="+mj-lt"/>
                <a:cs typeface="Times New Roman" pitchFamily="18" charset="0"/>
              </a:rPr>
              <a:t>Masyarakat Indonesia sudah memiliki hubungan baik dengan para pedagang Persia, </a:t>
            </a:r>
            <a:r>
              <a:rPr lang="id-ID" dirty="0" err="1">
                <a:latin typeface="+mj-lt"/>
                <a:cs typeface="Times New Roman" pitchFamily="18" charset="0"/>
              </a:rPr>
              <a:t>Gujarat</a:t>
            </a:r>
            <a:r>
              <a:rPr lang="id-ID" dirty="0">
                <a:latin typeface="+mj-lt"/>
                <a:cs typeface="Times New Roman" pitchFamily="18" charset="0"/>
              </a:rPr>
              <a:t>, dan Arab sejak abad ke7. Para pedagang yang datang ke Indonesia banyak yang memiliki ilmu agama Islam dengan baik. Ilmu yang dimiliki mereka sebarkan dengan cara mempraktikkannya dalam kegiatan sehari-hari. Mereka mengenalkan Islam merupakan agama yang mulia dan tidak mengenal sistem kasta sehingga seluruh manusia memiliki derajat yang sama. Hal ini menarik bagi masyarakat Nusantara karena sangat cocok </a:t>
            </a:r>
            <a:r>
              <a:rPr lang="fi-FI" dirty="0"/>
              <a:t>dengan fitrah dan tuntutan hidup manusia</a:t>
            </a:r>
            <a:r>
              <a:rPr lang="id-ID" dirty="0"/>
              <a:t>. Penyebaran ajaran agama Islam yang dilakukan dengan cara damai  dipelajari melalui empat jalur dakwah, </a:t>
            </a:r>
            <a:r>
              <a:rPr lang="en-US" dirty="0" err="1"/>
              <a:t>yaitu</a:t>
            </a:r>
            <a:r>
              <a:rPr lang="en-US" dirty="0"/>
              <a:t> </a:t>
            </a:r>
            <a:r>
              <a:rPr lang="en-US" dirty="0" err="1"/>
              <a:t>perdagangan</a:t>
            </a:r>
            <a:r>
              <a:rPr lang="en-US" dirty="0"/>
              <a:t>, </a:t>
            </a:r>
            <a:r>
              <a:rPr lang="en-US" dirty="0" err="1"/>
              <a:t>sosial</a:t>
            </a:r>
            <a:r>
              <a:rPr lang="en-US" dirty="0"/>
              <a:t>, </a:t>
            </a:r>
            <a:r>
              <a:rPr lang="en-US" dirty="0" err="1"/>
              <a:t>pengajaran</a:t>
            </a:r>
            <a:r>
              <a:rPr lang="en-US" dirty="0"/>
              <a:t>, dan </a:t>
            </a:r>
            <a:r>
              <a:rPr lang="en-US" dirty="0" err="1"/>
              <a:t>tasawuf</a:t>
            </a:r>
            <a:r>
              <a:rPr lang="en-US" dirty="0"/>
              <a:t>.</a:t>
            </a:r>
            <a:endParaRPr lang="id-ID" dirty="0">
              <a:latin typeface="+mj-lt"/>
              <a:cs typeface="Times New Roman" pitchFamily="18" charset="0"/>
            </a:endParaRPr>
          </a:p>
        </p:txBody>
      </p:sp>
      <p:sp>
        <p:nvSpPr>
          <p:cNvPr id="37" name="Shape 55"/>
          <p:cNvSpPr/>
          <p:nvPr/>
        </p:nvSpPr>
        <p:spPr>
          <a:xfrm>
            <a:off x="-1" y="185996"/>
            <a:ext cx="5488942" cy="441538"/>
          </a:xfrm>
          <a:prstGeom prst="rect">
            <a:avLst/>
          </a:prstGeom>
          <a:solidFill>
            <a:srgbClr val="FFFF00"/>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8" name="Rectangle 37"/>
          <p:cNvSpPr/>
          <p:nvPr/>
        </p:nvSpPr>
        <p:spPr>
          <a:xfrm>
            <a:off x="281937" y="185726"/>
            <a:ext cx="5207003" cy="461665"/>
          </a:xfrm>
          <a:prstGeom prst="rect">
            <a:avLst/>
          </a:prstGeom>
        </p:spPr>
        <p:txBody>
          <a:bodyPr wrap="none">
            <a:spAutoFit/>
          </a:bodyPr>
          <a:lstStyle/>
          <a:p>
            <a:pPr marL="457200" lvl="0" indent="-457200">
              <a:buFont typeface="+mj-lt"/>
              <a:buAutoNum type="alphaUcPeriod" startAt="3"/>
            </a:pPr>
            <a:r>
              <a:rPr lang="id-ID" sz="2400" b="1" dirty="0">
                <a:cs typeface="Times New Roman" pitchFamily="18" charset="0"/>
              </a:rPr>
              <a:t>Jalur Penyebaran Islam di Indonesia</a:t>
            </a:r>
          </a:p>
        </p:txBody>
      </p:sp>
      <p:pic>
        <p:nvPicPr>
          <p:cNvPr id="7" name="Picture 6">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Tree>
    <p:extLst>
      <p:ext uri="{BB962C8B-B14F-4D97-AF65-F5344CB8AC3E}">
        <p14:creationId xmlns:p14="http://schemas.microsoft.com/office/powerpoint/2010/main" val="3438888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t="-9000" b="-9000"/>
          </a:stretch>
        </a:blipFill>
        <a:effectLst/>
      </p:bgPr>
    </p:bg>
    <p:spTree>
      <p:nvGrpSpPr>
        <p:cNvPr id="1" name=""/>
        <p:cNvGrpSpPr/>
        <p:nvPr/>
      </p:nvGrpSpPr>
      <p:grpSpPr>
        <a:xfrm>
          <a:off x="0" y="0"/>
          <a:ext cx="0" cy="0"/>
          <a:chOff x="0" y="0"/>
          <a:chExt cx="0" cy="0"/>
        </a:xfrm>
      </p:grpSpPr>
      <p:sp>
        <p:nvSpPr>
          <p:cNvPr id="34" name="Shape 55"/>
          <p:cNvSpPr/>
          <p:nvPr/>
        </p:nvSpPr>
        <p:spPr>
          <a:xfrm>
            <a:off x="-1" y="627534"/>
            <a:ext cx="3273155" cy="441538"/>
          </a:xfrm>
          <a:prstGeom prst="rect">
            <a:avLst/>
          </a:prstGeom>
          <a:solidFill>
            <a:schemeClr val="accent5">
              <a:lumMod val="60000"/>
              <a:lumOff val="40000"/>
            </a:schemeClr>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5" name="Rectangle 34"/>
          <p:cNvSpPr/>
          <p:nvPr/>
        </p:nvSpPr>
        <p:spPr>
          <a:xfrm>
            <a:off x="82857" y="627399"/>
            <a:ext cx="3190297" cy="461665"/>
          </a:xfrm>
          <a:prstGeom prst="rect">
            <a:avLst/>
          </a:prstGeom>
        </p:spPr>
        <p:txBody>
          <a:bodyPr wrap="none">
            <a:spAutoFit/>
          </a:bodyPr>
          <a:lstStyle/>
          <a:p>
            <a:pPr marL="673200" indent="-457200">
              <a:buFont typeface="+mj-lt"/>
              <a:buAutoNum type="arabicPeriod"/>
              <a:defRPr sz="1800">
                <a:solidFill>
                  <a:srgbClr val="000000"/>
                </a:solidFill>
              </a:defRPr>
            </a:pPr>
            <a:r>
              <a:rPr lang="id-ID" sz="2400" b="1" dirty="0">
                <a:latin typeface="+mj-lt"/>
                <a:cs typeface="Times New Roman" pitchFamily="18" charset="0"/>
              </a:rPr>
              <a:t>Jalur Perdagangan</a:t>
            </a:r>
            <a:endParaRPr lang="sv-SE" sz="2400" b="1" i="1" dirty="0">
              <a:latin typeface="+mj-lt"/>
              <a:cs typeface="Times New Roman" pitchFamily="18" charset="0"/>
            </a:endParaRPr>
          </a:p>
        </p:txBody>
      </p:sp>
      <p:sp>
        <p:nvSpPr>
          <p:cNvPr id="37" name="Shape 55"/>
          <p:cNvSpPr/>
          <p:nvPr/>
        </p:nvSpPr>
        <p:spPr>
          <a:xfrm>
            <a:off x="-1" y="185996"/>
            <a:ext cx="5488942" cy="441538"/>
          </a:xfrm>
          <a:prstGeom prst="rect">
            <a:avLst/>
          </a:prstGeom>
          <a:solidFill>
            <a:srgbClr val="FFFF00"/>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8" name="Rectangle 37"/>
          <p:cNvSpPr/>
          <p:nvPr/>
        </p:nvSpPr>
        <p:spPr>
          <a:xfrm>
            <a:off x="281937" y="185726"/>
            <a:ext cx="5207003" cy="461665"/>
          </a:xfrm>
          <a:prstGeom prst="rect">
            <a:avLst/>
          </a:prstGeom>
        </p:spPr>
        <p:txBody>
          <a:bodyPr wrap="none">
            <a:spAutoFit/>
          </a:bodyPr>
          <a:lstStyle/>
          <a:p>
            <a:pPr marL="457200" lvl="0" indent="-457200">
              <a:buFont typeface="+mj-lt"/>
              <a:buAutoNum type="alphaUcPeriod" startAt="3"/>
            </a:pPr>
            <a:r>
              <a:rPr lang="id-ID" sz="2400" b="1" dirty="0">
                <a:cs typeface="Times New Roman" pitchFamily="18" charset="0"/>
              </a:rPr>
              <a:t>Jalur Penyebaran Islam di Indonesia</a:t>
            </a:r>
          </a:p>
        </p:txBody>
      </p:sp>
      <p:pic>
        <p:nvPicPr>
          <p:cNvPr id="7" name="Picture 6">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2" name="Kotak Teks 1">
            <a:extLst>
              <a:ext uri="{FF2B5EF4-FFF2-40B4-BE49-F238E27FC236}">
                <a16:creationId xmlns:a16="http://schemas.microsoft.com/office/drawing/2014/main" id="{67049A13-4826-A26A-D291-8BA4F7E31C15}"/>
              </a:ext>
            </a:extLst>
          </p:cNvPr>
          <p:cNvSpPr txBox="1"/>
          <p:nvPr/>
        </p:nvSpPr>
        <p:spPr>
          <a:xfrm>
            <a:off x="395536" y="1054455"/>
            <a:ext cx="8352928" cy="3970318"/>
          </a:xfrm>
          <a:prstGeom prst="rect">
            <a:avLst/>
          </a:prstGeom>
          <a:noFill/>
        </p:spPr>
        <p:txBody>
          <a:bodyPr wrap="square" rtlCol="0">
            <a:spAutoFit/>
          </a:bodyPr>
          <a:lstStyle/>
          <a:p>
            <a:pPr marL="285750" indent="-285750" algn="just">
              <a:buFont typeface="Arial" panose="020B0604020202020204" pitchFamily="34" charset="0"/>
              <a:buChar char="•"/>
            </a:pPr>
            <a:r>
              <a:rPr lang="id-ID" dirty="0"/>
              <a:t>Berdagang dan berlayar merupakan sumber penghasilan utama masyarakat pesisir Indonesia yang dilakukan bersama </a:t>
            </a:r>
            <a:r>
              <a:rPr lang="it-IT" dirty="0"/>
              <a:t>dari Arab, Persia, dan Gujarat</a:t>
            </a:r>
            <a:r>
              <a:rPr lang="id-ID" dirty="0"/>
              <a:t>.</a:t>
            </a:r>
          </a:p>
          <a:p>
            <a:pPr marL="285750" indent="-285750" algn="just">
              <a:buFont typeface="Arial" panose="020B0604020202020204" pitchFamily="34" charset="0"/>
              <a:buChar char="•"/>
            </a:pPr>
            <a:r>
              <a:rPr lang="id-ID" dirty="0"/>
              <a:t>Para pedagang asing menetap untuk menunggu musim dan keadaan angin yang cocok untuk melanjutkan perjalanannya yang dijadikan momen untuk </a:t>
            </a:r>
            <a:r>
              <a:rPr lang="en-US" dirty="0" err="1"/>
              <a:t>berdakwah</a:t>
            </a:r>
            <a:r>
              <a:rPr lang="en-US" dirty="0"/>
              <a:t> dan </a:t>
            </a:r>
            <a:r>
              <a:rPr lang="en-US" dirty="0" err="1"/>
              <a:t>berdiskusi</a:t>
            </a:r>
            <a:r>
              <a:rPr lang="en-US" dirty="0"/>
              <a:t> </a:t>
            </a:r>
            <a:r>
              <a:rPr lang="en-US" dirty="0" err="1"/>
              <a:t>perihal</a:t>
            </a:r>
            <a:r>
              <a:rPr lang="en-US" dirty="0"/>
              <a:t> agama </a:t>
            </a:r>
            <a:r>
              <a:rPr lang="en-US" dirty="0" err="1"/>
              <a:t>dengan</a:t>
            </a:r>
            <a:r>
              <a:rPr lang="en-US" dirty="0"/>
              <a:t> </a:t>
            </a:r>
            <a:r>
              <a:rPr lang="en-US" dirty="0" err="1"/>
              <a:t>penduduk</a:t>
            </a:r>
            <a:r>
              <a:rPr lang="en-US" dirty="0"/>
              <a:t> </a:t>
            </a:r>
            <a:r>
              <a:rPr lang="en-US" dirty="0" err="1"/>
              <a:t>lokal</a:t>
            </a:r>
            <a:r>
              <a:rPr lang="id-ID" dirty="0"/>
              <a:t>.</a:t>
            </a:r>
          </a:p>
          <a:p>
            <a:pPr marL="285750" indent="-285750" algn="just">
              <a:buFont typeface="Arial" panose="020B0604020202020204" pitchFamily="34" charset="0"/>
              <a:buChar char="•"/>
            </a:pPr>
            <a:r>
              <a:rPr lang="id-ID" dirty="0"/>
              <a:t>Cara berdagang yang jujur dan saling menguntungkan menjadi daya tarik bagi masyarakat pesisir untuk memeluk agama Islam.</a:t>
            </a:r>
          </a:p>
          <a:p>
            <a:pPr marL="285750" indent="-285750" algn="just">
              <a:buFont typeface="Arial" panose="020B0604020202020204" pitchFamily="34" charset="0"/>
              <a:buChar char="•"/>
            </a:pPr>
            <a:r>
              <a:rPr lang="id-ID" dirty="0"/>
              <a:t>Penyebaran agama Islam dari Jawa ke Maluku dengan perdagangan yang dilakukan oleh masyarakat Jawa yang tertarik dengan kekayaan alam Maluku, yaitu cengkih dan lada.</a:t>
            </a:r>
          </a:p>
          <a:p>
            <a:pPr marL="285750" indent="-285750" algn="just">
              <a:buFont typeface="Arial" panose="020B0604020202020204" pitchFamily="34" charset="0"/>
              <a:buChar char="•"/>
            </a:pPr>
            <a:r>
              <a:rPr lang="en-US" dirty="0"/>
              <a:t>Raja Maluku, Zainal Abidin</a:t>
            </a:r>
            <a:r>
              <a:rPr lang="id-ID" dirty="0"/>
              <a:t> (abad ke-15) belajar Islam </a:t>
            </a:r>
            <a:r>
              <a:rPr lang="en-US" dirty="0"/>
              <a:t>di Giri, </a:t>
            </a:r>
            <a:r>
              <a:rPr lang="en-US" dirty="0" err="1"/>
              <a:t>Jawa</a:t>
            </a:r>
            <a:r>
              <a:rPr lang="en-US" dirty="0"/>
              <a:t> Timur</a:t>
            </a:r>
            <a:r>
              <a:rPr lang="id-ID" dirty="0"/>
              <a:t> dan mendirikan kerajaan Islam Maluku. Dari sini Islam menyebar dan lahirlah kesultanan-kesultanan Islam di Indonesia.</a:t>
            </a:r>
          </a:p>
          <a:p>
            <a:pPr marL="285750" indent="-285750" algn="just">
              <a:buFont typeface="Arial" panose="020B0604020202020204" pitchFamily="34" charset="0"/>
              <a:buChar char="•"/>
            </a:pPr>
            <a:endParaRPr lang="en-US" dirty="0"/>
          </a:p>
        </p:txBody>
      </p:sp>
    </p:spTree>
    <p:extLst>
      <p:ext uri="{BB962C8B-B14F-4D97-AF65-F5344CB8AC3E}">
        <p14:creationId xmlns:p14="http://schemas.microsoft.com/office/powerpoint/2010/main" val="387400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t="-9000" b="-9000"/>
          </a:stretch>
        </a:blipFill>
        <a:effectLst/>
      </p:bgPr>
    </p:bg>
    <p:spTree>
      <p:nvGrpSpPr>
        <p:cNvPr id="1" name=""/>
        <p:cNvGrpSpPr/>
        <p:nvPr/>
      </p:nvGrpSpPr>
      <p:grpSpPr>
        <a:xfrm>
          <a:off x="0" y="0"/>
          <a:ext cx="0" cy="0"/>
          <a:chOff x="0" y="0"/>
          <a:chExt cx="0" cy="0"/>
        </a:xfrm>
      </p:grpSpPr>
      <p:sp>
        <p:nvSpPr>
          <p:cNvPr id="34" name="Shape 55"/>
          <p:cNvSpPr/>
          <p:nvPr/>
        </p:nvSpPr>
        <p:spPr>
          <a:xfrm>
            <a:off x="-1" y="627534"/>
            <a:ext cx="3059833" cy="441538"/>
          </a:xfrm>
          <a:prstGeom prst="rect">
            <a:avLst/>
          </a:prstGeom>
          <a:solidFill>
            <a:schemeClr val="accent5">
              <a:lumMod val="60000"/>
              <a:lumOff val="40000"/>
            </a:schemeClr>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5" name="Rectangle 34"/>
          <p:cNvSpPr/>
          <p:nvPr/>
        </p:nvSpPr>
        <p:spPr>
          <a:xfrm>
            <a:off x="82857" y="627399"/>
            <a:ext cx="2274982" cy="461665"/>
          </a:xfrm>
          <a:prstGeom prst="rect">
            <a:avLst/>
          </a:prstGeom>
        </p:spPr>
        <p:txBody>
          <a:bodyPr wrap="none">
            <a:spAutoFit/>
          </a:bodyPr>
          <a:lstStyle/>
          <a:p>
            <a:pPr marL="673200" indent="-457200">
              <a:buFont typeface="+mj-lt"/>
              <a:buAutoNum type="arabicPeriod" startAt="2"/>
              <a:defRPr sz="1800">
                <a:solidFill>
                  <a:srgbClr val="000000"/>
                </a:solidFill>
              </a:defRPr>
            </a:pPr>
            <a:r>
              <a:rPr lang="id-ID" sz="2400" b="1" dirty="0">
                <a:latin typeface="+mj-lt"/>
                <a:cs typeface="Times New Roman" pitchFamily="18" charset="0"/>
              </a:rPr>
              <a:t>Jalur Sosial</a:t>
            </a:r>
            <a:endParaRPr lang="sv-SE" sz="2400" b="1" i="1" dirty="0">
              <a:latin typeface="+mj-lt"/>
              <a:cs typeface="Times New Roman" pitchFamily="18" charset="0"/>
            </a:endParaRPr>
          </a:p>
        </p:txBody>
      </p:sp>
      <p:sp>
        <p:nvSpPr>
          <p:cNvPr id="37" name="Shape 55"/>
          <p:cNvSpPr/>
          <p:nvPr/>
        </p:nvSpPr>
        <p:spPr>
          <a:xfrm>
            <a:off x="-1" y="185996"/>
            <a:ext cx="5488942" cy="441538"/>
          </a:xfrm>
          <a:prstGeom prst="rect">
            <a:avLst/>
          </a:prstGeom>
          <a:solidFill>
            <a:srgbClr val="FFFF00"/>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8" name="Rectangle 37"/>
          <p:cNvSpPr/>
          <p:nvPr/>
        </p:nvSpPr>
        <p:spPr>
          <a:xfrm>
            <a:off x="281937" y="185726"/>
            <a:ext cx="5207003" cy="461665"/>
          </a:xfrm>
          <a:prstGeom prst="rect">
            <a:avLst/>
          </a:prstGeom>
        </p:spPr>
        <p:txBody>
          <a:bodyPr wrap="none">
            <a:spAutoFit/>
          </a:bodyPr>
          <a:lstStyle/>
          <a:p>
            <a:pPr marL="457200" lvl="0" indent="-457200">
              <a:buFont typeface="+mj-lt"/>
              <a:buAutoNum type="alphaUcPeriod" startAt="3"/>
            </a:pPr>
            <a:r>
              <a:rPr lang="id-ID" sz="2400" b="1" dirty="0">
                <a:cs typeface="Times New Roman" pitchFamily="18" charset="0"/>
              </a:rPr>
              <a:t>Jalur Penyebaran Islam di Indonesia</a:t>
            </a:r>
          </a:p>
        </p:txBody>
      </p:sp>
      <p:pic>
        <p:nvPicPr>
          <p:cNvPr id="7" name="Picture 6">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2" name="Kotak Teks 1">
            <a:extLst>
              <a:ext uri="{FF2B5EF4-FFF2-40B4-BE49-F238E27FC236}">
                <a16:creationId xmlns:a16="http://schemas.microsoft.com/office/drawing/2014/main" id="{9E26B464-383F-E51D-3604-87D0530F335D}"/>
              </a:ext>
            </a:extLst>
          </p:cNvPr>
          <p:cNvSpPr txBox="1"/>
          <p:nvPr/>
        </p:nvSpPr>
        <p:spPr>
          <a:xfrm>
            <a:off x="575556" y="1064079"/>
            <a:ext cx="7992888" cy="3293209"/>
          </a:xfrm>
          <a:prstGeom prst="rect">
            <a:avLst/>
          </a:prstGeom>
          <a:noFill/>
        </p:spPr>
        <p:txBody>
          <a:bodyPr wrap="square" rtlCol="0">
            <a:spAutoFit/>
          </a:bodyPr>
          <a:lstStyle/>
          <a:p>
            <a:pPr marL="285750" indent="-285750" algn="just">
              <a:buFont typeface="Arial" panose="020B0604020202020204" pitchFamily="34" charset="0"/>
              <a:buChar char="•"/>
            </a:pPr>
            <a:r>
              <a:rPr lang="id-ID" dirty="0"/>
              <a:t>Melalui jalur perkawinan yang diawali oleh saudagar muslim Arab yang menikahi </a:t>
            </a:r>
            <a:r>
              <a:rPr lang="en-US" dirty="0" err="1"/>
              <a:t>perempuan</a:t>
            </a:r>
            <a:r>
              <a:rPr lang="en-US" dirty="0"/>
              <a:t> </a:t>
            </a:r>
            <a:r>
              <a:rPr lang="en-US" dirty="0" err="1"/>
              <a:t>lokal</a:t>
            </a:r>
            <a:r>
              <a:rPr lang="en-US" dirty="0"/>
              <a:t> </a:t>
            </a:r>
            <a:r>
              <a:rPr lang="en-US" dirty="0" err="1"/>
              <a:t>dari</a:t>
            </a:r>
            <a:r>
              <a:rPr lang="en-US" dirty="0"/>
              <a:t> </a:t>
            </a:r>
            <a:r>
              <a:rPr lang="en-US" dirty="0" err="1"/>
              <a:t>golongan</a:t>
            </a:r>
            <a:r>
              <a:rPr lang="en-US" dirty="0"/>
              <a:t> </a:t>
            </a:r>
            <a:r>
              <a:rPr lang="en-US" dirty="0" err="1"/>
              <a:t>bangsawan</a:t>
            </a:r>
            <a:r>
              <a:rPr lang="id-ID" dirty="0"/>
              <a:t>.</a:t>
            </a:r>
          </a:p>
          <a:p>
            <a:pPr marL="285750" indent="-285750" algn="just">
              <a:buFont typeface="Arial" panose="020B0604020202020204" pitchFamily="34" charset="0"/>
              <a:buChar char="•"/>
            </a:pPr>
            <a:r>
              <a:rPr lang="id-ID" dirty="0"/>
              <a:t>Contoh pernikahan antar bangsawan sebagai media penyebaran Islam:</a:t>
            </a:r>
          </a:p>
          <a:p>
            <a:pPr marL="742950" lvl="1" indent="-285750" algn="just">
              <a:buFont typeface="Wingdings" panose="05000000000000000000" pitchFamily="2" charset="2"/>
              <a:buChar char="ü"/>
            </a:pPr>
            <a:r>
              <a:rPr lang="en-US" sz="1600" dirty="0"/>
              <a:t>Sunan </a:t>
            </a:r>
            <a:r>
              <a:rPr lang="en-US" sz="1600" dirty="0" err="1"/>
              <a:t>Ampel</a:t>
            </a:r>
            <a:r>
              <a:rPr lang="en-US" sz="1600" dirty="0"/>
              <a:t> yang </a:t>
            </a:r>
            <a:r>
              <a:rPr lang="en-US" sz="1600" dirty="0" err="1"/>
              <a:t>menikahi</a:t>
            </a:r>
            <a:r>
              <a:rPr lang="en-US" sz="1600" dirty="0"/>
              <a:t> </a:t>
            </a:r>
            <a:r>
              <a:rPr lang="en-US" sz="1600" dirty="0" err="1"/>
              <a:t>Nyai</a:t>
            </a:r>
            <a:r>
              <a:rPr lang="en-US" sz="1600" dirty="0"/>
              <a:t> </a:t>
            </a:r>
            <a:r>
              <a:rPr lang="en-US" sz="1600" dirty="0" err="1"/>
              <a:t>Ageng</a:t>
            </a:r>
            <a:r>
              <a:rPr lang="en-US" sz="1600" dirty="0"/>
              <a:t> Manila </a:t>
            </a:r>
            <a:endParaRPr lang="id-ID" sz="1600" dirty="0"/>
          </a:p>
          <a:p>
            <a:pPr marL="742950" lvl="1" indent="-285750" algn="just">
              <a:buFont typeface="Wingdings" panose="05000000000000000000" pitchFamily="2" charset="2"/>
              <a:buChar char="ü"/>
            </a:pPr>
            <a:r>
              <a:rPr lang="en-US" sz="1600" dirty="0"/>
              <a:t>Sunan </a:t>
            </a:r>
            <a:r>
              <a:rPr lang="en-US" sz="1600" dirty="0" err="1"/>
              <a:t>Gunung</a:t>
            </a:r>
            <a:r>
              <a:rPr lang="en-US" sz="1600" dirty="0"/>
              <a:t> Jati yang </a:t>
            </a:r>
            <a:r>
              <a:rPr lang="en-US" sz="1600" dirty="0" err="1"/>
              <a:t>menikahi</a:t>
            </a:r>
            <a:r>
              <a:rPr lang="en-US" sz="1600" dirty="0"/>
              <a:t> Putri </a:t>
            </a:r>
            <a:r>
              <a:rPr lang="en-US" sz="1600" dirty="0" err="1"/>
              <a:t>Kawunganten</a:t>
            </a:r>
            <a:r>
              <a:rPr lang="id-ID" sz="1600" dirty="0"/>
              <a:t>.</a:t>
            </a:r>
          </a:p>
          <a:p>
            <a:pPr marL="742950" lvl="1" indent="-285750" algn="just">
              <a:buFont typeface="Wingdings" panose="05000000000000000000" pitchFamily="2" charset="2"/>
              <a:buChar char="ü"/>
            </a:pPr>
            <a:r>
              <a:rPr lang="en-US" sz="1600" dirty="0"/>
              <a:t>Prabu </a:t>
            </a:r>
            <a:r>
              <a:rPr lang="en-US" sz="1600" dirty="0" err="1"/>
              <a:t>Brawijaya</a:t>
            </a:r>
            <a:r>
              <a:rPr lang="en-US" sz="1600" dirty="0"/>
              <a:t>, raja </a:t>
            </a:r>
            <a:r>
              <a:rPr lang="en-US" sz="1600" dirty="0" err="1"/>
              <a:t>pertama</a:t>
            </a:r>
            <a:r>
              <a:rPr lang="en-US" sz="1600" dirty="0"/>
              <a:t> Kerajaan </a:t>
            </a:r>
            <a:r>
              <a:rPr lang="en-US" sz="1600" dirty="0" err="1"/>
              <a:t>Majapahit</a:t>
            </a:r>
            <a:r>
              <a:rPr lang="en-US" sz="1600" dirty="0"/>
              <a:t>, yang </a:t>
            </a:r>
            <a:r>
              <a:rPr lang="en-US" sz="1600" dirty="0" err="1"/>
              <a:t>beragama</a:t>
            </a:r>
            <a:r>
              <a:rPr lang="en-US" sz="1600" dirty="0"/>
              <a:t> Hindu </a:t>
            </a:r>
            <a:r>
              <a:rPr lang="en-US" sz="1600" dirty="0" err="1"/>
              <a:t>dengan</a:t>
            </a:r>
            <a:r>
              <a:rPr lang="en-US" sz="1600" dirty="0"/>
              <a:t> Putri Campa yang </a:t>
            </a:r>
            <a:r>
              <a:rPr lang="en-US" sz="1600" dirty="0" err="1"/>
              <a:t>beragama</a:t>
            </a:r>
            <a:r>
              <a:rPr lang="en-US" sz="1600" dirty="0"/>
              <a:t> Islam</a:t>
            </a:r>
            <a:r>
              <a:rPr lang="id-ID" sz="1600" dirty="0"/>
              <a:t> dan lahirlah </a:t>
            </a:r>
            <a:r>
              <a:rPr lang="fi-FI" sz="1600" dirty="0"/>
              <a:t>Raden Patah</a:t>
            </a:r>
            <a:r>
              <a:rPr lang="id-ID" sz="1600" dirty="0"/>
              <a:t> (</a:t>
            </a:r>
            <a:r>
              <a:rPr lang="fi-FI" sz="1600" dirty="0"/>
              <a:t>raja Demak pertama</a:t>
            </a:r>
            <a:r>
              <a:rPr lang="id-ID" sz="1600" dirty="0"/>
              <a:t>)</a:t>
            </a:r>
          </a:p>
          <a:p>
            <a:pPr marL="285750" indent="-285750" algn="just">
              <a:buFont typeface="Arial" panose="020B0604020202020204" pitchFamily="34" charset="0"/>
              <a:buChar char="•"/>
            </a:pPr>
            <a:r>
              <a:rPr lang="id-ID" dirty="0"/>
              <a:t>Kerja sama antar kerajaan Islam dan kerajaan yang belum Islam seperti </a:t>
            </a:r>
            <a:r>
              <a:rPr lang="en-US" dirty="0"/>
              <a:t>Kerajaan </a:t>
            </a:r>
            <a:r>
              <a:rPr lang="en-US" dirty="0" err="1"/>
              <a:t>Sriwijaya</a:t>
            </a:r>
            <a:r>
              <a:rPr lang="en-US" dirty="0"/>
              <a:t> di Indonesia </a:t>
            </a:r>
            <a:r>
              <a:rPr lang="en-US" dirty="0" err="1"/>
              <a:t>dengan</a:t>
            </a:r>
            <a:r>
              <a:rPr lang="en-US" dirty="0"/>
              <a:t> Daulah </a:t>
            </a:r>
            <a:r>
              <a:rPr lang="en-US" dirty="0" err="1"/>
              <a:t>Umayyah</a:t>
            </a:r>
            <a:r>
              <a:rPr lang="en-US" dirty="0"/>
              <a:t> di </a:t>
            </a:r>
            <a:r>
              <a:rPr lang="en-US" dirty="0" err="1"/>
              <a:t>Damaskus</a:t>
            </a:r>
            <a:r>
              <a:rPr lang="en-US" dirty="0"/>
              <a:t> </a:t>
            </a:r>
            <a:r>
              <a:rPr lang="id-ID" dirty="0"/>
              <a:t>yang memberikan bantuan ke Sriwijaya.</a:t>
            </a:r>
          </a:p>
          <a:p>
            <a:pPr marL="285750" indent="-285750" algn="just">
              <a:buFont typeface="Arial" panose="020B0604020202020204" pitchFamily="34" charset="0"/>
              <a:buChar char="•"/>
            </a:pPr>
            <a:r>
              <a:rPr lang="id-ID" dirty="0"/>
              <a:t>Bantuan yang diberikan </a:t>
            </a:r>
            <a:r>
              <a:rPr lang="en-US" dirty="0" err="1"/>
              <a:t>berpengaruh</a:t>
            </a:r>
            <a:r>
              <a:rPr lang="en-US" dirty="0"/>
              <a:t> </a:t>
            </a:r>
            <a:r>
              <a:rPr lang="en-US" dirty="0" err="1"/>
              <a:t>besar</a:t>
            </a:r>
            <a:r>
              <a:rPr lang="en-US" dirty="0"/>
              <a:t> </a:t>
            </a:r>
            <a:r>
              <a:rPr lang="en-US" dirty="0" err="1"/>
              <a:t>terhadap</a:t>
            </a:r>
            <a:r>
              <a:rPr lang="en-US" dirty="0"/>
              <a:t> </a:t>
            </a:r>
            <a:r>
              <a:rPr lang="en-US" dirty="0" err="1"/>
              <a:t>Islamnya</a:t>
            </a:r>
            <a:r>
              <a:rPr lang="en-US" dirty="0"/>
              <a:t> </a:t>
            </a:r>
            <a:r>
              <a:rPr lang="en-US" dirty="0" err="1"/>
              <a:t>penduduk</a:t>
            </a:r>
            <a:r>
              <a:rPr lang="en-US" dirty="0"/>
              <a:t> </a:t>
            </a:r>
            <a:r>
              <a:rPr lang="en-US" dirty="0" err="1"/>
              <a:t>dari</a:t>
            </a:r>
            <a:r>
              <a:rPr lang="en-US" dirty="0"/>
              <a:t> </a:t>
            </a:r>
            <a:r>
              <a:rPr lang="en-US" dirty="0" err="1"/>
              <a:t>kerajaan</a:t>
            </a:r>
            <a:r>
              <a:rPr lang="en-US" dirty="0"/>
              <a:t> </a:t>
            </a:r>
            <a:r>
              <a:rPr lang="en-US" dirty="0" err="1"/>
              <a:t>tersebut</a:t>
            </a:r>
            <a:r>
              <a:rPr lang="en-US" dirty="0"/>
              <a:t> </a:t>
            </a:r>
            <a:r>
              <a:rPr lang="en-US" dirty="0" err="1"/>
              <a:t>melalui</a:t>
            </a:r>
            <a:r>
              <a:rPr lang="en-US" dirty="0"/>
              <a:t> </a:t>
            </a:r>
            <a:r>
              <a:rPr lang="en-US" dirty="0" err="1"/>
              <a:t>jalur</a:t>
            </a:r>
            <a:r>
              <a:rPr lang="en-US" dirty="0"/>
              <a:t> </a:t>
            </a:r>
            <a:r>
              <a:rPr lang="en-US" dirty="0" err="1"/>
              <a:t>politik</a:t>
            </a:r>
            <a:r>
              <a:rPr lang="en-US" dirty="0"/>
              <a:t>.</a:t>
            </a:r>
          </a:p>
        </p:txBody>
      </p:sp>
    </p:spTree>
    <p:extLst>
      <p:ext uri="{BB962C8B-B14F-4D97-AF65-F5344CB8AC3E}">
        <p14:creationId xmlns:p14="http://schemas.microsoft.com/office/powerpoint/2010/main" val="1172744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6" name="Snip Single Corner Rectangle 5"/>
          <p:cNvSpPr/>
          <p:nvPr/>
        </p:nvSpPr>
        <p:spPr>
          <a:xfrm>
            <a:off x="1259633" y="411511"/>
            <a:ext cx="4536504" cy="864096"/>
          </a:xfrm>
          <a:prstGeom prst="snip1Rect">
            <a:avLst/>
          </a:prstGeom>
          <a:ln>
            <a:solidFill>
              <a:srgbClr val="67BEC7"/>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Teardrop 2"/>
          <p:cNvSpPr/>
          <p:nvPr/>
        </p:nvSpPr>
        <p:spPr>
          <a:xfrm flipV="1">
            <a:off x="315623" y="160826"/>
            <a:ext cx="1114779" cy="1114779"/>
          </a:xfrm>
          <a:prstGeom prst="teardrop">
            <a:avLst/>
          </a:prstGeom>
          <a:solidFill>
            <a:srgbClr val="67BEC7"/>
          </a:solidFill>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grpSp>
        <p:nvGrpSpPr>
          <p:cNvPr id="8" name="Group 7"/>
          <p:cNvGrpSpPr/>
          <p:nvPr/>
        </p:nvGrpSpPr>
        <p:grpSpPr>
          <a:xfrm>
            <a:off x="440883" y="267494"/>
            <a:ext cx="890757" cy="944815"/>
            <a:chOff x="3910597" y="834847"/>
            <a:chExt cx="890757" cy="944815"/>
          </a:xfrm>
        </p:grpSpPr>
        <p:sp>
          <p:nvSpPr>
            <p:cNvPr id="10" name="TextBox 9"/>
            <p:cNvSpPr txBox="1"/>
            <p:nvPr/>
          </p:nvSpPr>
          <p:spPr>
            <a:xfrm>
              <a:off x="4183692" y="1194887"/>
              <a:ext cx="393056" cy="584775"/>
            </a:xfrm>
            <a:prstGeom prst="rect">
              <a:avLst/>
            </a:prstGeom>
            <a:noFill/>
          </p:spPr>
          <p:txBody>
            <a:bodyPr wrap="none" rtlCol="0">
              <a:spAutoFit/>
            </a:bodyPr>
            <a:lstStyle/>
            <a:p>
              <a:pPr algn="ctr"/>
              <a:r>
                <a:rPr lang="en-US" sz="3200" b="1" dirty="0">
                  <a:solidFill>
                    <a:schemeClr val="bg1"/>
                  </a:solidFill>
                </a:rPr>
                <a:t>1</a:t>
              </a:r>
            </a:p>
          </p:txBody>
        </p:sp>
        <p:sp>
          <p:nvSpPr>
            <p:cNvPr id="9" name="TextBox 8"/>
            <p:cNvSpPr txBox="1"/>
            <p:nvPr/>
          </p:nvSpPr>
          <p:spPr>
            <a:xfrm>
              <a:off x="3910597" y="834847"/>
              <a:ext cx="890757" cy="584775"/>
            </a:xfrm>
            <a:prstGeom prst="rect">
              <a:avLst/>
            </a:prstGeom>
            <a:noFill/>
          </p:spPr>
          <p:txBody>
            <a:bodyPr wrap="none" rtlCol="0">
              <a:spAutoFit/>
            </a:bodyPr>
            <a:lstStyle/>
            <a:p>
              <a:pPr algn="ctr"/>
              <a:r>
                <a:rPr lang="en-US" sz="3200" b="1" dirty="0">
                  <a:solidFill>
                    <a:schemeClr val="bg1"/>
                  </a:solidFill>
                </a:rPr>
                <a:t>BAB</a:t>
              </a:r>
            </a:p>
          </p:txBody>
        </p:sp>
      </p:grpSp>
      <p:sp>
        <p:nvSpPr>
          <p:cNvPr id="11" name="TextBox 10"/>
          <p:cNvSpPr txBox="1"/>
          <p:nvPr/>
        </p:nvSpPr>
        <p:spPr>
          <a:xfrm>
            <a:off x="1537612" y="375215"/>
            <a:ext cx="4258525" cy="954107"/>
          </a:xfrm>
          <a:prstGeom prst="rect">
            <a:avLst/>
          </a:prstGeom>
          <a:noFill/>
          <a:ln>
            <a:noFill/>
          </a:ln>
        </p:spPr>
        <p:txBody>
          <a:bodyPr wrap="square" rtlCol="0">
            <a:spAutoFit/>
          </a:bodyPr>
          <a:lstStyle/>
          <a:p>
            <a:r>
              <a:rPr lang="id-ID" sz="2800" b="1" i="1" dirty="0"/>
              <a:t>Sejarah Penyebaran Islam di Indonesia</a:t>
            </a:r>
          </a:p>
        </p:txBody>
      </p:sp>
      <p:pic>
        <p:nvPicPr>
          <p:cNvPr id="13" name="Picture 12">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303105"/>
            <a:ext cx="9166034" cy="954527"/>
          </a:xfrm>
          <a:prstGeom prst="rect">
            <a:avLst/>
          </a:prstGeom>
        </p:spPr>
      </p:pic>
    </p:spTree>
    <p:extLst>
      <p:ext uri="{BB962C8B-B14F-4D97-AF65-F5344CB8AC3E}">
        <p14:creationId xmlns:p14="http://schemas.microsoft.com/office/powerpoint/2010/main" val="1468327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75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750"/>
                                        <p:tgtEl>
                                          <p:spTgt spid="8"/>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750"/>
                                        <p:tgtEl>
                                          <p:spTgt spid="6"/>
                                        </p:tgtEl>
                                      </p:cBhvr>
                                    </p:animEffect>
                                  </p:childTnLst>
                                </p:cTn>
                              </p:par>
                              <p:par>
                                <p:cTn id="18" presetID="47"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750"/>
                                        <p:tgtEl>
                                          <p:spTgt spid="11"/>
                                        </p:tgtEl>
                                      </p:cBhvr>
                                    </p:animEffect>
                                    <p:anim calcmode="lin" valueType="num">
                                      <p:cBhvr>
                                        <p:cTn id="21" dur="750" fill="hold"/>
                                        <p:tgtEl>
                                          <p:spTgt spid="11"/>
                                        </p:tgtEl>
                                        <p:attrNameLst>
                                          <p:attrName>ppt_x</p:attrName>
                                        </p:attrNameLst>
                                      </p:cBhvr>
                                      <p:tavLst>
                                        <p:tav tm="0">
                                          <p:val>
                                            <p:strVal val="#ppt_x"/>
                                          </p:val>
                                        </p:tav>
                                        <p:tav tm="100000">
                                          <p:val>
                                            <p:strVal val="#ppt_x"/>
                                          </p:val>
                                        </p:tav>
                                      </p:tavLst>
                                    </p:anim>
                                    <p:anim calcmode="lin" valueType="num">
                                      <p:cBhvr>
                                        <p:cTn id="22" dur="7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t="-9000" b="-9000"/>
          </a:stretch>
        </a:blipFill>
        <a:effectLst/>
      </p:bgPr>
    </p:bg>
    <p:spTree>
      <p:nvGrpSpPr>
        <p:cNvPr id="1" name=""/>
        <p:cNvGrpSpPr/>
        <p:nvPr/>
      </p:nvGrpSpPr>
      <p:grpSpPr>
        <a:xfrm>
          <a:off x="0" y="0"/>
          <a:ext cx="0" cy="0"/>
          <a:chOff x="0" y="0"/>
          <a:chExt cx="0" cy="0"/>
        </a:xfrm>
      </p:grpSpPr>
      <p:sp>
        <p:nvSpPr>
          <p:cNvPr id="34" name="Shape 55"/>
          <p:cNvSpPr/>
          <p:nvPr/>
        </p:nvSpPr>
        <p:spPr>
          <a:xfrm>
            <a:off x="-1" y="627534"/>
            <a:ext cx="3273155" cy="441538"/>
          </a:xfrm>
          <a:prstGeom prst="rect">
            <a:avLst/>
          </a:prstGeom>
          <a:solidFill>
            <a:schemeClr val="accent5">
              <a:lumMod val="60000"/>
              <a:lumOff val="40000"/>
            </a:schemeClr>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5" name="Rectangle 34"/>
          <p:cNvSpPr/>
          <p:nvPr/>
        </p:nvSpPr>
        <p:spPr>
          <a:xfrm>
            <a:off x="82857" y="627399"/>
            <a:ext cx="2960169" cy="461665"/>
          </a:xfrm>
          <a:prstGeom prst="rect">
            <a:avLst/>
          </a:prstGeom>
        </p:spPr>
        <p:txBody>
          <a:bodyPr wrap="none">
            <a:spAutoFit/>
          </a:bodyPr>
          <a:lstStyle/>
          <a:p>
            <a:pPr marL="673200" indent="-457200">
              <a:buFont typeface="+mj-lt"/>
              <a:buAutoNum type="arabicPeriod" startAt="3"/>
              <a:defRPr sz="1800">
                <a:solidFill>
                  <a:srgbClr val="000000"/>
                </a:solidFill>
              </a:defRPr>
            </a:pPr>
            <a:r>
              <a:rPr lang="id-ID" sz="2400" b="1" dirty="0">
                <a:latin typeface="+mj-lt"/>
                <a:cs typeface="Times New Roman" pitchFamily="18" charset="0"/>
              </a:rPr>
              <a:t>Jalur Pengajaran</a:t>
            </a:r>
            <a:endParaRPr lang="sv-SE" sz="2400" b="1" i="1" dirty="0">
              <a:latin typeface="+mj-lt"/>
              <a:cs typeface="Times New Roman" pitchFamily="18" charset="0"/>
            </a:endParaRPr>
          </a:p>
        </p:txBody>
      </p:sp>
      <p:sp>
        <p:nvSpPr>
          <p:cNvPr id="37" name="Shape 55"/>
          <p:cNvSpPr/>
          <p:nvPr/>
        </p:nvSpPr>
        <p:spPr>
          <a:xfrm>
            <a:off x="-1" y="185996"/>
            <a:ext cx="5488942" cy="441538"/>
          </a:xfrm>
          <a:prstGeom prst="rect">
            <a:avLst/>
          </a:prstGeom>
          <a:solidFill>
            <a:srgbClr val="FFFF00"/>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8" name="Rectangle 37"/>
          <p:cNvSpPr/>
          <p:nvPr/>
        </p:nvSpPr>
        <p:spPr>
          <a:xfrm>
            <a:off x="281937" y="185726"/>
            <a:ext cx="5207003" cy="461665"/>
          </a:xfrm>
          <a:prstGeom prst="rect">
            <a:avLst/>
          </a:prstGeom>
        </p:spPr>
        <p:txBody>
          <a:bodyPr wrap="none">
            <a:spAutoFit/>
          </a:bodyPr>
          <a:lstStyle/>
          <a:p>
            <a:pPr marL="457200" lvl="0" indent="-457200">
              <a:buFont typeface="+mj-lt"/>
              <a:buAutoNum type="alphaUcPeriod" startAt="3"/>
            </a:pPr>
            <a:r>
              <a:rPr lang="id-ID" sz="2400" b="1" dirty="0">
                <a:cs typeface="Times New Roman" pitchFamily="18" charset="0"/>
              </a:rPr>
              <a:t>Jalur Penyebaran Islam di Indonesia</a:t>
            </a:r>
          </a:p>
        </p:txBody>
      </p:sp>
      <p:pic>
        <p:nvPicPr>
          <p:cNvPr id="7" name="Picture 6">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2" name="Kotak Teks 1">
            <a:extLst>
              <a:ext uri="{FF2B5EF4-FFF2-40B4-BE49-F238E27FC236}">
                <a16:creationId xmlns:a16="http://schemas.microsoft.com/office/drawing/2014/main" id="{04FAEC93-30EF-A52A-0B17-C347CAE2AF52}"/>
              </a:ext>
            </a:extLst>
          </p:cNvPr>
          <p:cNvSpPr txBox="1"/>
          <p:nvPr/>
        </p:nvSpPr>
        <p:spPr>
          <a:xfrm>
            <a:off x="281936" y="1062496"/>
            <a:ext cx="8634631" cy="3416320"/>
          </a:xfrm>
          <a:prstGeom prst="rect">
            <a:avLst/>
          </a:prstGeom>
          <a:noFill/>
        </p:spPr>
        <p:txBody>
          <a:bodyPr wrap="square" rtlCol="0">
            <a:spAutoFit/>
          </a:bodyPr>
          <a:lstStyle/>
          <a:p>
            <a:pPr marL="285750" indent="-285750">
              <a:buFont typeface="Arial" panose="020B0604020202020204" pitchFamily="34" charset="0"/>
              <a:buChar char="•"/>
            </a:pPr>
            <a:r>
              <a:rPr lang="id-ID" dirty="0"/>
              <a:t>Para pedagang asing mendatangkan </a:t>
            </a:r>
            <a:r>
              <a:rPr lang="en-US" i="1" dirty="0"/>
              <a:t>mullah-mullah</a:t>
            </a:r>
            <a:r>
              <a:rPr lang="en-US" dirty="0"/>
              <a:t> (para </a:t>
            </a:r>
            <a:r>
              <a:rPr lang="en-US" dirty="0" err="1"/>
              <a:t>ahli</a:t>
            </a:r>
            <a:r>
              <a:rPr lang="en-US" dirty="0"/>
              <a:t> agama) </a:t>
            </a:r>
            <a:r>
              <a:rPr lang="en-US" dirty="0" err="1"/>
              <a:t>dari</a:t>
            </a:r>
            <a:r>
              <a:rPr lang="en-US" dirty="0"/>
              <a:t> negara</a:t>
            </a:r>
            <a:r>
              <a:rPr lang="id-ID" dirty="0"/>
              <a:t> </a:t>
            </a:r>
            <a:r>
              <a:rPr lang="en-US" dirty="0"/>
              <a:t>masing-masing </a:t>
            </a:r>
            <a:r>
              <a:rPr lang="en-US" dirty="0" err="1"/>
              <a:t>untuk</a:t>
            </a:r>
            <a:r>
              <a:rPr lang="en-US" dirty="0"/>
              <a:t> </a:t>
            </a:r>
            <a:r>
              <a:rPr lang="en-US" dirty="0" err="1"/>
              <a:t>mengajarkan</a:t>
            </a:r>
            <a:r>
              <a:rPr lang="en-US" dirty="0"/>
              <a:t> agama Islam</a:t>
            </a:r>
            <a:r>
              <a:rPr lang="id-ID" dirty="0"/>
              <a:t> yang </a:t>
            </a:r>
            <a:r>
              <a:rPr lang="fi-FI" dirty="0"/>
              <a:t>dilakukan di masjid, surau, dan aula kerajaan</a:t>
            </a:r>
            <a:r>
              <a:rPr lang="id-ID" dirty="0"/>
              <a:t>.</a:t>
            </a:r>
          </a:p>
          <a:p>
            <a:pPr marL="285750" indent="-285750">
              <a:buFont typeface="Arial" panose="020B0604020202020204" pitchFamily="34" charset="0"/>
              <a:buChar char="•"/>
            </a:pPr>
            <a:r>
              <a:rPr lang="fi-FI" dirty="0"/>
              <a:t>Sumatra, para sultan dari Kerajaan Samudra Pasai dan Kesultanan Aceh</a:t>
            </a:r>
            <a:r>
              <a:rPr lang="id-ID" dirty="0"/>
              <a:t> </a:t>
            </a:r>
            <a:r>
              <a:rPr lang="en-US" dirty="0" err="1"/>
              <a:t>menugaskan</a:t>
            </a:r>
            <a:r>
              <a:rPr lang="en-US" dirty="0"/>
              <a:t> para ulama </a:t>
            </a:r>
            <a:r>
              <a:rPr lang="en-US" dirty="0" err="1"/>
              <a:t>untuk</a:t>
            </a:r>
            <a:r>
              <a:rPr lang="en-US" dirty="0"/>
              <a:t> </a:t>
            </a:r>
            <a:r>
              <a:rPr lang="en-US" dirty="0" err="1"/>
              <a:t>berdakwah</a:t>
            </a:r>
            <a:r>
              <a:rPr lang="en-US" dirty="0"/>
              <a:t>, </a:t>
            </a:r>
            <a:r>
              <a:rPr lang="en-US" dirty="0" err="1"/>
              <a:t>misalnya</a:t>
            </a:r>
            <a:r>
              <a:rPr lang="en-US" dirty="0"/>
              <a:t>, </a:t>
            </a:r>
            <a:r>
              <a:rPr lang="en-US" dirty="0" err="1"/>
              <a:t>Syekh</a:t>
            </a:r>
            <a:r>
              <a:rPr lang="en-US" dirty="0"/>
              <a:t> </a:t>
            </a:r>
            <a:r>
              <a:rPr lang="en-US" dirty="0" err="1"/>
              <a:t>Nuruddin</a:t>
            </a:r>
            <a:r>
              <a:rPr lang="en-US" dirty="0"/>
              <a:t> </a:t>
            </a:r>
            <a:r>
              <a:rPr lang="en-US" dirty="0" err="1"/>
              <a:t>Ar-Raniri</a:t>
            </a:r>
            <a:r>
              <a:rPr lang="en-US" dirty="0"/>
              <a:t>, Abdurrahman Rauf </a:t>
            </a:r>
            <a:r>
              <a:rPr lang="en-US" dirty="0" err="1"/>
              <a:t>Sinkel</a:t>
            </a:r>
            <a:r>
              <a:rPr lang="en-US" dirty="0"/>
              <a:t>, </a:t>
            </a:r>
            <a:r>
              <a:rPr lang="en-US" dirty="0" err="1"/>
              <a:t>Syekh</a:t>
            </a:r>
            <a:r>
              <a:rPr lang="en-US" dirty="0"/>
              <a:t> Muhammad </a:t>
            </a:r>
            <a:r>
              <a:rPr lang="en-US" dirty="0" err="1"/>
              <a:t>Kamaluddin</a:t>
            </a:r>
            <a:r>
              <a:rPr lang="en-US" dirty="0"/>
              <a:t> bin Khatib </a:t>
            </a:r>
            <a:r>
              <a:rPr lang="en-US" dirty="0" err="1"/>
              <a:t>Tursani</a:t>
            </a:r>
            <a:r>
              <a:rPr lang="id-ID" dirty="0"/>
              <a:t>.</a:t>
            </a:r>
          </a:p>
          <a:p>
            <a:pPr marL="285750" indent="-285750">
              <a:buFont typeface="Arial" panose="020B0604020202020204" pitchFamily="34" charset="0"/>
              <a:buChar char="•"/>
            </a:pPr>
            <a:r>
              <a:rPr lang="en-US" dirty="0"/>
              <a:t>Sulawesi, </a:t>
            </a:r>
            <a:r>
              <a:rPr lang="en-US" dirty="0" err="1"/>
              <a:t>tokoh</a:t>
            </a:r>
            <a:r>
              <a:rPr lang="en-US" dirty="0"/>
              <a:t> yang </a:t>
            </a:r>
            <a:r>
              <a:rPr lang="en-US" dirty="0" err="1"/>
              <a:t>berperan</a:t>
            </a:r>
            <a:r>
              <a:rPr lang="en-US" dirty="0"/>
              <a:t> </a:t>
            </a:r>
            <a:r>
              <a:rPr lang="en-US" dirty="0" err="1"/>
              <a:t>dalam</a:t>
            </a:r>
            <a:r>
              <a:rPr lang="en-US" dirty="0"/>
              <a:t> </a:t>
            </a:r>
            <a:r>
              <a:rPr lang="en-US" dirty="0" err="1"/>
              <a:t>mengajarkan</a:t>
            </a:r>
            <a:r>
              <a:rPr lang="en-US" dirty="0"/>
              <a:t> agama Islam, </a:t>
            </a:r>
            <a:r>
              <a:rPr lang="id-ID" dirty="0"/>
              <a:t>yaitu </a:t>
            </a:r>
            <a:r>
              <a:rPr lang="en-US" dirty="0"/>
              <a:t>Datuk Ri </a:t>
            </a:r>
            <a:r>
              <a:rPr lang="en-US" dirty="0" err="1"/>
              <a:t>Bandang</a:t>
            </a:r>
            <a:r>
              <a:rPr lang="en-US" dirty="0"/>
              <a:t> dan Datuk </a:t>
            </a:r>
            <a:r>
              <a:rPr lang="en-US" dirty="0" err="1"/>
              <a:t>Pattimang</a:t>
            </a:r>
            <a:r>
              <a:rPr lang="en-US" dirty="0"/>
              <a:t> (Datuk </a:t>
            </a:r>
            <a:r>
              <a:rPr lang="en-US" dirty="0" err="1"/>
              <a:t>Sulaiman</a:t>
            </a:r>
            <a:r>
              <a:rPr lang="en-US" dirty="0"/>
              <a:t>).</a:t>
            </a:r>
            <a:endParaRPr lang="id-ID" dirty="0"/>
          </a:p>
          <a:p>
            <a:pPr marL="285750" indent="-285750">
              <a:buFont typeface="Arial" panose="020B0604020202020204" pitchFamily="34" charset="0"/>
              <a:buChar char="•"/>
            </a:pPr>
            <a:r>
              <a:rPr lang="id-ID" dirty="0"/>
              <a:t>Jawa, oleh Wali </a:t>
            </a:r>
            <a:r>
              <a:rPr lang="id-ID" dirty="0" err="1"/>
              <a:t>Songo</a:t>
            </a:r>
            <a:r>
              <a:rPr lang="id-ID" dirty="0"/>
              <a:t> yang</a:t>
            </a:r>
            <a:r>
              <a:rPr lang="en-US" dirty="0"/>
              <a:t> </a:t>
            </a:r>
            <a:r>
              <a:rPr lang="en-US" dirty="0" err="1"/>
              <a:t>menyisipkan</a:t>
            </a:r>
            <a:r>
              <a:rPr lang="en-US" dirty="0"/>
              <a:t> </a:t>
            </a:r>
            <a:r>
              <a:rPr lang="en-US" dirty="0" err="1"/>
              <a:t>ajaran</a:t>
            </a:r>
            <a:r>
              <a:rPr lang="en-US" dirty="0"/>
              <a:t> Islam </a:t>
            </a:r>
            <a:r>
              <a:rPr lang="en-US" dirty="0" err="1"/>
              <a:t>dalam</a:t>
            </a:r>
            <a:r>
              <a:rPr lang="en-US" dirty="0"/>
              <a:t> </a:t>
            </a:r>
            <a:r>
              <a:rPr lang="en-US" dirty="0" err="1"/>
              <a:t>kebudayaan</a:t>
            </a:r>
            <a:r>
              <a:rPr lang="en-US" dirty="0"/>
              <a:t> </a:t>
            </a:r>
            <a:r>
              <a:rPr lang="en-US" dirty="0" err="1"/>
              <a:t>lokal</a:t>
            </a:r>
            <a:r>
              <a:rPr lang="en-US" dirty="0"/>
              <a:t> </a:t>
            </a:r>
            <a:r>
              <a:rPr lang="en-US" dirty="0" err="1"/>
              <a:t>tanpa</a:t>
            </a:r>
            <a:r>
              <a:rPr lang="en-US" dirty="0"/>
              <a:t> </a:t>
            </a:r>
            <a:r>
              <a:rPr lang="en-US" dirty="0" err="1"/>
              <a:t>menghilangkannya</a:t>
            </a:r>
            <a:r>
              <a:rPr lang="id-ID" dirty="0"/>
              <a:t> sehingga mudah diterima.</a:t>
            </a:r>
          </a:p>
          <a:p>
            <a:pPr marL="285750" indent="-285750">
              <a:buFont typeface="Arial" panose="020B0604020202020204" pitchFamily="34" charset="0"/>
              <a:buChar char="•"/>
            </a:pPr>
            <a:r>
              <a:rPr lang="en-US" dirty="0"/>
              <a:t>Sunan </a:t>
            </a:r>
            <a:r>
              <a:rPr lang="en-US" dirty="0" err="1"/>
              <a:t>Kalijaga</a:t>
            </a:r>
            <a:r>
              <a:rPr lang="id-ID" dirty="0"/>
              <a:t>, </a:t>
            </a:r>
            <a:r>
              <a:rPr lang="it-IT" dirty="0"/>
              <a:t>ahli dalam seni dan sastra</a:t>
            </a:r>
            <a:r>
              <a:rPr lang="id-ID" dirty="0"/>
              <a:t> berdakwah melalui </a:t>
            </a:r>
            <a:r>
              <a:rPr lang="en-US" dirty="0" err="1"/>
              <a:t>pagelaran</a:t>
            </a:r>
            <a:r>
              <a:rPr lang="en-US" dirty="0"/>
              <a:t> </a:t>
            </a:r>
            <a:r>
              <a:rPr lang="en-US" dirty="0" err="1"/>
              <a:t>wayang</a:t>
            </a:r>
            <a:r>
              <a:rPr lang="en-US" dirty="0"/>
              <a:t> </a:t>
            </a:r>
            <a:r>
              <a:rPr lang="en-US" dirty="0" err="1"/>
              <a:t>kulit</a:t>
            </a:r>
            <a:r>
              <a:rPr lang="en-US" dirty="0"/>
              <a:t> di Masjid Demak</a:t>
            </a:r>
            <a:r>
              <a:rPr lang="id-ID" dirty="0"/>
              <a:t> mengharuskan masyarakat yang ingin menonton dengan bersyahadat.</a:t>
            </a:r>
          </a:p>
        </p:txBody>
      </p:sp>
    </p:spTree>
    <p:extLst>
      <p:ext uri="{BB962C8B-B14F-4D97-AF65-F5344CB8AC3E}">
        <p14:creationId xmlns:p14="http://schemas.microsoft.com/office/powerpoint/2010/main" val="1463033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t="-9000" b="-9000"/>
          </a:stretch>
        </a:blipFill>
        <a:effectLst/>
      </p:bgPr>
    </p:bg>
    <p:spTree>
      <p:nvGrpSpPr>
        <p:cNvPr id="1" name=""/>
        <p:cNvGrpSpPr/>
        <p:nvPr/>
      </p:nvGrpSpPr>
      <p:grpSpPr>
        <a:xfrm>
          <a:off x="0" y="0"/>
          <a:ext cx="0" cy="0"/>
          <a:chOff x="0" y="0"/>
          <a:chExt cx="0" cy="0"/>
        </a:xfrm>
      </p:grpSpPr>
      <p:sp>
        <p:nvSpPr>
          <p:cNvPr id="34" name="Shape 55"/>
          <p:cNvSpPr/>
          <p:nvPr/>
        </p:nvSpPr>
        <p:spPr>
          <a:xfrm>
            <a:off x="-1" y="627534"/>
            <a:ext cx="2843809" cy="441538"/>
          </a:xfrm>
          <a:prstGeom prst="rect">
            <a:avLst/>
          </a:prstGeom>
          <a:solidFill>
            <a:schemeClr val="accent5">
              <a:lumMod val="60000"/>
              <a:lumOff val="40000"/>
            </a:schemeClr>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5" name="Rectangle 34"/>
          <p:cNvSpPr/>
          <p:nvPr/>
        </p:nvSpPr>
        <p:spPr>
          <a:xfrm>
            <a:off x="82857" y="627399"/>
            <a:ext cx="2584297" cy="461665"/>
          </a:xfrm>
          <a:prstGeom prst="rect">
            <a:avLst/>
          </a:prstGeom>
        </p:spPr>
        <p:txBody>
          <a:bodyPr wrap="none">
            <a:spAutoFit/>
          </a:bodyPr>
          <a:lstStyle/>
          <a:p>
            <a:pPr marL="673200" indent="-457200">
              <a:buFont typeface="+mj-lt"/>
              <a:buAutoNum type="arabicPeriod" startAt="4"/>
              <a:defRPr sz="1800">
                <a:solidFill>
                  <a:srgbClr val="000000"/>
                </a:solidFill>
              </a:defRPr>
            </a:pPr>
            <a:r>
              <a:rPr lang="id-ID" sz="2400" b="1" dirty="0">
                <a:latin typeface="+mj-lt"/>
                <a:cs typeface="Times New Roman" pitchFamily="18" charset="0"/>
              </a:rPr>
              <a:t>Jalur Tasawuf</a:t>
            </a:r>
            <a:endParaRPr lang="sv-SE" sz="2400" b="1" i="1" dirty="0">
              <a:latin typeface="+mj-lt"/>
              <a:cs typeface="Times New Roman" pitchFamily="18" charset="0"/>
            </a:endParaRPr>
          </a:p>
        </p:txBody>
      </p:sp>
      <p:sp>
        <p:nvSpPr>
          <p:cNvPr id="37" name="Shape 55"/>
          <p:cNvSpPr/>
          <p:nvPr/>
        </p:nvSpPr>
        <p:spPr>
          <a:xfrm>
            <a:off x="-1" y="185996"/>
            <a:ext cx="5488942" cy="441538"/>
          </a:xfrm>
          <a:prstGeom prst="rect">
            <a:avLst/>
          </a:prstGeom>
          <a:solidFill>
            <a:srgbClr val="FFFF00"/>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8" name="Rectangle 37"/>
          <p:cNvSpPr/>
          <p:nvPr/>
        </p:nvSpPr>
        <p:spPr>
          <a:xfrm>
            <a:off x="281937" y="185726"/>
            <a:ext cx="5207003" cy="461665"/>
          </a:xfrm>
          <a:prstGeom prst="rect">
            <a:avLst/>
          </a:prstGeom>
        </p:spPr>
        <p:txBody>
          <a:bodyPr wrap="none">
            <a:spAutoFit/>
          </a:bodyPr>
          <a:lstStyle/>
          <a:p>
            <a:pPr marL="457200" lvl="0" indent="-457200">
              <a:buFont typeface="+mj-lt"/>
              <a:buAutoNum type="alphaUcPeriod" startAt="3"/>
            </a:pPr>
            <a:r>
              <a:rPr lang="id-ID" sz="2400" b="1" dirty="0">
                <a:cs typeface="Times New Roman" pitchFamily="18" charset="0"/>
              </a:rPr>
              <a:t>Jalur Penyebaran Islam di Indonesia</a:t>
            </a:r>
          </a:p>
        </p:txBody>
      </p:sp>
      <p:pic>
        <p:nvPicPr>
          <p:cNvPr id="7" name="Picture 6">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2" name="Kotak Teks 1">
            <a:extLst>
              <a:ext uri="{FF2B5EF4-FFF2-40B4-BE49-F238E27FC236}">
                <a16:creationId xmlns:a16="http://schemas.microsoft.com/office/drawing/2014/main" id="{4AD1D929-1111-D7E1-BAB6-911EBBA25EAE}"/>
              </a:ext>
            </a:extLst>
          </p:cNvPr>
          <p:cNvSpPr txBox="1"/>
          <p:nvPr/>
        </p:nvSpPr>
        <p:spPr>
          <a:xfrm>
            <a:off x="658581" y="1088794"/>
            <a:ext cx="7848872" cy="2308324"/>
          </a:xfrm>
          <a:prstGeom prst="rect">
            <a:avLst/>
          </a:prstGeom>
          <a:noFill/>
        </p:spPr>
        <p:txBody>
          <a:bodyPr wrap="square" rtlCol="0">
            <a:spAutoFit/>
          </a:bodyPr>
          <a:lstStyle/>
          <a:p>
            <a:pPr marL="285750" indent="-285750">
              <a:buFont typeface="Arial" panose="020B0604020202020204" pitchFamily="34" charset="0"/>
              <a:buChar char="•"/>
            </a:pPr>
            <a:r>
              <a:rPr lang="id-ID" dirty="0"/>
              <a:t>Tasawuf menjadi media penyebaran ajaran Islam yang mudah diterima karena </a:t>
            </a:r>
            <a:r>
              <a:rPr lang="sv-SE" dirty="0"/>
              <a:t>memiliki persamaan dengan alam pikiran </a:t>
            </a:r>
            <a:r>
              <a:rPr lang="id-ID" dirty="0"/>
              <a:t>masyarakat Nusantara</a:t>
            </a:r>
            <a:r>
              <a:rPr lang="sv-SE" dirty="0"/>
              <a:t> yang sebelumnya menganut agama Hindu</a:t>
            </a:r>
            <a:r>
              <a:rPr lang="id-ID" dirty="0"/>
              <a:t>.</a:t>
            </a:r>
          </a:p>
          <a:p>
            <a:pPr marL="285750" indent="-285750">
              <a:buFont typeface="Arial" panose="020B0604020202020204" pitchFamily="34" charset="0"/>
              <a:buChar char="•"/>
            </a:pPr>
            <a:r>
              <a:rPr lang="en-US" dirty="0"/>
              <a:t>Para </a:t>
            </a:r>
            <a:r>
              <a:rPr lang="en-US" dirty="0" err="1"/>
              <a:t>pengajar</a:t>
            </a:r>
            <a:r>
              <a:rPr lang="en-US" dirty="0"/>
              <a:t> </a:t>
            </a:r>
            <a:r>
              <a:rPr lang="en-US" dirty="0" err="1"/>
              <a:t>tasawuf</a:t>
            </a:r>
            <a:r>
              <a:rPr lang="en-US" dirty="0"/>
              <a:t> </a:t>
            </a:r>
            <a:r>
              <a:rPr lang="en-US" dirty="0" err="1"/>
              <a:t>atau</a:t>
            </a:r>
            <a:r>
              <a:rPr lang="en-US" dirty="0"/>
              <a:t> para </a:t>
            </a:r>
            <a:r>
              <a:rPr lang="en-US" dirty="0" err="1"/>
              <a:t>sufi</a:t>
            </a:r>
            <a:r>
              <a:rPr lang="en-US" dirty="0"/>
              <a:t> </a:t>
            </a:r>
            <a:r>
              <a:rPr lang="en-US" dirty="0" err="1"/>
              <a:t>mengajarkan</a:t>
            </a:r>
            <a:r>
              <a:rPr lang="en-US" dirty="0"/>
              <a:t> </a:t>
            </a:r>
            <a:r>
              <a:rPr lang="en-US" dirty="0" err="1"/>
              <a:t>teosofi</a:t>
            </a:r>
            <a:r>
              <a:rPr lang="en-US" dirty="0"/>
              <a:t> (</a:t>
            </a:r>
            <a:r>
              <a:rPr lang="en-US" dirty="0" err="1"/>
              <a:t>kebijaksanaan</a:t>
            </a:r>
            <a:r>
              <a:rPr lang="en-US" dirty="0"/>
              <a:t> agama) yang </a:t>
            </a:r>
            <a:r>
              <a:rPr lang="en-US" dirty="0" err="1"/>
              <a:t>bercampur</a:t>
            </a:r>
            <a:r>
              <a:rPr lang="en-US" dirty="0"/>
              <a:t> </a:t>
            </a:r>
            <a:r>
              <a:rPr lang="en-US" dirty="0" err="1"/>
              <a:t>dengan</a:t>
            </a:r>
            <a:r>
              <a:rPr lang="en-US" dirty="0"/>
              <a:t> </a:t>
            </a:r>
            <a:r>
              <a:rPr lang="en-US" dirty="0" err="1"/>
              <a:t>ajaran</a:t>
            </a:r>
            <a:r>
              <a:rPr lang="en-US" dirty="0"/>
              <a:t> yang </a:t>
            </a:r>
            <a:r>
              <a:rPr lang="en-US" dirty="0" err="1"/>
              <a:t>sudah</a:t>
            </a:r>
            <a:r>
              <a:rPr lang="en-US" dirty="0"/>
              <a:t> </a:t>
            </a:r>
            <a:r>
              <a:rPr lang="en-US" dirty="0" err="1"/>
              <a:t>dikenal</a:t>
            </a:r>
            <a:r>
              <a:rPr lang="en-US" dirty="0"/>
              <a:t> </a:t>
            </a:r>
            <a:r>
              <a:rPr lang="en-US" dirty="0" err="1"/>
              <a:t>luas</a:t>
            </a:r>
            <a:r>
              <a:rPr lang="en-US" dirty="0"/>
              <a:t> oleh </a:t>
            </a:r>
            <a:r>
              <a:rPr lang="en-US" dirty="0" err="1"/>
              <a:t>masyarakat</a:t>
            </a:r>
            <a:r>
              <a:rPr lang="en-US" dirty="0"/>
              <a:t> Nusantara.</a:t>
            </a:r>
            <a:endParaRPr lang="id-ID" dirty="0"/>
          </a:p>
          <a:p>
            <a:pPr marL="285750" indent="-285750">
              <a:buFont typeface="Arial" panose="020B0604020202020204" pitchFamily="34" charset="0"/>
              <a:buChar char="•"/>
            </a:pPr>
            <a:r>
              <a:rPr lang="id-ID" dirty="0"/>
              <a:t>Para sufi yang menyebarkan ajaran tasawuf, yaitu </a:t>
            </a:r>
            <a:r>
              <a:rPr lang="sv-SE" dirty="0"/>
              <a:t>Hamzah Fansuri di Aceh, Syekh Siti Jenar, dan Sunan Panggung di Jawa.</a:t>
            </a:r>
            <a:endParaRPr lang="en-US" dirty="0"/>
          </a:p>
        </p:txBody>
      </p:sp>
    </p:spTree>
    <p:extLst>
      <p:ext uri="{BB962C8B-B14F-4D97-AF65-F5344CB8AC3E}">
        <p14:creationId xmlns:p14="http://schemas.microsoft.com/office/powerpoint/2010/main" val="2587828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t="-9000" b="-9000"/>
          </a:stretch>
        </a:blipFill>
        <a:effectLst/>
      </p:bgPr>
    </p:bg>
    <p:spTree>
      <p:nvGrpSpPr>
        <p:cNvPr id="1" name=""/>
        <p:cNvGrpSpPr/>
        <p:nvPr/>
      </p:nvGrpSpPr>
      <p:grpSpPr>
        <a:xfrm>
          <a:off x="0" y="0"/>
          <a:ext cx="0" cy="0"/>
          <a:chOff x="0" y="0"/>
          <a:chExt cx="0" cy="0"/>
        </a:xfrm>
      </p:grpSpPr>
      <p:grpSp>
        <p:nvGrpSpPr>
          <p:cNvPr id="7" name="Group 6"/>
          <p:cNvGrpSpPr/>
          <p:nvPr/>
        </p:nvGrpSpPr>
        <p:grpSpPr>
          <a:xfrm>
            <a:off x="179512" y="113959"/>
            <a:ext cx="8049075" cy="600983"/>
            <a:chOff x="-3023830" y="4987"/>
            <a:chExt cx="7060660" cy="945163"/>
          </a:xfrm>
        </p:grpSpPr>
        <p:sp>
          <p:nvSpPr>
            <p:cNvPr id="11" name="Rectangle 10"/>
            <p:cNvSpPr/>
            <p:nvPr/>
          </p:nvSpPr>
          <p:spPr>
            <a:xfrm>
              <a:off x="-2197353" y="4987"/>
              <a:ext cx="5188999" cy="523220"/>
            </a:xfrm>
            <a:prstGeom prst="rect">
              <a:avLst/>
            </a:prstGeom>
          </p:spPr>
          <p:txBody>
            <a:bodyPr wrap="none">
              <a:spAutoFit/>
            </a:bodyPr>
            <a:lstStyle/>
            <a:p>
              <a:pPr lvl="0" algn="ctr"/>
              <a:r>
                <a:rPr lang="id-ID" sz="2800" b="1" dirty="0">
                  <a:solidFill>
                    <a:srgbClr val="F4740A"/>
                  </a:solidFill>
                  <a:latin typeface="Calibri" panose="020F0502020204030204" pitchFamily="34" charset="0"/>
                </a:rPr>
                <a:t>Sejarah Penyebaran Islam di Indonesia</a:t>
              </a:r>
            </a:p>
          </p:txBody>
        </p:sp>
        <p:cxnSp>
          <p:nvCxnSpPr>
            <p:cNvPr id="12" name="Straight Connector 11"/>
            <p:cNvCxnSpPr/>
            <p:nvPr/>
          </p:nvCxnSpPr>
          <p:spPr>
            <a:xfrm flipV="1">
              <a:off x="-3023830" y="950149"/>
              <a:ext cx="7060660" cy="1"/>
            </a:xfrm>
            <a:prstGeom prst="line">
              <a:avLst/>
            </a:prstGeom>
            <a:ln>
              <a:solidFill>
                <a:srgbClr val="F4740A"/>
              </a:solidFill>
              <a:headEnd type="oval"/>
              <a:tailEnd type="oval"/>
            </a:ln>
          </p:spPr>
          <p:style>
            <a:lnRef idx="3">
              <a:schemeClr val="accent1"/>
            </a:lnRef>
            <a:fillRef idx="0">
              <a:schemeClr val="accent1"/>
            </a:fillRef>
            <a:effectRef idx="2">
              <a:schemeClr val="accent1"/>
            </a:effectRef>
            <a:fontRef idx="minor">
              <a:schemeClr val="tx1"/>
            </a:fontRef>
          </p:style>
        </p:cxnSp>
      </p:grpSp>
      <p:sp>
        <p:nvSpPr>
          <p:cNvPr id="13" name="Rectangle 12"/>
          <p:cNvSpPr/>
          <p:nvPr/>
        </p:nvSpPr>
        <p:spPr>
          <a:xfrm>
            <a:off x="251519" y="1167409"/>
            <a:ext cx="6877109" cy="3248005"/>
          </a:xfrm>
          <a:prstGeom prst="rect">
            <a:avLst/>
          </a:prstGeom>
        </p:spPr>
        <p:txBody>
          <a:bodyPr wrap="square">
            <a:spAutoFit/>
          </a:bodyPr>
          <a:lstStyle/>
          <a:p>
            <a:pPr marL="342900" indent="-342900">
              <a:lnSpc>
                <a:spcPct val="107000"/>
              </a:lnSpc>
              <a:spcAft>
                <a:spcPts val="800"/>
              </a:spcAft>
              <a:buFont typeface="+mj-lt"/>
              <a:buAutoNum type="arabicPeriod"/>
            </a:pPr>
            <a:r>
              <a:rPr lang="en-US" dirty="0" err="1"/>
              <a:t>Sebelum</a:t>
            </a:r>
            <a:r>
              <a:rPr lang="en-US" dirty="0"/>
              <a:t> </a:t>
            </a:r>
            <a:r>
              <a:rPr lang="en-US" dirty="0" err="1"/>
              <a:t>datangnya</a:t>
            </a:r>
            <a:r>
              <a:rPr lang="en-US" dirty="0"/>
              <a:t> Islam, </a:t>
            </a:r>
            <a:r>
              <a:rPr lang="en-US" dirty="0" err="1"/>
              <a:t>masyarakat</a:t>
            </a:r>
            <a:r>
              <a:rPr lang="en-US" dirty="0"/>
              <a:t> Indonesia </a:t>
            </a:r>
            <a:r>
              <a:rPr lang="en-US" dirty="0" err="1"/>
              <a:t>telah</a:t>
            </a:r>
            <a:r>
              <a:rPr lang="en-US" dirty="0"/>
              <a:t> </a:t>
            </a:r>
            <a:r>
              <a:rPr lang="en-US" dirty="0" err="1"/>
              <a:t>mengenal</a:t>
            </a:r>
            <a:r>
              <a:rPr lang="en-US" dirty="0"/>
              <a:t> </a:t>
            </a:r>
            <a:r>
              <a:rPr lang="en-US" dirty="0" err="1"/>
              <a:t>keyakinan</a:t>
            </a:r>
            <a:r>
              <a:rPr lang="en-US" dirty="0"/>
              <a:t> dan </a:t>
            </a:r>
            <a:r>
              <a:rPr lang="en-US" dirty="0" err="1"/>
              <a:t>mayoritas</a:t>
            </a:r>
            <a:r>
              <a:rPr lang="en-US" dirty="0"/>
              <a:t> </a:t>
            </a:r>
            <a:r>
              <a:rPr lang="en-US" dirty="0" err="1"/>
              <a:t>menganut</a:t>
            </a:r>
            <a:r>
              <a:rPr lang="en-US" dirty="0"/>
              <a:t> agama Hindu dan Buddha. </a:t>
            </a:r>
            <a:r>
              <a:rPr lang="en-US" dirty="0" err="1"/>
              <a:t>Sebelum</a:t>
            </a:r>
            <a:r>
              <a:rPr lang="en-US" dirty="0"/>
              <a:t> agama Hindu dan Buddha, </a:t>
            </a:r>
            <a:r>
              <a:rPr lang="en-US" dirty="0" err="1"/>
              <a:t>masyarakat</a:t>
            </a:r>
            <a:r>
              <a:rPr lang="en-US" dirty="0"/>
              <a:t> Indonesia juga </a:t>
            </a:r>
            <a:r>
              <a:rPr lang="en-US" dirty="0" err="1"/>
              <a:t>mengenal</a:t>
            </a:r>
            <a:r>
              <a:rPr lang="en-US" dirty="0"/>
              <a:t> </a:t>
            </a:r>
            <a:r>
              <a:rPr lang="en-US" dirty="0" err="1"/>
              <a:t>kepercayaan</a:t>
            </a:r>
            <a:r>
              <a:rPr lang="en-US" dirty="0"/>
              <a:t> </a:t>
            </a:r>
            <a:r>
              <a:rPr lang="en-US" dirty="0" err="1"/>
              <a:t>nenek</a:t>
            </a:r>
            <a:r>
              <a:rPr lang="en-US" dirty="0"/>
              <a:t> </a:t>
            </a:r>
            <a:r>
              <a:rPr lang="en-US" dirty="0" err="1"/>
              <a:t>moyang</a:t>
            </a:r>
            <a:r>
              <a:rPr lang="en-US" dirty="0"/>
              <a:t>, </a:t>
            </a:r>
            <a:r>
              <a:rPr lang="en-US" dirty="0" err="1"/>
              <a:t>seperti</a:t>
            </a:r>
            <a:r>
              <a:rPr lang="en-US" dirty="0"/>
              <a:t> </a:t>
            </a:r>
            <a:r>
              <a:rPr lang="en-US" dirty="0" err="1"/>
              <a:t>Kapitayan</a:t>
            </a:r>
            <a:r>
              <a:rPr lang="en-US" dirty="0"/>
              <a:t>. </a:t>
            </a:r>
            <a:endParaRPr lang="id-ID" dirty="0"/>
          </a:p>
          <a:p>
            <a:pPr marL="342900" indent="-342900">
              <a:lnSpc>
                <a:spcPct val="107000"/>
              </a:lnSpc>
              <a:spcAft>
                <a:spcPts val="800"/>
              </a:spcAft>
              <a:buFont typeface="+mj-lt"/>
              <a:buAutoNum type="arabicPeriod"/>
            </a:pPr>
            <a:r>
              <a:rPr lang="en-US" dirty="0" err="1"/>
              <a:t>Ajaran</a:t>
            </a:r>
            <a:r>
              <a:rPr lang="en-US" dirty="0"/>
              <a:t> Islam </a:t>
            </a:r>
            <a:r>
              <a:rPr lang="en-US" dirty="0" err="1"/>
              <a:t>mudah</a:t>
            </a:r>
            <a:r>
              <a:rPr lang="en-US" dirty="0"/>
              <a:t> </a:t>
            </a:r>
            <a:r>
              <a:rPr lang="en-US" dirty="0" err="1"/>
              <a:t>diterima</a:t>
            </a:r>
            <a:r>
              <a:rPr lang="en-US" dirty="0"/>
              <a:t> </a:t>
            </a:r>
            <a:r>
              <a:rPr lang="en-US" dirty="0" err="1"/>
              <a:t>masyarakat</a:t>
            </a:r>
            <a:r>
              <a:rPr lang="en-US" dirty="0"/>
              <a:t> Indonesia </a:t>
            </a:r>
            <a:r>
              <a:rPr lang="en-US" dirty="0" err="1"/>
              <a:t>karena</a:t>
            </a:r>
            <a:r>
              <a:rPr lang="en-US" dirty="0"/>
              <a:t> </a:t>
            </a:r>
            <a:r>
              <a:rPr lang="en-US" dirty="0" err="1"/>
              <a:t>disebarkan</a:t>
            </a:r>
            <a:r>
              <a:rPr lang="en-US" dirty="0"/>
              <a:t> </a:t>
            </a:r>
            <a:r>
              <a:rPr lang="en-US" dirty="0" err="1"/>
              <a:t>dengan</a:t>
            </a:r>
            <a:r>
              <a:rPr lang="en-US" dirty="0"/>
              <a:t> </a:t>
            </a:r>
            <a:r>
              <a:rPr lang="en-US" dirty="0" err="1"/>
              <a:t>cara</a:t>
            </a:r>
            <a:r>
              <a:rPr lang="en-US" dirty="0"/>
              <a:t> </a:t>
            </a:r>
            <a:r>
              <a:rPr lang="en-US" dirty="0" err="1"/>
              <a:t>damai</a:t>
            </a:r>
            <a:r>
              <a:rPr lang="en-US" dirty="0"/>
              <a:t> </a:t>
            </a:r>
            <a:r>
              <a:rPr lang="en-US" dirty="0" err="1"/>
              <a:t>tanpa</a:t>
            </a:r>
            <a:r>
              <a:rPr lang="en-US" dirty="0"/>
              <a:t> </a:t>
            </a:r>
            <a:r>
              <a:rPr lang="en-US" dirty="0" err="1"/>
              <a:t>paksaan</a:t>
            </a:r>
            <a:r>
              <a:rPr lang="en-US" dirty="0"/>
              <a:t> dan </a:t>
            </a:r>
            <a:r>
              <a:rPr lang="en-US" dirty="0" err="1"/>
              <a:t>kekerasan</a:t>
            </a:r>
            <a:r>
              <a:rPr lang="en-US" dirty="0"/>
              <a:t>, </a:t>
            </a:r>
            <a:r>
              <a:rPr lang="en-US" dirty="0" err="1"/>
              <a:t>ajarannya</a:t>
            </a:r>
            <a:r>
              <a:rPr lang="en-US" dirty="0"/>
              <a:t> sangat </a:t>
            </a:r>
            <a:r>
              <a:rPr lang="en-US" dirty="0" err="1"/>
              <a:t>masuk</a:t>
            </a:r>
            <a:r>
              <a:rPr lang="en-US" dirty="0"/>
              <a:t> </a:t>
            </a:r>
            <a:r>
              <a:rPr lang="en-US" dirty="0" err="1"/>
              <a:t>akal</a:t>
            </a:r>
            <a:r>
              <a:rPr lang="en-US" dirty="0"/>
              <a:t> (</a:t>
            </a:r>
            <a:r>
              <a:rPr lang="en-US" dirty="0" err="1"/>
              <a:t>logis</a:t>
            </a:r>
            <a:r>
              <a:rPr lang="en-US" dirty="0"/>
              <a:t>), </a:t>
            </a:r>
            <a:r>
              <a:rPr lang="en-US" dirty="0" err="1"/>
              <a:t>mudah</a:t>
            </a:r>
            <a:r>
              <a:rPr lang="en-US" dirty="0"/>
              <a:t> </a:t>
            </a:r>
            <a:r>
              <a:rPr lang="en-US" dirty="0" err="1"/>
              <a:t>dijalankan</a:t>
            </a:r>
            <a:r>
              <a:rPr lang="en-US" dirty="0"/>
              <a:t>, dan </a:t>
            </a:r>
            <a:r>
              <a:rPr lang="en-US" dirty="0" err="1"/>
              <a:t>sesuai</a:t>
            </a:r>
            <a:r>
              <a:rPr lang="en-US" dirty="0"/>
              <a:t> </a:t>
            </a:r>
            <a:r>
              <a:rPr lang="en-US" dirty="0" err="1"/>
              <a:t>dengan</a:t>
            </a:r>
            <a:r>
              <a:rPr lang="en-US" dirty="0"/>
              <a:t> </a:t>
            </a:r>
            <a:r>
              <a:rPr lang="en-US" dirty="0" err="1"/>
              <a:t>keadaan</a:t>
            </a:r>
            <a:r>
              <a:rPr lang="en-US" dirty="0"/>
              <a:t> </a:t>
            </a:r>
            <a:r>
              <a:rPr lang="en-US" dirty="0" err="1"/>
              <a:t>hati</a:t>
            </a:r>
            <a:r>
              <a:rPr lang="en-US" dirty="0"/>
              <a:t> </a:t>
            </a:r>
            <a:r>
              <a:rPr lang="en-US" dirty="0" err="1"/>
              <a:t>nurani</a:t>
            </a:r>
            <a:r>
              <a:rPr lang="en-US" dirty="0"/>
              <a:t> (fitrah) </a:t>
            </a:r>
            <a:r>
              <a:rPr lang="en-US" dirty="0" err="1"/>
              <a:t>manusia</a:t>
            </a:r>
            <a:r>
              <a:rPr lang="en-US" dirty="0"/>
              <a:t>. </a:t>
            </a:r>
            <a:endParaRPr lang="id-ID" dirty="0"/>
          </a:p>
          <a:p>
            <a:pPr marL="342900" indent="-342900">
              <a:lnSpc>
                <a:spcPct val="107000"/>
              </a:lnSpc>
              <a:spcAft>
                <a:spcPts val="800"/>
              </a:spcAft>
              <a:buFont typeface="+mj-lt"/>
              <a:buAutoNum type="arabicPeriod"/>
            </a:pPr>
            <a:r>
              <a:rPr lang="en-US" dirty="0" err="1"/>
              <a:t>Terdapat</a:t>
            </a:r>
            <a:r>
              <a:rPr lang="en-US" dirty="0"/>
              <a:t> </a:t>
            </a:r>
            <a:r>
              <a:rPr lang="en-US" dirty="0" err="1"/>
              <a:t>empat</a:t>
            </a:r>
            <a:r>
              <a:rPr lang="en-US" dirty="0"/>
              <a:t> </a:t>
            </a:r>
            <a:r>
              <a:rPr lang="en-US" dirty="0" err="1"/>
              <a:t>teori</a:t>
            </a:r>
            <a:r>
              <a:rPr lang="en-US" dirty="0"/>
              <a:t> </a:t>
            </a:r>
            <a:r>
              <a:rPr lang="en-US" dirty="0" err="1"/>
              <a:t>masuknya</a:t>
            </a:r>
            <a:r>
              <a:rPr lang="en-US" dirty="0"/>
              <a:t> Islam di Indonesia, </a:t>
            </a:r>
            <a:r>
              <a:rPr lang="en-US" dirty="0" err="1"/>
              <a:t>yaitu</a:t>
            </a:r>
            <a:r>
              <a:rPr lang="en-US" dirty="0"/>
              <a:t>: </a:t>
            </a:r>
            <a:r>
              <a:rPr lang="en-US" dirty="0" err="1"/>
              <a:t>teori</a:t>
            </a:r>
            <a:r>
              <a:rPr lang="en-US" dirty="0"/>
              <a:t> </a:t>
            </a:r>
            <a:r>
              <a:rPr lang="en-US" dirty="0" err="1"/>
              <a:t>Mekah</a:t>
            </a:r>
            <a:r>
              <a:rPr lang="en-US" dirty="0"/>
              <a:t> (Arab), </a:t>
            </a:r>
            <a:r>
              <a:rPr lang="en-US" dirty="0" err="1"/>
              <a:t>teori</a:t>
            </a:r>
            <a:r>
              <a:rPr lang="en-US" dirty="0"/>
              <a:t> Gujarat (India), </a:t>
            </a:r>
            <a:r>
              <a:rPr lang="en-US" dirty="0" err="1"/>
              <a:t>teori</a:t>
            </a:r>
            <a:r>
              <a:rPr lang="en-US" dirty="0"/>
              <a:t> Persia, dan </a:t>
            </a:r>
            <a:r>
              <a:rPr lang="en-US" dirty="0" err="1"/>
              <a:t>teori</a:t>
            </a:r>
            <a:r>
              <a:rPr lang="en-US" dirty="0"/>
              <a:t> </a:t>
            </a:r>
            <a:r>
              <a:rPr lang="en-US" dirty="0" err="1"/>
              <a:t>Tiongkok</a:t>
            </a:r>
            <a:r>
              <a:rPr lang="en-US" dirty="0"/>
              <a:t>.</a:t>
            </a:r>
            <a:endParaRPr lang="en-US" dirty="0">
              <a:latin typeface="Calibri" panose="020F050202020403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grpSp>
        <p:nvGrpSpPr>
          <p:cNvPr id="14" name="Group 13"/>
          <p:cNvGrpSpPr/>
          <p:nvPr/>
        </p:nvGrpSpPr>
        <p:grpSpPr>
          <a:xfrm>
            <a:off x="6534792" y="1260671"/>
            <a:ext cx="2906893" cy="2466754"/>
            <a:chOff x="5736111" y="1694660"/>
            <a:chExt cx="3521672" cy="3160502"/>
          </a:xfrm>
        </p:grpSpPr>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l="54394"/>
            <a:stretch/>
          </p:blipFill>
          <p:spPr>
            <a:xfrm flipH="1">
              <a:off x="6316468" y="1694660"/>
              <a:ext cx="2232248" cy="2755964"/>
            </a:xfrm>
            <a:prstGeom prst="rect">
              <a:avLst/>
            </a:prstGeom>
          </p:spPr>
        </p:pic>
        <p:sp>
          <p:nvSpPr>
            <p:cNvPr id="20" name="Rectangle 19"/>
            <p:cNvSpPr/>
            <p:nvPr/>
          </p:nvSpPr>
          <p:spPr>
            <a:xfrm>
              <a:off x="6339092" y="4070059"/>
              <a:ext cx="2197846" cy="584775"/>
            </a:xfrm>
            <a:prstGeom prst="rect">
              <a:avLst/>
            </a:prstGeom>
            <a:solidFill>
              <a:srgbClr val="F4740A"/>
            </a:solidFill>
            <a:ln>
              <a:noFill/>
            </a:ln>
            <a:effectLst>
              <a:outerShdw blurRad="50800" dist="38100" dir="16200000" rotWithShape="0">
                <a:prstClr val="black">
                  <a:alpha val="40000"/>
                </a:prst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6"/>
            </a:fillRef>
            <a:effectRef idx="1">
              <a:schemeClr val="accent6"/>
            </a:effectRef>
            <a:fontRef idx="minor">
              <a:schemeClr val="lt1"/>
            </a:fontRef>
          </p:style>
          <p:txBody>
            <a:bodyPr wrap="none">
              <a:spAutoFit/>
            </a:bodyPr>
            <a:lstStyle/>
            <a:p>
              <a:pPr algn="ctr"/>
              <a:r>
                <a:rPr lang="id-ID" sz="3200" b="1" dirty="0"/>
                <a:t>Rangkuman</a:t>
              </a:r>
            </a:p>
          </p:txBody>
        </p:sp>
        <p:sp>
          <p:nvSpPr>
            <p:cNvPr id="21" name="TextBox 20"/>
            <p:cNvSpPr txBox="1"/>
            <p:nvPr/>
          </p:nvSpPr>
          <p:spPr>
            <a:xfrm>
              <a:off x="5736111" y="4639718"/>
              <a:ext cx="3521672" cy="215444"/>
            </a:xfrm>
            <a:prstGeom prst="rect">
              <a:avLst/>
            </a:prstGeom>
            <a:noFill/>
          </p:spPr>
          <p:txBody>
            <a:bodyPr wrap="square" rtlCol="0">
              <a:spAutoFit/>
            </a:bodyPr>
            <a:lstStyle/>
            <a:p>
              <a:pPr algn="ctr"/>
              <a:r>
                <a:rPr lang="id-ID" sz="800" dirty="0"/>
                <a:t>Sumber: www.freepik.com</a:t>
              </a:r>
              <a:endParaRPr lang="en-US" sz="800" dirty="0"/>
            </a:p>
          </p:txBody>
        </p:sp>
      </p:grpSp>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28629" y="267494"/>
            <a:ext cx="1719221" cy="420660"/>
          </a:xfrm>
          <a:prstGeom prst="rect">
            <a:avLst/>
          </a:prstGeom>
        </p:spPr>
      </p:pic>
    </p:spTree>
    <p:extLst>
      <p:ext uri="{BB962C8B-B14F-4D97-AF65-F5344CB8AC3E}">
        <p14:creationId xmlns:p14="http://schemas.microsoft.com/office/powerpoint/2010/main" val="2192722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750" fill="hold"/>
                                        <p:tgtEl>
                                          <p:spTgt spid="14"/>
                                        </p:tgtEl>
                                        <p:attrNameLst>
                                          <p:attrName>ppt_w</p:attrName>
                                        </p:attrNameLst>
                                      </p:cBhvr>
                                      <p:tavLst>
                                        <p:tav tm="0">
                                          <p:val>
                                            <p:fltVal val="0"/>
                                          </p:val>
                                        </p:tav>
                                        <p:tav tm="100000">
                                          <p:val>
                                            <p:strVal val="#ppt_w"/>
                                          </p:val>
                                        </p:tav>
                                      </p:tavLst>
                                    </p:anim>
                                    <p:anim calcmode="lin" valueType="num">
                                      <p:cBhvr>
                                        <p:cTn id="12" dur="750" fill="hold"/>
                                        <p:tgtEl>
                                          <p:spTgt spid="14"/>
                                        </p:tgtEl>
                                        <p:attrNameLst>
                                          <p:attrName>ppt_h</p:attrName>
                                        </p:attrNameLst>
                                      </p:cBhvr>
                                      <p:tavLst>
                                        <p:tav tm="0">
                                          <p:val>
                                            <p:fltVal val="0"/>
                                          </p:val>
                                        </p:tav>
                                        <p:tav tm="100000">
                                          <p:val>
                                            <p:strVal val="#ppt_h"/>
                                          </p:val>
                                        </p:tav>
                                      </p:tavLst>
                                    </p:anim>
                                    <p:animEffect transition="in" filter="fade">
                                      <p:cBhvr>
                                        <p:cTn id="13" dur="750"/>
                                        <p:tgtEl>
                                          <p:spTgt spid="14"/>
                                        </p:tgtEl>
                                      </p:cBhvr>
                                    </p:animEffect>
                                  </p:childTnLst>
                                </p:cTn>
                              </p:par>
                            </p:childTnLst>
                          </p:cTn>
                        </p:par>
                        <p:par>
                          <p:cTn id="14" fill="hold">
                            <p:stCondLst>
                              <p:cond delay="1250"/>
                            </p:stCondLst>
                            <p:childTnLst>
                              <p:par>
                                <p:cTn id="15" presetID="10"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t="-9000" b="-9000"/>
          </a:stretch>
        </a:blipFill>
        <a:effectLst/>
      </p:bgPr>
    </p:bg>
    <p:spTree>
      <p:nvGrpSpPr>
        <p:cNvPr id="1" name=""/>
        <p:cNvGrpSpPr/>
        <p:nvPr/>
      </p:nvGrpSpPr>
      <p:grpSpPr>
        <a:xfrm>
          <a:off x="0" y="0"/>
          <a:ext cx="0" cy="0"/>
          <a:chOff x="0" y="0"/>
          <a:chExt cx="0" cy="0"/>
        </a:xfrm>
      </p:grpSpPr>
      <p:grpSp>
        <p:nvGrpSpPr>
          <p:cNvPr id="7" name="Group 6"/>
          <p:cNvGrpSpPr/>
          <p:nvPr/>
        </p:nvGrpSpPr>
        <p:grpSpPr>
          <a:xfrm>
            <a:off x="179512" y="113959"/>
            <a:ext cx="8049075" cy="600983"/>
            <a:chOff x="-3023830" y="4987"/>
            <a:chExt cx="7060660" cy="945163"/>
          </a:xfrm>
        </p:grpSpPr>
        <p:sp>
          <p:nvSpPr>
            <p:cNvPr id="11" name="Rectangle 10"/>
            <p:cNvSpPr/>
            <p:nvPr/>
          </p:nvSpPr>
          <p:spPr>
            <a:xfrm>
              <a:off x="-2197353" y="4987"/>
              <a:ext cx="5188999" cy="523220"/>
            </a:xfrm>
            <a:prstGeom prst="rect">
              <a:avLst/>
            </a:prstGeom>
          </p:spPr>
          <p:txBody>
            <a:bodyPr wrap="none">
              <a:spAutoFit/>
            </a:bodyPr>
            <a:lstStyle/>
            <a:p>
              <a:pPr lvl="0" algn="ctr"/>
              <a:r>
                <a:rPr lang="id-ID" sz="2800" b="1" dirty="0">
                  <a:solidFill>
                    <a:srgbClr val="F4740A"/>
                  </a:solidFill>
                  <a:latin typeface="Calibri" panose="020F0502020204030204" pitchFamily="34" charset="0"/>
                </a:rPr>
                <a:t>Sejarah Penyebaran Islam di Indonesia</a:t>
              </a:r>
            </a:p>
          </p:txBody>
        </p:sp>
        <p:cxnSp>
          <p:nvCxnSpPr>
            <p:cNvPr id="12" name="Straight Connector 11"/>
            <p:cNvCxnSpPr/>
            <p:nvPr/>
          </p:nvCxnSpPr>
          <p:spPr>
            <a:xfrm flipV="1">
              <a:off x="-3023830" y="950149"/>
              <a:ext cx="7060660" cy="1"/>
            </a:xfrm>
            <a:prstGeom prst="line">
              <a:avLst/>
            </a:prstGeom>
            <a:ln>
              <a:solidFill>
                <a:srgbClr val="F4740A"/>
              </a:solidFill>
              <a:headEnd type="oval"/>
              <a:tailEnd type="oval"/>
            </a:ln>
          </p:spPr>
          <p:style>
            <a:lnRef idx="3">
              <a:schemeClr val="accent1"/>
            </a:lnRef>
            <a:fillRef idx="0">
              <a:schemeClr val="accent1"/>
            </a:fillRef>
            <a:effectRef idx="2">
              <a:schemeClr val="accent1"/>
            </a:effectRef>
            <a:fontRef idx="minor">
              <a:schemeClr val="tx1"/>
            </a:fontRef>
          </p:style>
        </p:cxnSp>
      </p:grpSp>
      <p:sp>
        <p:nvSpPr>
          <p:cNvPr id="13" name="Rectangle 12"/>
          <p:cNvSpPr/>
          <p:nvPr/>
        </p:nvSpPr>
        <p:spPr>
          <a:xfrm>
            <a:off x="251520" y="950116"/>
            <a:ext cx="6877109" cy="3544368"/>
          </a:xfrm>
          <a:prstGeom prst="rect">
            <a:avLst/>
          </a:prstGeom>
        </p:spPr>
        <p:txBody>
          <a:bodyPr wrap="square">
            <a:spAutoFit/>
          </a:bodyPr>
          <a:lstStyle/>
          <a:p>
            <a:pPr marL="342900" indent="-342900">
              <a:lnSpc>
                <a:spcPct val="107000"/>
              </a:lnSpc>
              <a:spcAft>
                <a:spcPts val="800"/>
              </a:spcAft>
              <a:buFont typeface="+mj-lt"/>
              <a:buAutoNum type="arabicPeriod" startAt="4"/>
            </a:pPr>
            <a:r>
              <a:rPr lang="en-US" dirty="0" err="1"/>
              <a:t>Hubungan</a:t>
            </a:r>
            <a:r>
              <a:rPr lang="en-US" dirty="0"/>
              <a:t> </a:t>
            </a:r>
            <a:r>
              <a:rPr lang="en-US" dirty="0" err="1"/>
              <a:t>antara</a:t>
            </a:r>
            <a:r>
              <a:rPr lang="en-US" dirty="0"/>
              <a:t> </a:t>
            </a:r>
            <a:r>
              <a:rPr lang="en-US" dirty="0" err="1"/>
              <a:t>pedagang</a:t>
            </a:r>
            <a:r>
              <a:rPr lang="en-US" dirty="0"/>
              <a:t> Indonesia </a:t>
            </a:r>
            <a:r>
              <a:rPr lang="en-US" dirty="0" err="1"/>
              <a:t>dengan</a:t>
            </a:r>
            <a:r>
              <a:rPr lang="en-US" dirty="0"/>
              <a:t> para </a:t>
            </a:r>
            <a:r>
              <a:rPr lang="en-US" dirty="0" err="1"/>
              <a:t>pedagang</a:t>
            </a:r>
            <a:r>
              <a:rPr lang="en-US" dirty="0"/>
              <a:t> </a:t>
            </a:r>
            <a:r>
              <a:rPr lang="en-US" dirty="0" err="1"/>
              <a:t>muslim</a:t>
            </a:r>
            <a:r>
              <a:rPr lang="en-US" dirty="0"/>
              <a:t> </a:t>
            </a:r>
            <a:r>
              <a:rPr lang="en-US" dirty="0" err="1"/>
              <a:t>asal</a:t>
            </a:r>
            <a:r>
              <a:rPr lang="en-US" dirty="0"/>
              <a:t> India, Persia, dan Arab </a:t>
            </a:r>
            <a:r>
              <a:rPr lang="en-US" dirty="0" err="1"/>
              <a:t>sudah</a:t>
            </a:r>
            <a:r>
              <a:rPr lang="en-US" dirty="0"/>
              <a:t> </a:t>
            </a:r>
            <a:r>
              <a:rPr lang="en-US" dirty="0" err="1"/>
              <a:t>berlangsung</a:t>
            </a:r>
            <a:r>
              <a:rPr lang="en-US" dirty="0"/>
              <a:t> </a:t>
            </a:r>
            <a:r>
              <a:rPr lang="en-US" dirty="0" err="1"/>
              <a:t>selama</a:t>
            </a:r>
            <a:r>
              <a:rPr lang="en-US" dirty="0"/>
              <a:t> </a:t>
            </a:r>
            <a:r>
              <a:rPr lang="en-US" dirty="0" err="1"/>
              <a:t>beberapa</a:t>
            </a:r>
            <a:r>
              <a:rPr lang="en-US" dirty="0"/>
              <a:t> </a:t>
            </a:r>
            <a:r>
              <a:rPr lang="en-US" dirty="0" err="1"/>
              <a:t>abad</a:t>
            </a:r>
            <a:r>
              <a:rPr lang="en-US" dirty="0"/>
              <a:t> </a:t>
            </a:r>
            <a:r>
              <a:rPr lang="en-US" dirty="0" err="1"/>
              <a:t>sebab</a:t>
            </a:r>
            <a:r>
              <a:rPr lang="en-US" dirty="0"/>
              <a:t> </a:t>
            </a:r>
            <a:r>
              <a:rPr lang="en-US" dirty="0" err="1"/>
              <a:t>pantai</a:t>
            </a:r>
            <a:r>
              <a:rPr lang="en-US" dirty="0"/>
              <a:t> </a:t>
            </a:r>
            <a:r>
              <a:rPr lang="en-US" dirty="0" err="1"/>
              <a:t>pesisir</a:t>
            </a:r>
            <a:r>
              <a:rPr lang="en-US" dirty="0"/>
              <a:t> Sumatra </a:t>
            </a:r>
            <a:r>
              <a:rPr lang="en-US" dirty="0" err="1"/>
              <a:t>telah</a:t>
            </a:r>
            <a:r>
              <a:rPr lang="en-US" dirty="0"/>
              <a:t> </a:t>
            </a:r>
            <a:r>
              <a:rPr lang="en-US" dirty="0" err="1"/>
              <a:t>menjadi</a:t>
            </a:r>
            <a:r>
              <a:rPr lang="en-US" dirty="0"/>
              <a:t> </a:t>
            </a:r>
            <a:r>
              <a:rPr lang="en-US" dirty="0" err="1"/>
              <a:t>jalur</a:t>
            </a:r>
            <a:r>
              <a:rPr lang="en-US" dirty="0"/>
              <a:t> </a:t>
            </a:r>
            <a:r>
              <a:rPr lang="en-US" dirty="0" err="1"/>
              <a:t>lintas</a:t>
            </a:r>
            <a:r>
              <a:rPr lang="en-US" dirty="0"/>
              <a:t> </a:t>
            </a:r>
            <a:r>
              <a:rPr lang="en-US" dirty="0" err="1"/>
              <a:t>perdagangan</a:t>
            </a:r>
            <a:r>
              <a:rPr lang="en-US" dirty="0"/>
              <a:t> </a:t>
            </a:r>
            <a:r>
              <a:rPr lang="en-US" dirty="0" err="1"/>
              <a:t>bagi</a:t>
            </a:r>
            <a:r>
              <a:rPr lang="en-US" dirty="0"/>
              <a:t> para </a:t>
            </a:r>
            <a:r>
              <a:rPr lang="en-US" dirty="0" err="1"/>
              <a:t>pedagang</a:t>
            </a:r>
            <a:r>
              <a:rPr lang="en-US" dirty="0"/>
              <a:t> </a:t>
            </a:r>
            <a:r>
              <a:rPr lang="en-US" dirty="0" err="1"/>
              <a:t>asing</a:t>
            </a:r>
            <a:r>
              <a:rPr lang="en-US" dirty="0"/>
              <a:t> </a:t>
            </a:r>
            <a:r>
              <a:rPr lang="en-US" dirty="0" err="1"/>
              <a:t>tersebut</a:t>
            </a:r>
            <a:r>
              <a:rPr lang="en-US" dirty="0"/>
              <a:t> </a:t>
            </a:r>
            <a:r>
              <a:rPr lang="en-US" dirty="0" err="1"/>
              <a:t>sejak</a:t>
            </a:r>
            <a:r>
              <a:rPr lang="en-US" dirty="0"/>
              <a:t> </a:t>
            </a:r>
            <a:r>
              <a:rPr lang="en-US" dirty="0" err="1"/>
              <a:t>abad</a:t>
            </a:r>
            <a:r>
              <a:rPr lang="en-US" dirty="0"/>
              <a:t> ke-7 M. </a:t>
            </a:r>
            <a:endParaRPr lang="id-ID" dirty="0"/>
          </a:p>
          <a:p>
            <a:pPr marL="342900" indent="-342900">
              <a:lnSpc>
                <a:spcPct val="107000"/>
              </a:lnSpc>
              <a:spcAft>
                <a:spcPts val="800"/>
              </a:spcAft>
              <a:buFont typeface="+mj-lt"/>
              <a:buAutoNum type="arabicPeriod" startAt="4"/>
            </a:pPr>
            <a:r>
              <a:rPr lang="en-US" dirty="0"/>
              <a:t>Bukti </a:t>
            </a:r>
            <a:r>
              <a:rPr lang="en-US" dirty="0" err="1"/>
              <a:t>sejarah</a:t>
            </a:r>
            <a:r>
              <a:rPr lang="en-US" dirty="0"/>
              <a:t> yang </a:t>
            </a:r>
            <a:r>
              <a:rPr lang="en-US" dirty="0" err="1"/>
              <a:t>menunjukkan</a:t>
            </a:r>
            <a:r>
              <a:rPr lang="en-US" dirty="0"/>
              <a:t> </a:t>
            </a:r>
            <a:r>
              <a:rPr lang="en-US" dirty="0" err="1"/>
              <a:t>penyebaran</a:t>
            </a:r>
            <a:r>
              <a:rPr lang="en-US" dirty="0"/>
              <a:t> Islam </a:t>
            </a:r>
            <a:r>
              <a:rPr lang="en-US" dirty="0" err="1"/>
              <a:t>terjadi</a:t>
            </a:r>
            <a:r>
              <a:rPr lang="en-US" dirty="0"/>
              <a:t> </a:t>
            </a:r>
            <a:r>
              <a:rPr lang="en-US" dirty="0" err="1"/>
              <a:t>sejak</a:t>
            </a:r>
            <a:r>
              <a:rPr lang="en-US" dirty="0"/>
              <a:t> </a:t>
            </a:r>
            <a:r>
              <a:rPr lang="en-US" dirty="0" err="1"/>
              <a:t>abad</a:t>
            </a:r>
            <a:r>
              <a:rPr lang="en-US" dirty="0"/>
              <a:t> ke-11 M </a:t>
            </a:r>
            <a:r>
              <a:rPr lang="en-US" dirty="0" err="1"/>
              <a:t>adalah</a:t>
            </a:r>
            <a:r>
              <a:rPr lang="en-US" dirty="0"/>
              <a:t> </a:t>
            </a:r>
            <a:r>
              <a:rPr lang="en-US" dirty="0" err="1"/>
              <a:t>ditemukannya</a:t>
            </a:r>
            <a:r>
              <a:rPr lang="en-US" dirty="0"/>
              <a:t> </a:t>
            </a:r>
            <a:r>
              <a:rPr lang="en-US" dirty="0" err="1"/>
              <a:t>makam</a:t>
            </a:r>
            <a:r>
              <a:rPr lang="en-US" dirty="0"/>
              <a:t> Fatimah binti </a:t>
            </a:r>
            <a:r>
              <a:rPr lang="en-US" dirty="0" err="1"/>
              <a:t>Maimun</a:t>
            </a:r>
            <a:r>
              <a:rPr lang="en-US" dirty="0"/>
              <a:t> di </a:t>
            </a:r>
            <a:r>
              <a:rPr lang="en-US" dirty="0" err="1"/>
              <a:t>Leran</a:t>
            </a:r>
            <a:r>
              <a:rPr lang="en-US" dirty="0"/>
              <a:t>, Gresik, yang </a:t>
            </a:r>
            <a:r>
              <a:rPr lang="en-US" dirty="0" err="1"/>
              <a:t>bertuliskan</a:t>
            </a:r>
            <a:r>
              <a:rPr lang="en-US" dirty="0"/>
              <a:t> </a:t>
            </a:r>
            <a:r>
              <a:rPr lang="en-US" dirty="0" err="1"/>
              <a:t>tahun</a:t>
            </a:r>
            <a:r>
              <a:rPr lang="en-US" dirty="0"/>
              <a:t> </a:t>
            </a:r>
            <a:r>
              <a:rPr lang="en-US" dirty="0" err="1"/>
              <a:t>wafat</a:t>
            </a:r>
            <a:r>
              <a:rPr lang="en-US" dirty="0"/>
              <a:t> 474 H (1082 M). </a:t>
            </a:r>
            <a:endParaRPr lang="id-ID" dirty="0"/>
          </a:p>
          <a:p>
            <a:pPr marL="342900" indent="-342900">
              <a:lnSpc>
                <a:spcPct val="107000"/>
              </a:lnSpc>
              <a:spcAft>
                <a:spcPts val="800"/>
              </a:spcAft>
              <a:buFont typeface="+mj-lt"/>
              <a:buAutoNum type="arabicPeriod" startAt="4"/>
            </a:pPr>
            <a:r>
              <a:rPr lang="en-US" dirty="0" err="1"/>
              <a:t>Penyebaran</a:t>
            </a:r>
            <a:r>
              <a:rPr lang="en-US" dirty="0"/>
              <a:t> Islam di Indonesia </a:t>
            </a:r>
            <a:r>
              <a:rPr lang="en-US" dirty="0" err="1"/>
              <a:t>berlangsung</a:t>
            </a:r>
            <a:r>
              <a:rPr lang="en-US" dirty="0"/>
              <a:t> </a:t>
            </a:r>
            <a:r>
              <a:rPr lang="en-US" dirty="0" err="1"/>
              <a:t>setidaknya</a:t>
            </a:r>
            <a:r>
              <a:rPr lang="en-US" dirty="0"/>
              <a:t> </a:t>
            </a:r>
            <a:r>
              <a:rPr lang="en-US" dirty="0" err="1"/>
              <a:t>melalui</a:t>
            </a:r>
            <a:r>
              <a:rPr lang="en-US" dirty="0"/>
              <a:t> </a:t>
            </a:r>
            <a:r>
              <a:rPr lang="en-US" dirty="0" err="1"/>
              <a:t>empat</a:t>
            </a:r>
            <a:r>
              <a:rPr lang="en-US" dirty="0"/>
              <a:t> </a:t>
            </a:r>
            <a:r>
              <a:rPr lang="en-US" dirty="0" err="1"/>
              <a:t>jalur</a:t>
            </a:r>
            <a:r>
              <a:rPr lang="en-US" dirty="0"/>
              <a:t>, </a:t>
            </a:r>
            <a:r>
              <a:rPr lang="en-US" dirty="0" err="1"/>
              <a:t>yaitu</a:t>
            </a:r>
            <a:r>
              <a:rPr lang="en-US" dirty="0"/>
              <a:t> </a:t>
            </a:r>
            <a:r>
              <a:rPr lang="en-US" dirty="0" err="1"/>
              <a:t>jalur</a:t>
            </a:r>
            <a:r>
              <a:rPr lang="en-US" dirty="0"/>
              <a:t> </a:t>
            </a:r>
            <a:r>
              <a:rPr lang="en-US" dirty="0" err="1"/>
              <a:t>perdagangan</a:t>
            </a:r>
            <a:r>
              <a:rPr lang="en-US" dirty="0"/>
              <a:t>, </a:t>
            </a:r>
            <a:r>
              <a:rPr lang="en-US" dirty="0" err="1"/>
              <a:t>jalur</a:t>
            </a:r>
            <a:r>
              <a:rPr lang="en-US" dirty="0"/>
              <a:t> </a:t>
            </a:r>
            <a:r>
              <a:rPr lang="en-US" dirty="0" err="1"/>
              <a:t>sosial</a:t>
            </a:r>
            <a:r>
              <a:rPr lang="en-US" dirty="0"/>
              <a:t>, </a:t>
            </a:r>
            <a:r>
              <a:rPr lang="en-US" dirty="0" err="1"/>
              <a:t>jalur</a:t>
            </a:r>
            <a:r>
              <a:rPr lang="en-US" dirty="0"/>
              <a:t> </a:t>
            </a:r>
            <a:r>
              <a:rPr lang="en-US" dirty="0" err="1"/>
              <a:t>pengajaran</a:t>
            </a:r>
            <a:r>
              <a:rPr lang="en-US" dirty="0"/>
              <a:t>, dan </a:t>
            </a:r>
            <a:r>
              <a:rPr lang="en-US" dirty="0" err="1"/>
              <a:t>jalur</a:t>
            </a:r>
            <a:r>
              <a:rPr lang="en-US" dirty="0"/>
              <a:t> </a:t>
            </a:r>
            <a:r>
              <a:rPr lang="en-US" dirty="0" err="1"/>
              <a:t>tasawuf</a:t>
            </a:r>
            <a:r>
              <a:rPr lang="en-US" dirty="0"/>
              <a:t>.</a:t>
            </a:r>
            <a:endParaRPr lang="en-US" dirty="0">
              <a:latin typeface="Calibri" panose="020F0502020204030204" pitchFamily="34" charset="0"/>
              <a:ea typeface="Calibri" panose="020F050202020403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299942"/>
            <a:ext cx="9166034" cy="954527"/>
          </a:xfrm>
          <a:prstGeom prst="rect">
            <a:avLst/>
          </a:prstGeom>
        </p:spPr>
      </p:pic>
      <p:grpSp>
        <p:nvGrpSpPr>
          <p:cNvPr id="14" name="Group 13"/>
          <p:cNvGrpSpPr/>
          <p:nvPr/>
        </p:nvGrpSpPr>
        <p:grpSpPr>
          <a:xfrm>
            <a:off x="6534792" y="1260671"/>
            <a:ext cx="2906893" cy="2466754"/>
            <a:chOff x="5736111" y="1694660"/>
            <a:chExt cx="3521672" cy="3160502"/>
          </a:xfrm>
        </p:grpSpPr>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l="54394"/>
            <a:stretch/>
          </p:blipFill>
          <p:spPr>
            <a:xfrm flipH="1">
              <a:off x="6316468" y="1694660"/>
              <a:ext cx="2232248" cy="2755964"/>
            </a:xfrm>
            <a:prstGeom prst="rect">
              <a:avLst/>
            </a:prstGeom>
          </p:spPr>
        </p:pic>
        <p:sp>
          <p:nvSpPr>
            <p:cNvPr id="20" name="Rectangle 19"/>
            <p:cNvSpPr/>
            <p:nvPr/>
          </p:nvSpPr>
          <p:spPr>
            <a:xfrm>
              <a:off x="6339092" y="4070059"/>
              <a:ext cx="2197846" cy="584775"/>
            </a:xfrm>
            <a:prstGeom prst="rect">
              <a:avLst/>
            </a:prstGeom>
            <a:solidFill>
              <a:srgbClr val="F4740A"/>
            </a:solidFill>
            <a:ln>
              <a:noFill/>
            </a:ln>
            <a:effectLst>
              <a:outerShdw blurRad="50800" dist="38100" dir="16200000" rotWithShape="0">
                <a:prstClr val="black">
                  <a:alpha val="40000"/>
                </a:prst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6"/>
            </a:fillRef>
            <a:effectRef idx="1">
              <a:schemeClr val="accent6"/>
            </a:effectRef>
            <a:fontRef idx="minor">
              <a:schemeClr val="lt1"/>
            </a:fontRef>
          </p:style>
          <p:txBody>
            <a:bodyPr wrap="none">
              <a:spAutoFit/>
            </a:bodyPr>
            <a:lstStyle/>
            <a:p>
              <a:pPr algn="ctr"/>
              <a:r>
                <a:rPr lang="id-ID" sz="3200" b="1" dirty="0"/>
                <a:t>Rangkuman</a:t>
              </a:r>
            </a:p>
          </p:txBody>
        </p:sp>
        <p:sp>
          <p:nvSpPr>
            <p:cNvPr id="21" name="TextBox 20"/>
            <p:cNvSpPr txBox="1"/>
            <p:nvPr/>
          </p:nvSpPr>
          <p:spPr>
            <a:xfrm>
              <a:off x="5736111" y="4639718"/>
              <a:ext cx="3521672" cy="215444"/>
            </a:xfrm>
            <a:prstGeom prst="rect">
              <a:avLst/>
            </a:prstGeom>
            <a:noFill/>
          </p:spPr>
          <p:txBody>
            <a:bodyPr wrap="square" rtlCol="0">
              <a:spAutoFit/>
            </a:bodyPr>
            <a:lstStyle/>
            <a:p>
              <a:pPr algn="ctr"/>
              <a:r>
                <a:rPr lang="id-ID" sz="800" dirty="0"/>
                <a:t>Sumber: www.freepik.com</a:t>
              </a:r>
              <a:endParaRPr lang="en-US" sz="800" dirty="0"/>
            </a:p>
          </p:txBody>
        </p:sp>
      </p:grpSp>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28629" y="267494"/>
            <a:ext cx="1719221" cy="420660"/>
          </a:xfrm>
          <a:prstGeom prst="rect">
            <a:avLst/>
          </a:prstGeom>
        </p:spPr>
      </p:pic>
    </p:spTree>
    <p:extLst>
      <p:ext uri="{BB962C8B-B14F-4D97-AF65-F5344CB8AC3E}">
        <p14:creationId xmlns:p14="http://schemas.microsoft.com/office/powerpoint/2010/main" val="2219190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750" fill="hold"/>
                                        <p:tgtEl>
                                          <p:spTgt spid="14"/>
                                        </p:tgtEl>
                                        <p:attrNameLst>
                                          <p:attrName>ppt_w</p:attrName>
                                        </p:attrNameLst>
                                      </p:cBhvr>
                                      <p:tavLst>
                                        <p:tav tm="0">
                                          <p:val>
                                            <p:fltVal val="0"/>
                                          </p:val>
                                        </p:tav>
                                        <p:tav tm="100000">
                                          <p:val>
                                            <p:strVal val="#ppt_w"/>
                                          </p:val>
                                        </p:tav>
                                      </p:tavLst>
                                    </p:anim>
                                    <p:anim calcmode="lin" valueType="num">
                                      <p:cBhvr>
                                        <p:cTn id="12" dur="750" fill="hold"/>
                                        <p:tgtEl>
                                          <p:spTgt spid="14"/>
                                        </p:tgtEl>
                                        <p:attrNameLst>
                                          <p:attrName>ppt_h</p:attrName>
                                        </p:attrNameLst>
                                      </p:cBhvr>
                                      <p:tavLst>
                                        <p:tav tm="0">
                                          <p:val>
                                            <p:fltVal val="0"/>
                                          </p:val>
                                        </p:tav>
                                        <p:tav tm="100000">
                                          <p:val>
                                            <p:strVal val="#ppt_h"/>
                                          </p:val>
                                        </p:tav>
                                      </p:tavLst>
                                    </p:anim>
                                    <p:animEffect transition="in" filter="fade">
                                      <p:cBhvr>
                                        <p:cTn id="13" dur="750"/>
                                        <p:tgtEl>
                                          <p:spTgt spid="14"/>
                                        </p:tgtEl>
                                      </p:cBhvr>
                                    </p:animEffect>
                                  </p:childTnLst>
                                </p:cTn>
                              </p:par>
                            </p:childTnLst>
                          </p:cTn>
                        </p:par>
                        <p:par>
                          <p:cTn id="14" fill="hold">
                            <p:stCondLst>
                              <p:cond delay="1250"/>
                            </p:stCondLst>
                            <p:childTnLst>
                              <p:par>
                                <p:cTn id="15" presetID="10" presetClass="entr" presetSubtype="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 y="0"/>
            <a:ext cx="9142647" cy="5143500"/>
          </a:xfrm>
          <a:prstGeom prst="rect">
            <a:avLst/>
          </a:prstGeom>
        </p:spPr>
      </p:pic>
      <p:sp>
        <p:nvSpPr>
          <p:cNvPr id="19" name="Rectangle 18"/>
          <p:cNvSpPr/>
          <p:nvPr/>
        </p:nvSpPr>
        <p:spPr>
          <a:xfrm>
            <a:off x="179512" y="987574"/>
            <a:ext cx="72008" cy="720080"/>
          </a:xfrm>
          <a:prstGeom prst="rect">
            <a:avLst/>
          </a:prstGeom>
          <a:solidFill>
            <a:srgbClr val="FF0000"/>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27" name="Rectangle 26"/>
          <p:cNvSpPr/>
          <p:nvPr/>
        </p:nvSpPr>
        <p:spPr>
          <a:xfrm>
            <a:off x="251520" y="987574"/>
            <a:ext cx="72008" cy="1106254"/>
          </a:xfrm>
          <a:prstGeom prst="rect">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latin typeface="Times New Roman" pitchFamily="18" charset="0"/>
              <a:cs typeface="Times New Roman" pitchFamily="18" charset="0"/>
            </a:endParaRPr>
          </a:p>
        </p:txBody>
      </p:sp>
      <p:grpSp>
        <p:nvGrpSpPr>
          <p:cNvPr id="8" name="Group 7"/>
          <p:cNvGrpSpPr/>
          <p:nvPr/>
        </p:nvGrpSpPr>
        <p:grpSpPr>
          <a:xfrm>
            <a:off x="-1" y="176322"/>
            <a:ext cx="3347865" cy="461665"/>
            <a:chOff x="-1" y="176322"/>
            <a:chExt cx="3347865" cy="461665"/>
          </a:xfrm>
        </p:grpSpPr>
        <p:sp>
          <p:nvSpPr>
            <p:cNvPr id="11" name="Shape 55"/>
            <p:cNvSpPr/>
            <p:nvPr/>
          </p:nvSpPr>
          <p:spPr>
            <a:xfrm>
              <a:off x="-1" y="185996"/>
              <a:ext cx="3347865" cy="441538"/>
            </a:xfrm>
            <a:prstGeom prst="rect">
              <a:avLst/>
            </a:prstGeom>
            <a:solidFill>
              <a:srgbClr val="FFFF00"/>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6" name="Rectangle 5"/>
            <p:cNvSpPr/>
            <p:nvPr/>
          </p:nvSpPr>
          <p:spPr>
            <a:xfrm>
              <a:off x="539552" y="176322"/>
              <a:ext cx="1542602" cy="461665"/>
            </a:xfrm>
            <a:prstGeom prst="rect">
              <a:avLst/>
            </a:prstGeom>
          </p:spPr>
          <p:txBody>
            <a:bodyPr wrap="none">
              <a:spAutoFit/>
            </a:bodyPr>
            <a:lstStyle/>
            <a:p>
              <a:pPr lvl="0" algn="ctr"/>
              <a:r>
                <a:rPr lang="id-ID" sz="2400" b="1" dirty="0">
                  <a:cs typeface="Times New Roman" pitchFamily="18" charset="0"/>
                </a:rPr>
                <a:t>APERSEPSI</a:t>
              </a:r>
            </a:p>
          </p:txBody>
        </p:sp>
      </p:grpSp>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303105"/>
            <a:ext cx="9166034" cy="954527"/>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2" name="Rectangle 9">
            <a:extLst>
              <a:ext uri="{FF2B5EF4-FFF2-40B4-BE49-F238E27FC236}">
                <a16:creationId xmlns:a16="http://schemas.microsoft.com/office/drawing/2014/main" id="{46568F7F-A2C2-A49B-C92F-A052FFCE1543}"/>
              </a:ext>
            </a:extLst>
          </p:cNvPr>
          <p:cNvSpPr/>
          <p:nvPr/>
        </p:nvSpPr>
        <p:spPr>
          <a:xfrm>
            <a:off x="779634" y="813530"/>
            <a:ext cx="7584730" cy="3693319"/>
          </a:xfrm>
          <a:prstGeom prst="rect">
            <a:avLst/>
          </a:prstGeom>
        </p:spPr>
        <p:txBody>
          <a:bodyPr wrap="square">
            <a:spAutoFit/>
          </a:bodyPr>
          <a:lstStyle/>
          <a:p>
            <a:pPr algn="just"/>
            <a:r>
              <a:rPr lang="id-ID" dirty="0">
                <a:latin typeface="+mj-lt"/>
                <a:cs typeface="Times New Roman" pitchFamily="18" charset="0"/>
              </a:rPr>
              <a:t>	Masyarakat Indonesia mayoritas penduduknya menganut agama Islam</a:t>
            </a:r>
            <a:r>
              <a:rPr lang="en-US" dirty="0">
                <a:latin typeface="+mj-lt"/>
                <a:cs typeface="Times New Roman" pitchFamily="18" charset="0"/>
              </a:rPr>
              <a:t>.</a:t>
            </a:r>
            <a:r>
              <a:rPr lang="id-ID" dirty="0">
                <a:latin typeface="+mj-lt"/>
                <a:cs typeface="Times New Roman" pitchFamily="18" charset="0"/>
              </a:rPr>
              <a:t> Sebelum masuk ajaran Islam, masyarakat di Nusantara mayoritas beragama Hindu dan Buddha. Perdagangan menjadi salah satu media agama Islam masuk ke Nusantara. Keadaan ini juga didukung dengan berdirinya Kerajaan Sriwijaya di Indonesia, Dinasti Tang di Tiongkok dan Daulah Umayyah di Timur Tengah sehingga melahirkan hubungan diplomatik dan kerja sama di bidang perdagangan.</a:t>
            </a:r>
            <a:endParaRPr lang="en-US" dirty="0">
              <a:latin typeface="+mj-lt"/>
              <a:cs typeface="Times New Roman" pitchFamily="18" charset="0"/>
            </a:endParaRPr>
          </a:p>
          <a:p>
            <a:pPr algn="just"/>
            <a:r>
              <a:rPr lang="id-ID" dirty="0">
                <a:latin typeface="+mj-lt"/>
                <a:cs typeface="Times New Roman" pitchFamily="18" charset="0"/>
              </a:rPr>
              <a:t>	</a:t>
            </a:r>
            <a:r>
              <a:rPr lang="en-US" dirty="0">
                <a:latin typeface="+mj-lt"/>
                <a:cs typeface="Times New Roman" pitchFamily="18" charset="0"/>
              </a:rPr>
              <a:t>P</a:t>
            </a:r>
            <a:r>
              <a:rPr lang="id-ID" dirty="0">
                <a:latin typeface="+mj-lt"/>
                <a:cs typeface="Times New Roman" pitchFamily="18" charset="0"/>
              </a:rPr>
              <a:t>ara ahli sejarah percaya bahwa jalur perdagangan menjadi jalur terpenting dalam penyebaran agama Islam di Nusantara. Dari perdagangan ini para saudagar berinteraksi sosial dengan masyarakat hingga melakukan perkawinan, dakwah, serta pengajaran. Salah satu bukti suksesnya penyebaran Islam di Nusantara dengan berdirinya Kerajaan Samudera Pasai yang bercorak Islam di Sumatra dan Kesultanan Malaka pada abad ke-13.</a:t>
            </a:r>
            <a:endParaRPr lang="en-US" dirty="0">
              <a:latin typeface="+mj-lt"/>
              <a:cs typeface="Times New Roman" pitchFamily="18" charset="0"/>
            </a:endParaRPr>
          </a:p>
        </p:txBody>
      </p:sp>
    </p:spTree>
    <p:extLst>
      <p:ext uri="{BB962C8B-B14F-4D97-AF65-F5344CB8AC3E}">
        <p14:creationId xmlns:p14="http://schemas.microsoft.com/office/powerpoint/2010/main" val="1790917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500"/>
                                        <p:tgtEl>
                                          <p:spTgt spid="19"/>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up)">
                                      <p:cBhvr>
                                        <p:cTn id="14" dur="500"/>
                                        <p:tgtEl>
                                          <p:spTgt spid="27"/>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7"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t="-9000" b="-9000"/>
          </a:stretch>
        </a:blipFill>
        <a:effectLst/>
      </p:bgPr>
    </p:bg>
    <p:spTree>
      <p:nvGrpSpPr>
        <p:cNvPr id="1" name=""/>
        <p:cNvGrpSpPr/>
        <p:nvPr/>
      </p:nvGrpSpPr>
      <p:grpSpPr>
        <a:xfrm>
          <a:off x="0" y="0"/>
          <a:ext cx="0" cy="0"/>
          <a:chOff x="0" y="0"/>
          <a:chExt cx="0" cy="0"/>
        </a:xfrm>
      </p:grpSpPr>
      <p:sp>
        <p:nvSpPr>
          <p:cNvPr id="10" name="Rectangle 9"/>
          <p:cNvSpPr/>
          <p:nvPr/>
        </p:nvSpPr>
        <p:spPr>
          <a:xfrm>
            <a:off x="804936" y="1536467"/>
            <a:ext cx="7584730" cy="3139321"/>
          </a:xfrm>
          <a:prstGeom prst="rect">
            <a:avLst/>
          </a:prstGeom>
        </p:spPr>
        <p:txBody>
          <a:bodyPr wrap="square">
            <a:spAutoFit/>
          </a:bodyPr>
          <a:lstStyle/>
          <a:p>
            <a:pPr algn="just"/>
            <a:r>
              <a:rPr lang="id-ID" dirty="0">
                <a:latin typeface="+mj-lt"/>
                <a:cs typeface="Times New Roman" pitchFamily="18" charset="0"/>
              </a:rPr>
              <a:t>	Agama yang dianut sebelum masuknya agama Islam ke Nusantara adalah agama Hindu dan Budha. Agama Hindu dan Budha sama-sama lahir di India. Kitab suci agama Hindu adalah Weda sementara agama Buddha adalah </a:t>
            </a:r>
            <a:r>
              <a:rPr lang="id-ID" dirty="0" err="1">
                <a:latin typeface="+mj-lt"/>
                <a:cs typeface="Times New Roman" pitchFamily="18" charset="0"/>
              </a:rPr>
              <a:t>Tripitaka</a:t>
            </a:r>
            <a:r>
              <a:rPr lang="id-ID" dirty="0">
                <a:latin typeface="+mj-lt"/>
                <a:cs typeface="Times New Roman" pitchFamily="18" charset="0"/>
              </a:rPr>
              <a:t>.</a:t>
            </a:r>
          </a:p>
          <a:p>
            <a:pPr algn="just"/>
            <a:r>
              <a:rPr lang="id-ID" dirty="0">
                <a:latin typeface="+mj-lt"/>
                <a:cs typeface="Times New Roman" pitchFamily="18" charset="0"/>
              </a:rPr>
              <a:t>	Jauh sebelum masuknya agama Hidu dan Buddha ke Nusantara, masyarakat nusantara mengenal kepercayaan </a:t>
            </a:r>
            <a:r>
              <a:rPr lang="id-ID" dirty="0" err="1">
                <a:latin typeface="+mj-lt"/>
                <a:cs typeface="Times New Roman" pitchFamily="18" charset="0"/>
              </a:rPr>
              <a:t>Kapitayan</a:t>
            </a:r>
            <a:r>
              <a:rPr lang="id-ID" dirty="0">
                <a:latin typeface="+mj-lt"/>
                <a:cs typeface="Times New Roman" pitchFamily="18" charset="0"/>
              </a:rPr>
              <a:t>. </a:t>
            </a:r>
            <a:r>
              <a:rPr lang="id-ID" dirty="0" err="1">
                <a:latin typeface="+mj-lt"/>
                <a:cs typeface="Times New Roman" pitchFamily="18" charset="0"/>
              </a:rPr>
              <a:t>Kapitayan</a:t>
            </a:r>
            <a:r>
              <a:rPr lang="id-ID" dirty="0">
                <a:latin typeface="+mj-lt"/>
                <a:cs typeface="Times New Roman" pitchFamily="18" charset="0"/>
              </a:rPr>
              <a:t> adalah </a:t>
            </a:r>
            <a:r>
              <a:rPr lang="en-US" dirty="0" err="1"/>
              <a:t>sebuah</a:t>
            </a:r>
            <a:r>
              <a:rPr lang="en-US" dirty="0"/>
              <a:t> </a:t>
            </a:r>
            <a:r>
              <a:rPr lang="en-US" dirty="0" err="1"/>
              <a:t>keyakinan</a:t>
            </a:r>
            <a:r>
              <a:rPr lang="en-US" dirty="0"/>
              <a:t> </a:t>
            </a:r>
            <a:r>
              <a:rPr lang="en-US" dirty="0" err="1"/>
              <a:t>monoteisme</a:t>
            </a:r>
            <a:r>
              <a:rPr lang="en-US" dirty="0"/>
              <a:t> yang </a:t>
            </a:r>
            <a:r>
              <a:rPr lang="en-US" dirty="0" err="1"/>
              <a:t>banyak</a:t>
            </a:r>
            <a:r>
              <a:rPr lang="en-US" dirty="0"/>
              <a:t> </a:t>
            </a:r>
            <a:r>
              <a:rPr lang="en-US" dirty="0" err="1"/>
              <a:t>dianut</a:t>
            </a:r>
            <a:r>
              <a:rPr lang="en-US" dirty="0"/>
              <a:t> oleh </a:t>
            </a:r>
            <a:r>
              <a:rPr lang="en-US" dirty="0" err="1"/>
              <a:t>masyarakat</a:t>
            </a:r>
            <a:r>
              <a:rPr lang="en-US" dirty="0"/>
              <a:t> </a:t>
            </a:r>
            <a:r>
              <a:rPr lang="en-US" dirty="0" err="1"/>
              <a:t>Jawa</a:t>
            </a:r>
            <a:r>
              <a:rPr lang="en-US" dirty="0"/>
              <a:t> </a:t>
            </a:r>
            <a:r>
              <a:rPr lang="en-US" dirty="0" err="1"/>
              <a:t>kuno</a:t>
            </a:r>
            <a:r>
              <a:rPr lang="en-US" dirty="0"/>
              <a:t>. Para </a:t>
            </a:r>
            <a:r>
              <a:rPr lang="en-US" dirty="0" err="1"/>
              <a:t>penganut</a:t>
            </a:r>
            <a:r>
              <a:rPr lang="en-US" dirty="0"/>
              <a:t> </a:t>
            </a:r>
            <a:r>
              <a:rPr lang="en-US" dirty="0" err="1"/>
              <a:t>Kapitayan</a:t>
            </a:r>
            <a:r>
              <a:rPr lang="en-US" dirty="0"/>
              <a:t> </a:t>
            </a:r>
            <a:r>
              <a:rPr lang="en-US" dirty="0" err="1"/>
              <a:t>menyembah</a:t>
            </a:r>
            <a:r>
              <a:rPr lang="en-US" dirty="0"/>
              <a:t> Sang Hyang Taya dan </a:t>
            </a:r>
            <a:r>
              <a:rPr lang="en-US" dirty="0" err="1"/>
              <a:t>meyakini</a:t>
            </a:r>
            <a:r>
              <a:rPr lang="en-US" dirty="0"/>
              <a:t> </a:t>
            </a:r>
            <a:r>
              <a:rPr lang="en-US" dirty="0" err="1"/>
              <a:t>bahwa</a:t>
            </a:r>
            <a:r>
              <a:rPr lang="en-US" dirty="0"/>
              <a:t> </a:t>
            </a:r>
            <a:r>
              <a:rPr lang="en-US" dirty="0" err="1"/>
              <a:t>Tuhan</a:t>
            </a:r>
            <a:r>
              <a:rPr lang="en-US" dirty="0"/>
              <a:t> </a:t>
            </a:r>
            <a:r>
              <a:rPr lang="en-US" dirty="0" err="1"/>
              <a:t>tidak</a:t>
            </a:r>
            <a:r>
              <a:rPr lang="en-US" dirty="0"/>
              <a:t> </a:t>
            </a:r>
            <a:r>
              <a:rPr lang="en-US" dirty="0" err="1"/>
              <a:t>boleh</a:t>
            </a:r>
            <a:r>
              <a:rPr lang="en-US" dirty="0"/>
              <a:t> </a:t>
            </a:r>
            <a:r>
              <a:rPr lang="en-US" dirty="0" err="1"/>
              <a:t>diserupakan</a:t>
            </a:r>
            <a:r>
              <a:rPr lang="en-US" dirty="0"/>
              <a:t> </a:t>
            </a:r>
            <a:r>
              <a:rPr lang="en-US" dirty="0" err="1"/>
              <a:t>atau</a:t>
            </a:r>
            <a:r>
              <a:rPr lang="en-US" dirty="0"/>
              <a:t> </a:t>
            </a:r>
            <a:r>
              <a:rPr lang="en-US" dirty="0" err="1"/>
              <a:t>terlintas</a:t>
            </a:r>
            <a:r>
              <a:rPr lang="en-US" dirty="0"/>
              <a:t> </a:t>
            </a:r>
            <a:r>
              <a:rPr lang="en-US" dirty="0" err="1"/>
              <a:t>gambarnya</a:t>
            </a:r>
            <a:r>
              <a:rPr lang="en-US" dirty="0"/>
              <a:t> </a:t>
            </a:r>
            <a:r>
              <a:rPr lang="en-US" dirty="0" err="1"/>
              <a:t>dalam</a:t>
            </a:r>
            <a:r>
              <a:rPr lang="en-US" dirty="0"/>
              <a:t> </a:t>
            </a:r>
            <a:r>
              <a:rPr lang="en-US" dirty="0" err="1"/>
              <a:t>pikiran</a:t>
            </a:r>
            <a:r>
              <a:rPr lang="en-US" dirty="0"/>
              <a:t> </a:t>
            </a:r>
            <a:r>
              <a:rPr lang="en-US" dirty="0" err="1"/>
              <a:t>manusia</a:t>
            </a:r>
            <a:r>
              <a:rPr lang="en-US" dirty="0"/>
              <a:t>. </a:t>
            </a:r>
            <a:r>
              <a:rPr lang="id-ID" dirty="0">
                <a:latin typeface="+mj-lt"/>
                <a:cs typeface="Times New Roman" pitchFamily="18" charset="0"/>
              </a:rPr>
              <a:t> </a:t>
            </a:r>
          </a:p>
          <a:p>
            <a:pPr algn="just"/>
            <a:endParaRPr lang="en-US" dirty="0">
              <a:latin typeface="+mj-lt"/>
              <a:cs typeface="Times New Roman" pitchFamily="18" charset="0"/>
            </a:endParaRPr>
          </a:p>
        </p:txBody>
      </p:sp>
      <p:sp>
        <p:nvSpPr>
          <p:cNvPr id="33" name="Shape 55"/>
          <p:cNvSpPr/>
          <p:nvPr/>
        </p:nvSpPr>
        <p:spPr>
          <a:xfrm>
            <a:off x="-1" y="185995"/>
            <a:ext cx="5652121" cy="771955"/>
          </a:xfrm>
          <a:prstGeom prst="rect">
            <a:avLst/>
          </a:prstGeom>
          <a:solidFill>
            <a:srgbClr val="FFFF00"/>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4" name="Rectangle 33"/>
          <p:cNvSpPr/>
          <p:nvPr/>
        </p:nvSpPr>
        <p:spPr>
          <a:xfrm>
            <a:off x="-1" y="179622"/>
            <a:ext cx="6644397" cy="830997"/>
          </a:xfrm>
          <a:prstGeom prst="rect">
            <a:avLst/>
          </a:prstGeom>
        </p:spPr>
        <p:txBody>
          <a:bodyPr wrap="square">
            <a:spAutoFit/>
          </a:bodyPr>
          <a:lstStyle/>
          <a:p>
            <a:pPr marL="457200" lvl="0" indent="-457200">
              <a:buFont typeface="+mj-lt"/>
              <a:buAutoNum type="alphaUcPeriod"/>
            </a:pPr>
            <a:r>
              <a:rPr lang="en-US" sz="2400" b="1" dirty="0" err="1">
                <a:cs typeface="Times New Roman" pitchFamily="18" charset="0"/>
              </a:rPr>
              <a:t>Kondisi</a:t>
            </a:r>
            <a:r>
              <a:rPr lang="en-US" sz="2400" b="1" dirty="0">
                <a:cs typeface="Times New Roman" pitchFamily="18" charset="0"/>
              </a:rPr>
              <a:t> Masyarakat </a:t>
            </a:r>
            <a:r>
              <a:rPr lang="id-ID" sz="2400" b="1" dirty="0">
                <a:cs typeface="Times New Roman" pitchFamily="18" charset="0"/>
              </a:rPr>
              <a:t>Indonesia sebelum Kedatangan Islam</a:t>
            </a:r>
          </a:p>
        </p:txBody>
      </p:sp>
      <p:sp>
        <p:nvSpPr>
          <p:cNvPr id="12" name="Rectangle 11"/>
          <p:cNvSpPr/>
          <p:nvPr/>
        </p:nvSpPr>
        <p:spPr>
          <a:xfrm>
            <a:off x="612223" y="2571750"/>
            <a:ext cx="72008" cy="720080"/>
          </a:xfrm>
          <a:prstGeom prst="rect">
            <a:avLst/>
          </a:prstGeom>
          <a:solidFill>
            <a:srgbClr val="FF0000"/>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13" name="Rectangle 12"/>
          <p:cNvSpPr/>
          <p:nvPr/>
        </p:nvSpPr>
        <p:spPr>
          <a:xfrm>
            <a:off x="684231" y="2338498"/>
            <a:ext cx="72008" cy="1106254"/>
          </a:xfrm>
          <a:prstGeom prst="rect">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latin typeface="Times New Roman" pitchFamily="18" charset="0"/>
              <a:cs typeface="Times New Roman" pitchFamily="18" charset="0"/>
            </a:endParaRPr>
          </a:p>
        </p:txBody>
      </p:sp>
      <p:grpSp>
        <p:nvGrpSpPr>
          <p:cNvPr id="14" name="Group 13"/>
          <p:cNvGrpSpPr/>
          <p:nvPr/>
        </p:nvGrpSpPr>
        <p:grpSpPr>
          <a:xfrm>
            <a:off x="0" y="963252"/>
            <a:ext cx="3969671" cy="461665"/>
            <a:chOff x="-1" y="627399"/>
            <a:chExt cx="6300193" cy="461665"/>
          </a:xfrm>
        </p:grpSpPr>
        <p:sp>
          <p:nvSpPr>
            <p:cNvPr id="15" name="Shape 55"/>
            <p:cNvSpPr/>
            <p:nvPr/>
          </p:nvSpPr>
          <p:spPr>
            <a:xfrm>
              <a:off x="-1" y="627534"/>
              <a:ext cx="6300193" cy="441538"/>
            </a:xfrm>
            <a:prstGeom prst="rect">
              <a:avLst/>
            </a:prstGeom>
            <a:solidFill>
              <a:schemeClr val="accent5">
                <a:lumMod val="60000"/>
                <a:lumOff val="40000"/>
              </a:schemeClr>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dirty="0">
                <a:solidFill>
                  <a:schemeClr val="bg1"/>
                </a:solidFill>
                <a:latin typeface="Times New Roman" pitchFamily="18" charset="0"/>
                <a:cs typeface="Times New Roman" pitchFamily="18" charset="0"/>
              </a:endParaRPr>
            </a:p>
          </p:txBody>
        </p:sp>
        <p:sp>
          <p:nvSpPr>
            <p:cNvPr id="16" name="Rectangle 15"/>
            <p:cNvSpPr/>
            <p:nvPr/>
          </p:nvSpPr>
          <p:spPr>
            <a:xfrm>
              <a:off x="82857" y="627399"/>
              <a:ext cx="5561192" cy="461665"/>
            </a:xfrm>
            <a:prstGeom prst="rect">
              <a:avLst/>
            </a:prstGeom>
          </p:spPr>
          <p:txBody>
            <a:bodyPr wrap="none">
              <a:spAutoFit/>
            </a:bodyPr>
            <a:lstStyle/>
            <a:p>
              <a:pPr marL="673200" indent="-457200">
                <a:buFont typeface="+mj-lt"/>
                <a:buAutoNum type="arabicPeriod"/>
                <a:defRPr sz="1800">
                  <a:solidFill>
                    <a:srgbClr val="000000"/>
                  </a:solidFill>
                </a:defRPr>
              </a:pPr>
              <a:r>
                <a:rPr lang="id-ID" sz="2400" b="1" dirty="0">
                  <a:latin typeface="+mj-lt"/>
                  <a:cs typeface="Times New Roman" pitchFamily="18" charset="0"/>
                </a:rPr>
                <a:t>Kondisi Kepercayaan</a:t>
              </a:r>
              <a:endParaRPr lang="sv-SE" sz="2400" b="1" dirty="0">
                <a:latin typeface="+mj-lt"/>
                <a:cs typeface="Times New Roman" pitchFamily="18" charset="0"/>
              </a:endParaRPr>
            </a:p>
          </p:txBody>
        </p:sp>
      </p:grpSp>
      <p:pic>
        <p:nvPicPr>
          <p:cNvPr id="11" name="Picture 10">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303105"/>
            <a:ext cx="9166034" cy="954527"/>
          </a:xfrm>
          <a:prstGeom prst="rect">
            <a:avLst/>
          </a:prstGeom>
        </p:spPr>
      </p:pic>
      <p:sp>
        <p:nvSpPr>
          <p:cNvPr id="2" name="Rectangle 1">
            <a:extLst>
              <a:ext uri="{FF2B5EF4-FFF2-40B4-BE49-F238E27FC236}">
                <a16:creationId xmlns:a16="http://schemas.microsoft.com/office/drawing/2014/main" id="{4127A988-D5B8-CA6E-DAF1-24003F02513F}"/>
              </a:ext>
            </a:extLst>
          </p:cNvPr>
          <p:cNvSpPr/>
          <p:nvPr/>
        </p:nvSpPr>
        <p:spPr>
          <a:xfrm>
            <a:off x="610318" y="2585183"/>
            <a:ext cx="72008" cy="720080"/>
          </a:xfrm>
          <a:prstGeom prst="rect">
            <a:avLst/>
          </a:prstGeom>
          <a:solidFill>
            <a:srgbClr val="FF0000"/>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3" name="Rectangle 2">
            <a:extLst>
              <a:ext uri="{FF2B5EF4-FFF2-40B4-BE49-F238E27FC236}">
                <a16:creationId xmlns:a16="http://schemas.microsoft.com/office/drawing/2014/main" id="{2246F9FD-4CBF-3E71-D883-BE7805AA6784}"/>
              </a:ext>
            </a:extLst>
          </p:cNvPr>
          <p:cNvSpPr/>
          <p:nvPr/>
        </p:nvSpPr>
        <p:spPr>
          <a:xfrm>
            <a:off x="682326" y="2351931"/>
            <a:ext cx="72008" cy="1106254"/>
          </a:xfrm>
          <a:prstGeom prst="rect">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4" name="Rectangle 3">
            <a:extLst>
              <a:ext uri="{FF2B5EF4-FFF2-40B4-BE49-F238E27FC236}">
                <a16:creationId xmlns:a16="http://schemas.microsoft.com/office/drawing/2014/main" id="{AB420038-F1A2-6195-59A3-D9BAC52134B2}"/>
              </a:ext>
            </a:extLst>
          </p:cNvPr>
          <p:cNvSpPr/>
          <p:nvPr/>
        </p:nvSpPr>
        <p:spPr>
          <a:xfrm>
            <a:off x="610318" y="2579882"/>
            <a:ext cx="72008" cy="720080"/>
          </a:xfrm>
          <a:prstGeom prst="rect">
            <a:avLst/>
          </a:prstGeom>
          <a:solidFill>
            <a:srgbClr val="FF0000"/>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5" name="Rectangle 4">
            <a:extLst>
              <a:ext uri="{FF2B5EF4-FFF2-40B4-BE49-F238E27FC236}">
                <a16:creationId xmlns:a16="http://schemas.microsoft.com/office/drawing/2014/main" id="{BA2DF4AB-ACBF-46EC-E89E-B0E178B54B7A}"/>
              </a:ext>
            </a:extLst>
          </p:cNvPr>
          <p:cNvSpPr/>
          <p:nvPr/>
        </p:nvSpPr>
        <p:spPr>
          <a:xfrm>
            <a:off x="682326" y="2346630"/>
            <a:ext cx="72008" cy="1106254"/>
          </a:xfrm>
          <a:prstGeom prst="rect">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latin typeface="Times New Roman" pitchFamily="18" charset="0"/>
              <a:cs typeface="Times New Roman" pitchFamily="18" charset="0"/>
            </a:endParaRPr>
          </a:p>
        </p:txBody>
      </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Tree>
    <p:extLst>
      <p:ext uri="{BB962C8B-B14F-4D97-AF65-F5344CB8AC3E}">
        <p14:creationId xmlns:p14="http://schemas.microsoft.com/office/powerpoint/2010/main" val="3587850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up)">
                                      <p:cBhvr>
                                        <p:cTn id="14" dur="500"/>
                                        <p:tgtEl>
                                          <p:spTgt spid="13"/>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up)">
                                      <p:cBhvr>
                                        <p:cTn id="21" dur="500"/>
                                        <p:tgtEl>
                                          <p:spTgt spid="3"/>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00"/>
                                        <p:tgtEl>
                                          <p:spTgt spid="4"/>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P spid="13" grpId="0" animBg="1"/>
      <p:bldP spid="2" grpId="0" animBg="1"/>
      <p:bldP spid="3" grpId="0" animBg="1"/>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t="-9000" b="-9000"/>
          </a:stretch>
        </a:blipFill>
        <a:effectLst/>
      </p:bgPr>
    </p:bg>
    <p:spTree>
      <p:nvGrpSpPr>
        <p:cNvPr id="1" name=""/>
        <p:cNvGrpSpPr/>
        <p:nvPr/>
      </p:nvGrpSpPr>
      <p:grpSpPr>
        <a:xfrm>
          <a:off x="0" y="0"/>
          <a:ext cx="0" cy="0"/>
          <a:chOff x="0" y="0"/>
          <a:chExt cx="0" cy="0"/>
        </a:xfrm>
      </p:grpSpPr>
      <p:sp>
        <p:nvSpPr>
          <p:cNvPr id="33" name="Shape 55"/>
          <p:cNvSpPr/>
          <p:nvPr/>
        </p:nvSpPr>
        <p:spPr>
          <a:xfrm>
            <a:off x="-1" y="185995"/>
            <a:ext cx="5652121" cy="771955"/>
          </a:xfrm>
          <a:prstGeom prst="rect">
            <a:avLst/>
          </a:prstGeom>
          <a:solidFill>
            <a:srgbClr val="FFFF00"/>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4" name="Rectangle 33"/>
          <p:cNvSpPr/>
          <p:nvPr/>
        </p:nvSpPr>
        <p:spPr>
          <a:xfrm>
            <a:off x="-1" y="179622"/>
            <a:ext cx="6644397" cy="830997"/>
          </a:xfrm>
          <a:prstGeom prst="rect">
            <a:avLst/>
          </a:prstGeom>
        </p:spPr>
        <p:txBody>
          <a:bodyPr wrap="square">
            <a:spAutoFit/>
          </a:bodyPr>
          <a:lstStyle/>
          <a:p>
            <a:pPr marL="457200" lvl="0" indent="-457200">
              <a:buFont typeface="+mj-lt"/>
              <a:buAutoNum type="alphaUcPeriod"/>
            </a:pPr>
            <a:r>
              <a:rPr lang="en-US" sz="2400" b="1" dirty="0" err="1">
                <a:cs typeface="Times New Roman" pitchFamily="18" charset="0"/>
              </a:rPr>
              <a:t>Kondisi</a:t>
            </a:r>
            <a:r>
              <a:rPr lang="en-US" sz="2400" b="1" dirty="0">
                <a:cs typeface="Times New Roman" pitchFamily="18" charset="0"/>
              </a:rPr>
              <a:t> Masyarakat </a:t>
            </a:r>
            <a:r>
              <a:rPr lang="id-ID" sz="2400" b="1" dirty="0">
                <a:cs typeface="Times New Roman" pitchFamily="18" charset="0"/>
              </a:rPr>
              <a:t>Indonesia sebelum Kedatangan Islam</a:t>
            </a:r>
          </a:p>
        </p:txBody>
      </p:sp>
      <p:sp>
        <p:nvSpPr>
          <p:cNvPr id="12" name="Rectangle 11"/>
          <p:cNvSpPr/>
          <p:nvPr/>
        </p:nvSpPr>
        <p:spPr>
          <a:xfrm>
            <a:off x="612223" y="2571750"/>
            <a:ext cx="72008" cy="720080"/>
          </a:xfrm>
          <a:prstGeom prst="rect">
            <a:avLst/>
          </a:prstGeom>
          <a:solidFill>
            <a:srgbClr val="FF0000"/>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13" name="Rectangle 12"/>
          <p:cNvSpPr/>
          <p:nvPr/>
        </p:nvSpPr>
        <p:spPr>
          <a:xfrm>
            <a:off x="684231" y="2338498"/>
            <a:ext cx="72008" cy="1106254"/>
          </a:xfrm>
          <a:prstGeom prst="rect">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latin typeface="Times New Roman" pitchFamily="18" charset="0"/>
              <a:cs typeface="Times New Roman" pitchFamily="18" charset="0"/>
            </a:endParaRPr>
          </a:p>
        </p:txBody>
      </p:sp>
      <p:grpSp>
        <p:nvGrpSpPr>
          <p:cNvPr id="14" name="Group 13"/>
          <p:cNvGrpSpPr/>
          <p:nvPr/>
        </p:nvGrpSpPr>
        <p:grpSpPr>
          <a:xfrm>
            <a:off x="0" y="963252"/>
            <a:ext cx="3969671" cy="461665"/>
            <a:chOff x="-1" y="627399"/>
            <a:chExt cx="6300193" cy="461665"/>
          </a:xfrm>
        </p:grpSpPr>
        <p:sp>
          <p:nvSpPr>
            <p:cNvPr id="15" name="Shape 55"/>
            <p:cNvSpPr/>
            <p:nvPr/>
          </p:nvSpPr>
          <p:spPr>
            <a:xfrm>
              <a:off x="-1" y="627534"/>
              <a:ext cx="6300193" cy="441538"/>
            </a:xfrm>
            <a:prstGeom prst="rect">
              <a:avLst/>
            </a:prstGeom>
            <a:solidFill>
              <a:schemeClr val="accent5">
                <a:lumMod val="60000"/>
                <a:lumOff val="40000"/>
              </a:schemeClr>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dirty="0">
                <a:solidFill>
                  <a:schemeClr val="bg1"/>
                </a:solidFill>
                <a:latin typeface="Times New Roman" pitchFamily="18" charset="0"/>
                <a:cs typeface="Times New Roman" pitchFamily="18" charset="0"/>
              </a:endParaRPr>
            </a:p>
          </p:txBody>
        </p:sp>
        <p:sp>
          <p:nvSpPr>
            <p:cNvPr id="16" name="Rectangle 15"/>
            <p:cNvSpPr/>
            <p:nvPr/>
          </p:nvSpPr>
          <p:spPr>
            <a:xfrm>
              <a:off x="82857" y="627399"/>
              <a:ext cx="5900880" cy="461665"/>
            </a:xfrm>
            <a:prstGeom prst="rect">
              <a:avLst/>
            </a:prstGeom>
          </p:spPr>
          <p:txBody>
            <a:bodyPr wrap="none">
              <a:spAutoFit/>
            </a:bodyPr>
            <a:lstStyle/>
            <a:p>
              <a:pPr marL="673200" indent="-457200">
                <a:buFont typeface="+mj-lt"/>
                <a:buAutoNum type="arabicPeriod" startAt="2"/>
                <a:defRPr sz="1800">
                  <a:solidFill>
                    <a:srgbClr val="000000"/>
                  </a:solidFill>
                </a:defRPr>
              </a:pPr>
              <a:r>
                <a:rPr lang="id-ID" sz="2400" b="1" dirty="0">
                  <a:latin typeface="+mj-lt"/>
                  <a:cs typeface="Times New Roman" pitchFamily="18" charset="0"/>
                </a:rPr>
                <a:t>Kondisi Perekonomian</a:t>
              </a:r>
              <a:endParaRPr lang="sv-SE" sz="2400" b="1" dirty="0">
                <a:latin typeface="+mj-lt"/>
                <a:cs typeface="Times New Roman" pitchFamily="18" charset="0"/>
              </a:endParaRPr>
            </a:p>
          </p:txBody>
        </p:sp>
      </p:grpSp>
      <p:pic>
        <p:nvPicPr>
          <p:cNvPr id="11" name="Picture 10">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303105"/>
            <a:ext cx="9166034" cy="954527"/>
          </a:xfrm>
          <a:prstGeom prst="rect">
            <a:avLst/>
          </a:prstGeom>
        </p:spPr>
      </p:pic>
      <p:sp>
        <p:nvSpPr>
          <p:cNvPr id="2" name="Rectangle 1">
            <a:extLst>
              <a:ext uri="{FF2B5EF4-FFF2-40B4-BE49-F238E27FC236}">
                <a16:creationId xmlns:a16="http://schemas.microsoft.com/office/drawing/2014/main" id="{4127A988-D5B8-CA6E-DAF1-24003F02513F}"/>
              </a:ext>
            </a:extLst>
          </p:cNvPr>
          <p:cNvSpPr/>
          <p:nvPr/>
        </p:nvSpPr>
        <p:spPr>
          <a:xfrm>
            <a:off x="610318" y="2585183"/>
            <a:ext cx="72008" cy="720080"/>
          </a:xfrm>
          <a:prstGeom prst="rect">
            <a:avLst/>
          </a:prstGeom>
          <a:solidFill>
            <a:srgbClr val="FF0000"/>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3" name="Rectangle 2">
            <a:extLst>
              <a:ext uri="{FF2B5EF4-FFF2-40B4-BE49-F238E27FC236}">
                <a16:creationId xmlns:a16="http://schemas.microsoft.com/office/drawing/2014/main" id="{2246F9FD-4CBF-3E71-D883-BE7805AA6784}"/>
              </a:ext>
            </a:extLst>
          </p:cNvPr>
          <p:cNvSpPr/>
          <p:nvPr/>
        </p:nvSpPr>
        <p:spPr>
          <a:xfrm>
            <a:off x="682326" y="2351931"/>
            <a:ext cx="72008" cy="1106254"/>
          </a:xfrm>
          <a:prstGeom prst="rect">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4" name="Rectangle 3">
            <a:extLst>
              <a:ext uri="{FF2B5EF4-FFF2-40B4-BE49-F238E27FC236}">
                <a16:creationId xmlns:a16="http://schemas.microsoft.com/office/drawing/2014/main" id="{AB420038-F1A2-6195-59A3-D9BAC52134B2}"/>
              </a:ext>
            </a:extLst>
          </p:cNvPr>
          <p:cNvSpPr/>
          <p:nvPr/>
        </p:nvSpPr>
        <p:spPr>
          <a:xfrm>
            <a:off x="610318" y="2579882"/>
            <a:ext cx="72008" cy="720080"/>
          </a:xfrm>
          <a:prstGeom prst="rect">
            <a:avLst/>
          </a:prstGeom>
          <a:solidFill>
            <a:srgbClr val="FF0000"/>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latin typeface="Times New Roman" pitchFamily="18" charset="0"/>
              <a:cs typeface="Times New Roman" pitchFamily="18" charset="0"/>
            </a:endParaRPr>
          </a:p>
        </p:txBody>
      </p:sp>
      <p:sp>
        <p:nvSpPr>
          <p:cNvPr id="5" name="Rectangle 4">
            <a:extLst>
              <a:ext uri="{FF2B5EF4-FFF2-40B4-BE49-F238E27FC236}">
                <a16:creationId xmlns:a16="http://schemas.microsoft.com/office/drawing/2014/main" id="{BA2DF4AB-ACBF-46EC-E89E-B0E178B54B7A}"/>
              </a:ext>
            </a:extLst>
          </p:cNvPr>
          <p:cNvSpPr/>
          <p:nvPr/>
        </p:nvSpPr>
        <p:spPr>
          <a:xfrm>
            <a:off x="682326" y="2346630"/>
            <a:ext cx="72008" cy="1106254"/>
          </a:xfrm>
          <a:prstGeom prst="rect">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latin typeface="Times New Roman" pitchFamily="18" charset="0"/>
              <a:cs typeface="Times New Roman" pitchFamily="18" charset="0"/>
            </a:endParaRPr>
          </a:p>
        </p:txBody>
      </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6" name="Rectangle 9">
            <a:extLst>
              <a:ext uri="{FF2B5EF4-FFF2-40B4-BE49-F238E27FC236}">
                <a16:creationId xmlns:a16="http://schemas.microsoft.com/office/drawing/2014/main" id="{A947821E-EFAA-1BD8-48B4-45793485F341}"/>
              </a:ext>
            </a:extLst>
          </p:cNvPr>
          <p:cNvSpPr/>
          <p:nvPr/>
        </p:nvSpPr>
        <p:spPr>
          <a:xfrm>
            <a:off x="779635" y="1543569"/>
            <a:ext cx="7584730" cy="2308324"/>
          </a:xfrm>
          <a:prstGeom prst="rect">
            <a:avLst/>
          </a:prstGeom>
        </p:spPr>
        <p:txBody>
          <a:bodyPr wrap="square">
            <a:spAutoFit/>
          </a:bodyPr>
          <a:lstStyle/>
          <a:p>
            <a:pPr marL="285750" indent="-285750" algn="just">
              <a:buFont typeface="Arial" panose="020B0604020202020204" pitchFamily="34" charset="0"/>
              <a:buChar char="•"/>
            </a:pPr>
            <a:r>
              <a:rPr lang="id-ID" dirty="0">
                <a:latin typeface="+mj-lt"/>
                <a:cs typeface="Times New Roman" pitchFamily="18" charset="0"/>
              </a:rPr>
              <a:t>Sebelum masuknya Islam, masyarakat Nusantara yang tinggal di pedalaman mayoritas bercocok tanam.</a:t>
            </a:r>
          </a:p>
          <a:p>
            <a:pPr marL="285750" indent="-285750" algn="just">
              <a:buFont typeface="Arial" panose="020B0604020202020204" pitchFamily="34" charset="0"/>
              <a:buChar char="•"/>
            </a:pPr>
            <a:r>
              <a:rPr lang="id-ID" dirty="0">
                <a:latin typeface="+mj-lt"/>
                <a:cs typeface="Times New Roman" pitchFamily="18" charset="0"/>
              </a:rPr>
              <a:t>Kegiatan bercocok tanam didukung dengan Nusantara yang beriklim tropis yang memiliki curah hujan yang tinggi dan sinar matahari hampir sepanjang tahun.</a:t>
            </a:r>
          </a:p>
          <a:p>
            <a:pPr marL="285750" indent="-285750" algn="just">
              <a:buFont typeface="Arial" panose="020B0604020202020204" pitchFamily="34" charset="0"/>
              <a:buChar char="•"/>
            </a:pPr>
            <a:r>
              <a:rPr lang="id-ID" dirty="0">
                <a:latin typeface="+mj-lt"/>
                <a:cs typeface="Times New Roman" pitchFamily="18" charset="0"/>
              </a:rPr>
              <a:t>Hasil pertanian dan perkebunan yang penting adalah rempah-rempah, seperti kayu manis dan cengkih.</a:t>
            </a:r>
          </a:p>
          <a:p>
            <a:pPr marL="285750" indent="-285750" algn="just">
              <a:buFont typeface="Arial" panose="020B0604020202020204" pitchFamily="34" charset="0"/>
              <a:buChar char="•"/>
            </a:pPr>
            <a:r>
              <a:rPr lang="id-ID" dirty="0">
                <a:latin typeface="+mj-lt"/>
                <a:cs typeface="Times New Roman" pitchFamily="18" charset="0"/>
              </a:rPr>
              <a:t>Masyarakat pesisir biasanya berprofesi sebagai pedagang dan nelayan.</a:t>
            </a:r>
          </a:p>
        </p:txBody>
      </p:sp>
    </p:spTree>
    <p:extLst>
      <p:ext uri="{BB962C8B-B14F-4D97-AF65-F5344CB8AC3E}">
        <p14:creationId xmlns:p14="http://schemas.microsoft.com/office/powerpoint/2010/main" val="4063825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500"/>
                                        <p:tgtEl>
                                          <p:spTgt spid="5"/>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 grpId="0" animBg="1"/>
      <p:bldP spid="3" grpId="0" animBg="1"/>
      <p:bldP spid="4" grpId="0" animBg="1"/>
      <p:bldP spid="5" grpId="0" animBg="1"/>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t="-9000" b="-9000"/>
          </a:stretch>
        </a:blipFill>
        <a:effectLst/>
      </p:bgPr>
    </p:bg>
    <p:spTree>
      <p:nvGrpSpPr>
        <p:cNvPr id="1" name=""/>
        <p:cNvGrpSpPr/>
        <p:nvPr/>
      </p:nvGrpSpPr>
      <p:grpSpPr>
        <a:xfrm>
          <a:off x="0" y="0"/>
          <a:ext cx="0" cy="0"/>
          <a:chOff x="0" y="0"/>
          <a:chExt cx="0" cy="0"/>
        </a:xfrm>
      </p:grpSpPr>
      <p:sp>
        <p:nvSpPr>
          <p:cNvPr id="33" name="Shape 55"/>
          <p:cNvSpPr/>
          <p:nvPr/>
        </p:nvSpPr>
        <p:spPr>
          <a:xfrm>
            <a:off x="-1" y="185995"/>
            <a:ext cx="5580113" cy="771955"/>
          </a:xfrm>
          <a:prstGeom prst="rect">
            <a:avLst/>
          </a:prstGeom>
          <a:solidFill>
            <a:srgbClr val="FFFF00"/>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4" name="Rectangle 33"/>
          <p:cNvSpPr/>
          <p:nvPr/>
        </p:nvSpPr>
        <p:spPr>
          <a:xfrm>
            <a:off x="-1" y="179622"/>
            <a:ext cx="6644397" cy="830997"/>
          </a:xfrm>
          <a:prstGeom prst="rect">
            <a:avLst/>
          </a:prstGeom>
        </p:spPr>
        <p:txBody>
          <a:bodyPr wrap="square">
            <a:spAutoFit/>
          </a:bodyPr>
          <a:lstStyle/>
          <a:p>
            <a:pPr marL="457200" lvl="0" indent="-457200">
              <a:buFont typeface="+mj-lt"/>
              <a:buAutoNum type="alphaUcPeriod"/>
            </a:pPr>
            <a:r>
              <a:rPr lang="en-US" sz="2400" b="1" dirty="0" err="1">
                <a:cs typeface="Times New Roman" pitchFamily="18" charset="0"/>
              </a:rPr>
              <a:t>Kondisi</a:t>
            </a:r>
            <a:r>
              <a:rPr lang="en-US" sz="2400" b="1" dirty="0">
                <a:cs typeface="Times New Roman" pitchFamily="18" charset="0"/>
              </a:rPr>
              <a:t> Masyarakat </a:t>
            </a:r>
            <a:r>
              <a:rPr lang="id-ID" sz="2400" b="1" dirty="0">
                <a:cs typeface="Times New Roman" pitchFamily="18" charset="0"/>
              </a:rPr>
              <a:t>Indonesia sebelum Kedatangan Islam</a:t>
            </a:r>
          </a:p>
        </p:txBody>
      </p:sp>
      <p:grpSp>
        <p:nvGrpSpPr>
          <p:cNvPr id="14" name="Group 13"/>
          <p:cNvGrpSpPr/>
          <p:nvPr/>
        </p:nvGrpSpPr>
        <p:grpSpPr>
          <a:xfrm>
            <a:off x="1" y="963252"/>
            <a:ext cx="2771800" cy="461665"/>
            <a:chOff x="-1" y="627399"/>
            <a:chExt cx="6300193" cy="461665"/>
          </a:xfrm>
        </p:grpSpPr>
        <p:sp>
          <p:nvSpPr>
            <p:cNvPr id="15" name="Shape 55"/>
            <p:cNvSpPr/>
            <p:nvPr/>
          </p:nvSpPr>
          <p:spPr>
            <a:xfrm>
              <a:off x="-1" y="627534"/>
              <a:ext cx="6300193" cy="441538"/>
            </a:xfrm>
            <a:prstGeom prst="rect">
              <a:avLst/>
            </a:prstGeom>
            <a:solidFill>
              <a:schemeClr val="accent5">
                <a:lumMod val="60000"/>
                <a:lumOff val="40000"/>
              </a:schemeClr>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dirty="0">
                <a:solidFill>
                  <a:schemeClr val="bg1"/>
                </a:solidFill>
                <a:latin typeface="Times New Roman" pitchFamily="18" charset="0"/>
                <a:cs typeface="Times New Roman" pitchFamily="18" charset="0"/>
              </a:endParaRPr>
            </a:p>
          </p:txBody>
        </p:sp>
        <p:sp>
          <p:nvSpPr>
            <p:cNvPr id="16" name="Rectangle 15"/>
            <p:cNvSpPr/>
            <p:nvPr/>
          </p:nvSpPr>
          <p:spPr>
            <a:xfrm>
              <a:off x="82857" y="627399"/>
              <a:ext cx="4131920" cy="461665"/>
            </a:xfrm>
            <a:prstGeom prst="rect">
              <a:avLst/>
            </a:prstGeom>
          </p:spPr>
          <p:txBody>
            <a:bodyPr wrap="none">
              <a:spAutoFit/>
            </a:bodyPr>
            <a:lstStyle/>
            <a:p>
              <a:pPr marL="673200" indent="-457200">
                <a:buFont typeface="+mj-lt"/>
                <a:buAutoNum type="arabicPeriod" startAt="3"/>
                <a:defRPr sz="1800">
                  <a:solidFill>
                    <a:srgbClr val="000000"/>
                  </a:solidFill>
                </a:defRPr>
              </a:pPr>
              <a:r>
                <a:rPr lang="id-ID" sz="2400" b="1" dirty="0">
                  <a:latin typeface="+mj-lt"/>
                  <a:cs typeface="Times New Roman" pitchFamily="18" charset="0"/>
                </a:rPr>
                <a:t>Kondisi Sosial</a:t>
              </a:r>
              <a:endParaRPr lang="sv-SE" sz="2400" b="1" dirty="0">
                <a:latin typeface="+mj-lt"/>
                <a:cs typeface="Times New Roman" pitchFamily="18" charset="0"/>
              </a:endParaRPr>
            </a:p>
          </p:txBody>
        </p:sp>
      </p:grpSp>
      <p:pic>
        <p:nvPicPr>
          <p:cNvPr id="11" name="Picture 10">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303105"/>
            <a:ext cx="9166034" cy="954527"/>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7" name="Rectangle 8">
            <a:extLst>
              <a:ext uri="{FF2B5EF4-FFF2-40B4-BE49-F238E27FC236}">
                <a16:creationId xmlns:a16="http://schemas.microsoft.com/office/drawing/2014/main" id="{2AE1D7BC-494C-146A-3E8E-2F5B19E90464}"/>
              </a:ext>
            </a:extLst>
          </p:cNvPr>
          <p:cNvSpPr/>
          <p:nvPr/>
        </p:nvSpPr>
        <p:spPr>
          <a:xfrm>
            <a:off x="323528" y="1415828"/>
            <a:ext cx="8280920" cy="646331"/>
          </a:xfrm>
          <a:prstGeom prst="rect">
            <a:avLst/>
          </a:prstGeom>
        </p:spPr>
        <p:txBody>
          <a:bodyPr wrap="square">
            <a:spAutoFit/>
          </a:bodyPr>
          <a:lstStyle/>
          <a:p>
            <a:pPr algn="just"/>
            <a:r>
              <a:rPr lang="id-ID" dirty="0">
                <a:latin typeface="+mj-lt"/>
                <a:cs typeface="Times New Roman" pitchFamily="18" charset="0"/>
              </a:rPr>
              <a:t>Sebelum datangnya Islam, kondisi sosial, politik, dan ekonomi terdapat masa kejayaan pada masa Sriwijaya dan </a:t>
            </a:r>
            <a:r>
              <a:rPr lang="id-ID" dirty="0" err="1">
                <a:latin typeface="+mj-lt"/>
                <a:cs typeface="Times New Roman" pitchFamily="18" charset="0"/>
              </a:rPr>
              <a:t>Majapahit</a:t>
            </a:r>
            <a:endParaRPr lang="id-ID" dirty="0">
              <a:latin typeface="+mj-lt"/>
              <a:cs typeface="Times New Roman" pitchFamily="18" charset="0"/>
            </a:endParaRPr>
          </a:p>
        </p:txBody>
      </p:sp>
      <p:sp>
        <p:nvSpPr>
          <p:cNvPr id="8" name="Rectangle 1">
            <a:extLst>
              <a:ext uri="{FF2B5EF4-FFF2-40B4-BE49-F238E27FC236}">
                <a16:creationId xmlns:a16="http://schemas.microsoft.com/office/drawing/2014/main" id="{1988FC8C-C8E8-57F4-B82A-4A7957E2B887}"/>
              </a:ext>
            </a:extLst>
          </p:cNvPr>
          <p:cNvSpPr/>
          <p:nvPr/>
        </p:nvSpPr>
        <p:spPr>
          <a:xfrm>
            <a:off x="448741" y="2073062"/>
            <a:ext cx="8371731" cy="2308324"/>
          </a:xfrm>
          <a:prstGeom prst="rect">
            <a:avLst/>
          </a:prstGeom>
          <a:ln w="28575">
            <a:solidFill>
              <a:schemeClr val="accent5">
                <a:lumMod val="75000"/>
              </a:schemeClr>
            </a:solidFill>
            <a:prstDash val="sysDot"/>
          </a:ln>
        </p:spPr>
        <p:txBody>
          <a:bodyPr wrap="square">
            <a:spAutoFit/>
          </a:bodyPr>
          <a:lstStyle/>
          <a:p>
            <a:pPr marL="342900" indent="-342900">
              <a:buFont typeface="Arial" panose="020B0604020202020204" pitchFamily="34" charset="0"/>
              <a:buChar char="•"/>
            </a:pPr>
            <a:r>
              <a:rPr lang="id-ID" dirty="0"/>
              <a:t>Masa kejayaan Sriwijaya pada abad ke-7 hingga ke-12 yang dilatarbelakangi letak wilahnya sebagai kerajaan maritim.</a:t>
            </a:r>
          </a:p>
          <a:p>
            <a:pPr marL="342900" indent="-342900">
              <a:buFont typeface="Arial" panose="020B0604020202020204" pitchFamily="34" charset="0"/>
              <a:buChar char="•"/>
            </a:pPr>
            <a:r>
              <a:rPr lang="id-ID" dirty="0"/>
              <a:t>Letaknya yang strategis menjadikan kerajaan Sriwijaya sebagai jalur perdagangan internasional yang menjadikan Sriwijaya sering dikunjungi pedagang Persia, Arab, dan Tiongkok.</a:t>
            </a:r>
          </a:p>
          <a:p>
            <a:pPr marL="342900" indent="-342900">
              <a:buFont typeface="Arial" panose="020B0604020202020204" pitchFamily="34" charset="0"/>
              <a:buChar char="•"/>
            </a:pPr>
            <a:r>
              <a:rPr lang="id-ID" dirty="0"/>
              <a:t>Abad ke-13 Sriwijaya mengalami kemunduran karena alam yang tidak lagi produktif dan tersaingi dengan Pulau Jawa dan adanya serangan dari Kerajaan </a:t>
            </a:r>
            <a:r>
              <a:rPr lang="id-ID" dirty="0" err="1"/>
              <a:t>Singasari</a:t>
            </a:r>
            <a:r>
              <a:rPr lang="id-ID" dirty="0"/>
              <a:t> melalui ekspedisi Pamalayu yang menyebabkan Sriwijaya berhasil dikuasai.</a:t>
            </a:r>
          </a:p>
        </p:txBody>
      </p:sp>
    </p:spTree>
    <p:extLst>
      <p:ext uri="{BB962C8B-B14F-4D97-AF65-F5344CB8AC3E}">
        <p14:creationId xmlns:p14="http://schemas.microsoft.com/office/powerpoint/2010/main" val="1341179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t="-9000" b="-9000"/>
          </a:stretch>
        </a:blipFill>
        <a:effectLst/>
      </p:bgPr>
    </p:bg>
    <p:spTree>
      <p:nvGrpSpPr>
        <p:cNvPr id="1" name=""/>
        <p:cNvGrpSpPr/>
        <p:nvPr/>
      </p:nvGrpSpPr>
      <p:grpSpPr>
        <a:xfrm>
          <a:off x="0" y="0"/>
          <a:ext cx="0" cy="0"/>
          <a:chOff x="0" y="0"/>
          <a:chExt cx="0" cy="0"/>
        </a:xfrm>
      </p:grpSpPr>
      <p:sp>
        <p:nvSpPr>
          <p:cNvPr id="33" name="Shape 55"/>
          <p:cNvSpPr/>
          <p:nvPr/>
        </p:nvSpPr>
        <p:spPr>
          <a:xfrm>
            <a:off x="-1" y="185995"/>
            <a:ext cx="5580113" cy="771955"/>
          </a:xfrm>
          <a:prstGeom prst="rect">
            <a:avLst/>
          </a:prstGeom>
          <a:solidFill>
            <a:srgbClr val="FFFF00"/>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34" name="Rectangle 33"/>
          <p:cNvSpPr/>
          <p:nvPr/>
        </p:nvSpPr>
        <p:spPr>
          <a:xfrm>
            <a:off x="-1" y="179622"/>
            <a:ext cx="6644397" cy="830997"/>
          </a:xfrm>
          <a:prstGeom prst="rect">
            <a:avLst/>
          </a:prstGeom>
        </p:spPr>
        <p:txBody>
          <a:bodyPr wrap="square">
            <a:spAutoFit/>
          </a:bodyPr>
          <a:lstStyle/>
          <a:p>
            <a:pPr marL="457200" lvl="0" indent="-457200">
              <a:buFont typeface="+mj-lt"/>
              <a:buAutoNum type="alphaUcPeriod"/>
            </a:pPr>
            <a:r>
              <a:rPr lang="en-US" sz="2400" b="1" dirty="0" err="1">
                <a:cs typeface="Times New Roman" pitchFamily="18" charset="0"/>
              </a:rPr>
              <a:t>Kondisi</a:t>
            </a:r>
            <a:r>
              <a:rPr lang="en-US" sz="2400" b="1" dirty="0">
                <a:cs typeface="Times New Roman" pitchFamily="18" charset="0"/>
              </a:rPr>
              <a:t> Masyarakat </a:t>
            </a:r>
            <a:r>
              <a:rPr lang="id-ID" sz="2400" b="1" dirty="0">
                <a:cs typeface="Times New Roman" pitchFamily="18" charset="0"/>
              </a:rPr>
              <a:t>Indonesia sebelum Kedatangan Islam</a:t>
            </a:r>
          </a:p>
        </p:txBody>
      </p:sp>
      <p:grpSp>
        <p:nvGrpSpPr>
          <p:cNvPr id="14" name="Group 13"/>
          <p:cNvGrpSpPr/>
          <p:nvPr/>
        </p:nvGrpSpPr>
        <p:grpSpPr>
          <a:xfrm>
            <a:off x="1" y="963252"/>
            <a:ext cx="2771800" cy="461665"/>
            <a:chOff x="-1" y="627399"/>
            <a:chExt cx="6300193" cy="461665"/>
          </a:xfrm>
        </p:grpSpPr>
        <p:sp>
          <p:nvSpPr>
            <p:cNvPr id="15" name="Shape 55"/>
            <p:cNvSpPr/>
            <p:nvPr/>
          </p:nvSpPr>
          <p:spPr>
            <a:xfrm>
              <a:off x="-1" y="627534"/>
              <a:ext cx="6300193" cy="441538"/>
            </a:xfrm>
            <a:prstGeom prst="rect">
              <a:avLst/>
            </a:prstGeom>
            <a:solidFill>
              <a:schemeClr val="accent5">
                <a:lumMod val="60000"/>
                <a:lumOff val="40000"/>
              </a:schemeClr>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dirty="0">
                <a:solidFill>
                  <a:schemeClr val="bg1"/>
                </a:solidFill>
                <a:latin typeface="Times New Roman" pitchFamily="18" charset="0"/>
                <a:cs typeface="Times New Roman" pitchFamily="18" charset="0"/>
              </a:endParaRPr>
            </a:p>
          </p:txBody>
        </p:sp>
        <p:sp>
          <p:nvSpPr>
            <p:cNvPr id="16" name="Rectangle 15"/>
            <p:cNvSpPr/>
            <p:nvPr/>
          </p:nvSpPr>
          <p:spPr>
            <a:xfrm>
              <a:off x="82857" y="627399"/>
              <a:ext cx="4131920" cy="461665"/>
            </a:xfrm>
            <a:prstGeom prst="rect">
              <a:avLst/>
            </a:prstGeom>
          </p:spPr>
          <p:txBody>
            <a:bodyPr wrap="none">
              <a:spAutoFit/>
            </a:bodyPr>
            <a:lstStyle/>
            <a:p>
              <a:pPr marL="673200" indent="-457200">
                <a:buFont typeface="+mj-lt"/>
                <a:buAutoNum type="arabicPeriod" startAt="3"/>
                <a:defRPr sz="1800">
                  <a:solidFill>
                    <a:srgbClr val="000000"/>
                  </a:solidFill>
                </a:defRPr>
              </a:pPr>
              <a:r>
                <a:rPr lang="id-ID" sz="2400" b="1" dirty="0">
                  <a:latin typeface="+mj-lt"/>
                  <a:cs typeface="Times New Roman" pitchFamily="18" charset="0"/>
                </a:rPr>
                <a:t>Kondisi Sosial</a:t>
              </a:r>
              <a:endParaRPr lang="sv-SE" sz="2400" b="1" dirty="0">
                <a:latin typeface="+mj-lt"/>
                <a:cs typeface="Times New Roman" pitchFamily="18" charset="0"/>
              </a:endParaRPr>
            </a:p>
          </p:txBody>
        </p:sp>
      </p:grpSp>
      <p:pic>
        <p:nvPicPr>
          <p:cNvPr id="11" name="Picture 10">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303105"/>
            <a:ext cx="9166034" cy="954527"/>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2" name="Rectangle 1">
            <a:extLst>
              <a:ext uri="{FF2B5EF4-FFF2-40B4-BE49-F238E27FC236}">
                <a16:creationId xmlns:a16="http://schemas.microsoft.com/office/drawing/2014/main" id="{2E89B197-3F11-8EE6-7F1D-04001A0F305D}"/>
              </a:ext>
            </a:extLst>
          </p:cNvPr>
          <p:cNvSpPr/>
          <p:nvPr/>
        </p:nvSpPr>
        <p:spPr>
          <a:xfrm>
            <a:off x="304724" y="1633311"/>
            <a:ext cx="8534551" cy="2031325"/>
          </a:xfrm>
          <a:prstGeom prst="rect">
            <a:avLst/>
          </a:prstGeom>
          <a:ln w="28575">
            <a:solidFill>
              <a:schemeClr val="accent5">
                <a:lumMod val="75000"/>
              </a:schemeClr>
            </a:solidFill>
            <a:prstDash val="sysDot"/>
          </a:ln>
        </p:spPr>
        <p:txBody>
          <a:bodyPr wrap="square">
            <a:spAutoFit/>
          </a:bodyPr>
          <a:lstStyle/>
          <a:p>
            <a:pPr marL="342900" indent="-342900">
              <a:buFont typeface="Arial" panose="020B0604020202020204" pitchFamily="34" charset="0"/>
              <a:buChar char="•"/>
            </a:pPr>
            <a:r>
              <a:rPr lang="id-ID" dirty="0"/>
              <a:t>Lemahnya Sriwijaya juga karena Kerajaan </a:t>
            </a:r>
            <a:r>
              <a:rPr lang="id-ID" dirty="0" err="1"/>
              <a:t>Majapahit</a:t>
            </a:r>
            <a:r>
              <a:rPr lang="id-ID" dirty="0"/>
              <a:t> muncul dengan kekuatan dan pengaruh yang lebih besar.</a:t>
            </a:r>
          </a:p>
          <a:p>
            <a:pPr marL="342900" indent="-342900">
              <a:buFont typeface="Arial" panose="020B0604020202020204" pitchFamily="34" charset="0"/>
              <a:buChar char="•"/>
            </a:pPr>
            <a:r>
              <a:rPr lang="id-ID" dirty="0"/>
              <a:t>Kerajaan </a:t>
            </a:r>
            <a:r>
              <a:rPr lang="id-ID" dirty="0" err="1"/>
              <a:t>Majapahit</a:t>
            </a:r>
            <a:r>
              <a:rPr lang="id-ID" dirty="0"/>
              <a:t> masa kejayaannya di bawah kepemimpinan Raja </a:t>
            </a:r>
            <a:r>
              <a:rPr lang="id-ID" dirty="0" err="1"/>
              <a:t>Hayam</a:t>
            </a:r>
            <a:r>
              <a:rPr lang="id-ID" dirty="0"/>
              <a:t> </a:t>
            </a:r>
            <a:r>
              <a:rPr lang="id-ID" dirty="0" err="1"/>
              <a:t>Wuruk</a:t>
            </a:r>
            <a:r>
              <a:rPr lang="id-ID" dirty="0"/>
              <a:t> dengan Patih Gajah Mada.</a:t>
            </a:r>
          </a:p>
          <a:p>
            <a:pPr marL="342900" indent="-342900">
              <a:buFont typeface="Arial" panose="020B0604020202020204" pitchFamily="34" charset="0"/>
              <a:buChar char="•"/>
            </a:pPr>
            <a:r>
              <a:rPr lang="id-ID" dirty="0"/>
              <a:t>Sumpah Palapa atau Amukti Palapa merupakan sumpah Gajah Mada untuk melakukan perluasan besar-besaran wilayah </a:t>
            </a:r>
            <a:r>
              <a:rPr lang="id-ID" dirty="0" err="1"/>
              <a:t>Majapahit</a:t>
            </a:r>
            <a:endParaRPr lang="id-ID" dirty="0"/>
          </a:p>
          <a:p>
            <a:pPr marL="342900" indent="-342900">
              <a:buFont typeface="Arial" panose="020B0604020202020204" pitchFamily="34" charset="0"/>
              <a:buChar char="•"/>
            </a:pPr>
            <a:r>
              <a:rPr lang="id-ID" dirty="0"/>
              <a:t>Kerajaan </a:t>
            </a:r>
            <a:r>
              <a:rPr lang="id-ID" dirty="0" err="1"/>
              <a:t>Majapahit</a:t>
            </a:r>
            <a:r>
              <a:rPr lang="id-ID" dirty="0"/>
              <a:t> mengalami kemunduran karena faktor internal pada tahun 1478.</a:t>
            </a:r>
          </a:p>
        </p:txBody>
      </p:sp>
    </p:spTree>
    <p:extLst>
      <p:ext uri="{BB962C8B-B14F-4D97-AF65-F5344CB8AC3E}">
        <p14:creationId xmlns:p14="http://schemas.microsoft.com/office/powerpoint/2010/main" val="2999156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 y="0"/>
            <a:ext cx="9142647" cy="5143500"/>
          </a:xfrm>
          <a:prstGeom prst="rect">
            <a:avLst/>
          </a:prstGeom>
        </p:spPr>
      </p:pic>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303105"/>
            <a:ext cx="9166034" cy="954527"/>
          </a:xfrm>
          <a:prstGeom prst="rect">
            <a:avLst/>
          </a:prstGeom>
        </p:spPr>
      </p:pic>
      <p:grpSp>
        <p:nvGrpSpPr>
          <p:cNvPr id="18" name="Group 17"/>
          <p:cNvGrpSpPr/>
          <p:nvPr/>
        </p:nvGrpSpPr>
        <p:grpSpPr>
          <a:xfrm>
            <a:off x="-2" y="185726"/>
            <a:ext cx="7235637" cy="461665"/>
            <a:chOff x="-2" y="185726"/>
            <a:chExt cx="7235637" cy="461665"/>
          </a:xfrm>
        </p:grpSpPr>
        <p:sp>
          <p:nvSpPr>
            <p:cNvPr id="21" name="Shape 55"/>
            <p:cNvSpPr/>
            <p:nvPr/>
          </p:nvSpPr>
          <p:spPr>
            <a:xfrm>
              <a:off x="-2" y="185996"/>
              <a:ext cx="7235637" cy="441538"/>
            </a:xfrm>
            <a:prstGeom prst="rect">
              <a:avLst/>
            </a:prstGeom>
            <a:solidFill>
              <a:srgbClr val="FFFF00"/>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2" name="Rectangle 21"/>
            <p:cNvSpPr/>
            <p:nvPr/>
          </p:nvSpPr>
          <p:spPr>
            <a:xfrm>
              <a:off x="281937" y="185726"/>
              <a:ext cx="6408165" cy="461665"/>
            </a:xfrm>
            <a:prstGeom prst="rect">
              <a:avLst/>
            </a:prstGeom>
          </p:spPr>
          <p:txBody>
            <a:bodyPr wrap="none">
              <a:spAutoFit/>
            </a:bodyPr>
            <a:lstStyle/>
            <a:p>
              <a:pPr lvl="0"/>
              <a:r>
                <a:rPr lang="en-US" sz="2400" b="1" dirty="0">
                  <a:cs typeface="Times New Roman" pitchFamily="18" charset="0"/>
                </a:rPr>
                <a:t>B. </a:t>
              </a:r>
              <a:r>
                <a:rPr lang="id-ID" sz="2400" b="1" dirty="0">
                  <a:cs typeface="Times New Roman" pitchFamily="18" charset="0"/>
                </a:rPr>
                <a:t>Proses dan Teori Masuknya Islam ke Indonesia</a:t>
              </a:r>
            </a:p>
          </p:txBody>
        </p:sp>
      </p:grpSp>
      <p:grpSp>
        <p:nvGrpSpPr>
          <p:cNvPr id="23" name="Group 22"/>
          <p:cNvGrpSpPr/>
          <p:nvPr/>
        </p:nvGrpSpPr>
        <p:grpSpPr>
          <a:xfrm>
            <a:off x="0" y="627534"/>
            <a:ext cx="9231646" cy="830998"/>
            <a:chOff x="-1" y="627399"/>
            <a:chExt cx="8594947" cy="479500"/>
          </a:xfrm>
        </p:grpSpPr>
        <p:sp>
          <p:nvSpPr>
            <p:cNvPr id="24" name="Shape 55"/>
            <p:cNvSpPr/>
            <p:nvPr/>
          </p:nvSpPr>
          <p:spPr>
            <a:xfrm>
              <a:off x="-1" y="627534"/>
              <a:ext cx="8532440" cy="441538"/>
            </a:xfrm>
            <a:prstGeom prst="rect">
              <a:avLst/>
            </a:prstGeom>
            <a:solidFill>
              <a:schemeClr val="accent5">
                <a:lumMod val="60000"/>
                <a:lumOff val="40000"/>
              </a:schemeClr>
            </a:solidFill>
            <a:ln w="12700">
              <a:miter lim="400000"/>
            </a:ln>
            <a:extLst>
              <a:ext uri="{C572A759-6A51-4108-AA02-DFA0A04FC94B}">
                <ma14:wrappingTextBoxFlag xmlns:ma14="http://schemas.microsoft.com/office/mac/drawingml/2011/main" xmlns="" val="1"/>
              </a:ext>
            </a:extLst>
          </p:spPr>
          <p:txBody>
            <a:bodyPr lIns="41675" tIns="41675" rIns="41675" bIns="41675" anchor="ctr">
              <a:normAutofit/>
            </a:bodyPr>
            <a:lstStyle>
              <a:lvl1pPr defTabSz="1111362">
                <a:defRPr sz="3100">
                  <a:solidFill>
                    <a:srgbClr val="0070C0"/>
                  </a:solidFill>
                </a:defRPr>
              </a:lvl1pPr>
            </a:lstStyle>
            <a:p>
              <a:pPr marL="673200" indent="-457200" algn="ctr">
                <a:buFont typeface="+mj-lt"/>
                <a:buAutoNum type="arabicPeriod"/>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5" name="Rectangle 24"/>
            <p:cNvSpPr/>
            <p:nvPr/>
          </p:nvSpPr>
          <p:spPr>
            <a:xfrm>
              <a:off x="82859" y="627399"/>
              <a:ext cx="8512087" cy="479500"/>
            </a:xfrm>
            <a:prstGeom prst="rect">
              <a:avLst/>
            </a:prstGeom>
          </p:spPr>
          <p:txBody>
            <a:bodyPr wrap="square">
              <a:spAutoFit/>
            </a:bodyPr>
            <a:lstStyle/>
            <a:p>
              <a:pPr marL="673200" indent="-457200">
                <a:buFont typeface="+mj-lt"/>
                <a:buAutoNum type="arabicPeriod"/>
                <a:defRPr sz="1800">
                  <a:solidFill>
                    <a:srgbClr val="000000"/>
                  </a:solidFill>
                </a:defRPr>
              </a:pPr>
              <a:r>
                <a:rPr lang="id-ID" sz="2400" b="1" dirty="0">
                  <a:latin typeface="+mj-lt"/>
                  <a:cs typeface="Times New Roman" pitchFamily="18" charset="0"/>
                </a:rPr>
                <a:t>Hubungan antara Pedagang Indonesia dengan Pedagang dari India, Persia, dan Arab</a:t>
              </a:r>
              <a:endParaRPr lang="sv-SE" sz="2400" b="1" i="1" dirty="0">
                <a:latin typeface="+mj-lt"/>
                <a:cs typeface="Times New Roman" pitchFamily="18" charset="0"/>
              </a:endParaRPr>
            </a:p>
          </p:txBody>
        </p:sp>
      </p:gr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3" name="Kotak Teks 2">
            <a:extLst>
              <a:ext uri="{FF2B5EF4-FFF2-40B4-BE49-F238E27FC236}">
                <a16:creationId xmlns:a16="http://schemas.microsoft.com/office/drawing/2014/main" id="{39B58D58-C85E-039E-A572-42D2E2481CF8}"/>
              </a:ext>
            </a:extLst>
          </p:cNvPr>
          <p:cNvSpPr txBox="1"/>
          <p:nvPr/>
        </p:nvSpPr>
        <p:spPr>
          <a:xfrm>
            <a:off x="254683" y="1392976"/>
            <a:ext cx="8634631" cy="3970318"/>
          </a:xfrm>
          <a:prstGeom prst="rect">
            <a:avLst/>
          </a:prstGeom>
          <a:noFill/>
        </p:spPr>
        <p:txBody>
          <a:bodyPr wrap="square" rtlCol="0">
            <a:spAutoFit/>
          </a:bodyPr>
          <a:lstStyle/>
          <a:p>
            <a:pPr marL="285750" indent="-285750" algn="just">
              <a:buFont typeface="Arial" panose="020B0604020202020204" pitchFamily="34" charset="0"/>
              <a:buChar char="•"/>
            </a:pPr>
            <a:r>
              <a:rPr lang="id-ID" dirty="0"/>
              <a:t>Sejak abad ke-7 M pesisir Sumatra menjadi jalur lintas perdagangan Muslim asal Indonesia, Persia, dan Arab. Bahkan kawasan Samudra Hindia telah berbahasa Arab sejak abad ke-5 M.</a:t>
            </a:r>
          </a:p>
          <a:p>
            <a:pPr marL="285750" indent="-285750" algn="just">
              <a:buFont typeface="Arial" panose="020B0604020202020204" pitchFamily="34" charset="0"/>
              <a:buChar char="•"/>
            </a:pPr>
            <a:r>
              <a:rPr lang="id-ID" dirty="0"/>
              <a:t>Kerajaan Sriwijaya memiliki hubungan baik dibidang perdagangan, politik, dan diplomatik dengan </a:t>
            </a:r>
            <a:r>
              <a:rPr lang="id-ID" dirty="0" err="1"/>
              <a:t>Mu’awiyah</a:t>
            </a:r>
            <a:r>
              <a:rPr lang="id-ID" dirty="0"/>
              <a:t> bin Abi Sufyan, khalifah Daulah Umayyah pertama (661-680 M), Umar Abdul Aziz, dan khalifah kedelapan Daulah Umayyah (717-720 M) di bidang perdagangan, politik, dan diplomatik.</a:t>
            </a:r>
          </a:p>
          <a:p>
            <a:pPr marL="285750" indent="-285750" algn="just">
              <a:buFont typeface="Arial" panose="020B0604020202020204" pitchFamily="34" charset="0"/>
              <a:buChar char="•"/>
            </a:pPr>
            <a:r>
              <a:rPr lang="id-ID" dirty="0"/>
              <a:t>Daya tarik alam Indonesia karena melimpahnya rempah-rempah yang tersedia dan berada di </a:t>
            </a:r>
            <a:r>
              <a:rPr lang="en-US" dirty="0" err="1"/>
              <a:t>antara</a:t>
            </a:r>
            <a:r>
              <a:rPr lang="en-US" dirty="0"/>
              <a:t> </a:t>
            </a:r>
            <a:r>
              <a:rPr lang="en-US" dirty="0" err="1"/>
              <a:t>Benua</a:t>
            </a:r>
            <a:r>
              <a:rPr lang="en-US" dirty="0"/>
              <a:t> Asia dan Australia, </a:t>
            </a:r>
            <a:r>
              <a:rPr lang="en-US" dirty="0" err="1"/>
              <a:t>serta</a:t>
            </a:r>
            <a:r>
              <a:rPr lang="en-US" dirty="0"/>
              <a:t> </a:t>
            </a:r>
            <a:r>
              <a:rPr lang="en-US" dirty="0" err="1"/>
              <a:t>antara</a:t>
            </a:r>
            <a:r>
              <a:rPr lang="en-US" dirty="0"/>
              <a:t> Samudra </a:t>
            </a:r>
            <a:r>
              <a:rPr lang="en-US" dirty="0" err="1"/>
              <a:t>Hindia</a:t>
            </a:r>
            <a:r>
              <a:rPr lang="en-US" dirty="0"/>
              <a:t> dan Samudra </a:t>
            </a:r>
            <a:r>
              <a:rPr lang="en-US" dirty="0" err="1"/>
              <a:t>Pasifik</a:t>
            </a:r>
            <a:r>
              <a:rPr lang="id-ID" dirty="0"/>
              <a:t>.</a:t>
            </a:r>
          </a:p>
          <a:p>
            <a:pPr marL="285750" indent="-285750" algn="just">
              <a:buFont typeface="Arial" panose="020B0604020202020204" pitchFamily="34" charset="0"/>
              <a:buChar char="•"/>
            </a:pPr>
            <a:r>
              <a:rPr lang="id-ID" dirty="0"/>
              <a:t>Selat Malaka menjadi pusat lalu lintas perdagangan dan pelayaran sekitar abad ke-7 M yang dilewati kapal dagang Arab, Persia, dan India menuju Tiongkok.</a:t>
            </a:r>
          </a:p>
          <a:p>
            <a:pPr marL="285750" indent="-285750" algn="just">
              <a:buFont typeface="Arial" panose="020B0604020202020204" pitchFamily="34" charset="0"/>
              <a:buChar char="•"/>
            </a:pPr>
            <a:endParaRPr lang="id-ID" dirty="0"/>
          </a:p>
          <a:p>
            <a:pPr marL="285750" indent="-285750" algn="just">
              <a:buFont typeface="Arial" panose="020B0604020202020204" pitchFamily="34" charset="0"/>
              <a:buChar char="•"/>
            </a:pPr>
            <a:endParaRPr lang="en-US" dirty="0"/>
          </a:p>
        </p:txBody>
      </p:sp>
    </p:spTree>
    <p:extLst>
      <p:ext uri="{BB962C8B-B14F-4D97-AF65-F5344CB8AC3E}">
        <p14:creationId xmlns:p14="http://schemas.microsoft.com/office/powerpoint/2010/main" val="76969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 y="0"/>
            <a:ext cx="9142647" cy="5143500"/>
          </a:xfrm>
          <a:prstGeom prst="rect">
            <a:avLst/>
          </a:prstGeom>
        </p:spPr>
      </p:pic>
      <p:pic>
        <p:nvPicPr>
          <p:cNvPr id="10" name="Picture 9">
            <a:extLst>
              <a:ext uri="{FF2B5EF4-FFF2-40B4-BE49-F238E27FC236}">
                <a16:creationId xmlns:a16="http://schemas.microsoft.com/office/drawing/2014/main" id="{9D17BA28-5880-4547-8E33-371F29CACD68}"/>
              </a:ext>
            </a:extLst>
          </p:cNvPr>
          <p:cNvPicPr>
            <a:picLocks noChangeAspect="1"/>
          </p:cNvPicPr>
          <p:nvPr/>
        </p:nvPicPr>
        <p:blipFill rotWithShape="1">
          <a:blip r:embed="rId3"/>
          <a:srcRect/>
          <a:stretch/>
        </p:blipFill>
        <p:spPr>
          <a:xfrm>
            <a:off x="0" y="4303105"/>
            <a:ext cx="9166034" cy="954527"/>
          </a:xfrm>
          <a:prstGeom prst="rect">
            <a:avLst/>
          </a:prstGeom>
        </p:spPr>
      </p:pic>
      <p:grpSp>
        <p:nvGrpSpPr>
          <p:cNvPr id="18" name="Group 17"/>
          <p:cNvGrpSpPr/>
          <p:nvPr/>
        </p:nvGrpSpPr>
        <p:grpSpPr>
          <a:xfrm>
            <a:off x="-2" y="185726"/>
            <a:ext cx="7235637" cy="461665"/>
            <a:chOff x="-2" y="185726"/>
            <a:chExt cx="7235637" cy="461665"/>
          </a:xfrm>
        </p:grpSpPr>
        <p:sp>
          <p:nvSpPr>
            <p:cNvPr id="21" name="Shape 55"/>
            <p:cNvSpPr/>
            <p:nvPr/>
          </p:nvSpPr>
          <p:spPr>
            <a:xfrm>
              <a:off x="-2" y="185996"/>
              <a:ext cx="7235637" cy="441538"/>
            </a:xfrm>
            <a:prstGeom prst="rect">
              <a:avLst/>
            </a:prstGeom>
            <a:solidFill>
              <a:srgbClr val="FFFF00"/>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lnSpcReduction="10000"/>
            </a:bodyPr>
            <a:lstStyle>
              <a:lvl1pPr defTabSz="1111362">
                <a:defRPr sz="3100">
                  <a:solidFill>
                    <a:srgbClr val="0070C0"/>
                  </a:solidFill>
                </a:defRPr>
              </a:lvl1pPr>
            </a:lstStyle>
            <a:p>
              <a:pPr marL="216000" algn="ctr">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2" name="Rectangle 21"/>
            <p:cNvSpPr/>
            <p:nvPr/>
          </p:nvSpPr>
          <p:spPr>
            <a:xfrm>
              <a:off x="281937" y="185726"/>
              <a:ext cx="6408165" cy="461665"/>
            </a:xfrm>
            <a:prstGeom prst="rect">
              <a:avLst/>
            </a:prstGeom>
          </p:spPr>
          <p:txBody>
            <a:bodyPr wrap="none">
              <a:spAutoFit/>
            </a:bodyPr>
            <a:lstStyle/>
            <a:p>
              <a:pPr lvl="0"/>
              <a:r>
                <a:rPr lang="en-US" sz="2400" b="1" dirty="0">
                  <a:cs typeface="Times New Roman" pitchFamily="18" charset="0"/>
                </a:rPr>
                <a:t>B. </a:t>
              </a:r>
              <a:r>
                <a:rPr lang="id-ID" sz="2400" b="1" dirty="0">
                  <a:cs typeface="Times New Roman" pitchFamily="18" charset="0"/>
                </a:rPr>
                <a:t>Proses dan Teori Masuknya Islam ke Indonesia</a:t>
              </a:r>
            </a:p>
          </p:txBody>
        </p:sp>
      </p:grpSp>
      <p:grpSp>
        <p:nvGrpSpPr>
          <p:cNvPr id="23" name="Group 22"/>
          <p:cNvGrpSpPr/>
          <p:nvPr/>
        </p:nvGrpSpPr>
        <p:grpSpPr>
          <a:xfrm>
            <a:off x="0" y="627534"/>
            <a:ext cx="9231646" cy="830998"/>
            <a:chOff x="-1" y="627399"/>
            <a:chExt cx="8594947" cy="479500"/>
          </a:xfrm>
        </p:grpSpPr>
        <p:sp>
          <p:nvSpPr>
            <p:cNvPr id="24" name="Shape 55"/>
            <p:cNvSpPr/>
            <p:nvPr/>
          </p:nvSpPr>
          <p:spPr>
            <a:xfrm>
              <a:off x="-1" y="627534"/>
              <a:ext cx="8532440" cy="441538"/>
            </a:xfrm>
            <a:prstGeom prst="rect">
              <a:avLst/>
            </a:prstGeom>
            <a:solidFill>
              <a:schemeClr val="accent5">
                <a:lumMod val="60000"/>
                <a:lumOff val="40000"/>
              </a:schemeClr>
            </a:solidFill>
            <a:ln w="12700">
              <a:miter lim="400000"/>
            </a:ln>
            <a:extLst>
              <a:ext uri="{C572A759-6A51-4108-AA02-DFA0A04FC94B}">
                <ma14:wrappingTextBoxFlag xmlns="" xmlns:ma14="http://schemas.microsoft.com/office/mac/drawingml/2011/main" val="1"/>
              </a:ext>
            </a:extLst>
          </p:spPr>
          <p:txBody>
            <a:bodyPr lIns="41675" tIns="41675" rIns="41675" bIns="41675" anchor="ctr">
              <a:normAutofit/>
            </a:bodyPr>
            <a:lstStyle>
              <a:lvl1pPr defTabSz="1111362">
                <a:defRPr sz="3100">
                  <a:solidFill>
                    <a:srgbClr val="0070C0"/>
                  </a:solidFill>
                </a:defRPr>
              </a:lvl1pPr>
            </a:lstStyle>
            <a:p>
              <a:pPr marL="673200" indent="-457200" algn="ctr">
                <a:buFont typeface="+mj-lt"/>
                <a:buAutoNum type="arabicPeriod"/>
                <a:defRPr sz="1800">
                  <a:solidFill>
                    <a:srgbClr val="000000"/>
                  </a:solidFill>
                </a:defRPr>
              </a:pPr>
              <a:endParaRPr sz="2400" b="1" i="1" dirty="0">
                <a:solidFill>
                  <a:schemeClr val="bg1"/>
                </a:solidFill>
                <a:latin typeface="Times New Roman" pitchFamily="18" charset="0"/>
                <a:cs typeface="Times New Roman" pitchFamily="18" charset="0"/>
              </a:endParaRPr>
            </a:p>
          </p:txBody>
        </p:sp>
        <p:sp>
          <p:nvSpPr>
            <p:cNvPr id="25" name="Rectangle 24"/>
            <p:cNvSpPr/>
            <p:nvPr/>
          </p:nvSpPr>
          <p:spPr>
            <a:xfrm>
              <a:off x="82859" y="627399"/>
              <a:ext cx="8512087" cy="479500"/>
            </a:xfrm>
            <a:prstGeom prst="rect">
              <a:avLst/>
            </a:prstGeom>
          </p:spPr>
          <p:txBody>
            <a:bodyPr wrap="square">
              <a:spAutoFit/>
            </a:bodyPr>
            <a:lstStyle/>
            <a:p>
              <a:pPr marL="673200" indent="-457200">
                <a:buFont typeface="+mj-lt"/>
                <a:buAutoNum type="arabicPeriod"/>
                <a:defRPr sz="1800">
                  <a:solidFill>
                    <a:srgbClr val="000000"/>
                  </a:solidFill>
                </a:defRPr>
              </a:pPr>
              <a:r>
                <a:rPr lang="id-ID" sz="2400" b="1" dirty="0">
                  <a:latin typeface="+mj-lt"/>
                  <a:cs typeface="Times New Roman" pitchFamily="18" charset="0"/>
                </a:rPr>
                <a:t>Hubungan antara Pedagang Indonesia dengan Pedagang dari India, Persia, dan Arab</a:t>
              </a:r>
              <a:endParaRPr lang="sv-SE" sz="2400" b="1" i="1" dirty="0">
                <a:latin typeface="+mj-lt"/>
                <a:cs typeface="Times New Roman" pitchFamily="18" charset="0"/>
              </a:endParaRPr>
            </a:p>
          </p:txBody>
        </p:sp>
      </p:gr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97347" y="283085"/>
            <a:ext cx="1719221" cy="420660"/>
          </a:xfrm>
          <a:prstGeom prst="rect">
            <a:avLst/>
          </a:prstGeom>
        </p:spPr>
      </p:pic>
      <p:sp>
        <p:nvSpPr>
          <p:cNvPr id="3" name="Kotak Teks 2">
            <a:extLst>
              <a:ext uri="{FF2B5EF4-FFF2-40B4-BE49-F238E27FC236}">
                <a16:creationId xmlns:a16="http://schemas.microsoft.com/office/drawing/2014/main" id="{39B58D58-C85E-039E-A572-42D2E2481CF8}"/>
              </a:ext>
            </a:extLst>
          </p:cNvPr>
          <p:cNvSpPr txBox="1"/>
          <p:nvPr/>
        </p:nvSpPr>
        <p:spPr>
          <a:xfrm>
            <a:off x="254683" y="1392976"/>
            <a:ext cx="8634631" cy="3416320"/>
          </a:xfrm>
          <a:prstGeom prst="rect">
            <a:avLst/>
          </a:prstGeom>
          <a:noFill/>
        </p:spPr>
        <p:txBody>
          <a:bodyPr wrap="square" rtlCol="0">
            <a:spAutoFit/>
          </a:bodyPr>
          <a:lstStyle/>
          <a:p>
            <a:pPr marL="285750" indent="-285750">
              <a:buFont typeface="Arial" panose="020B0604020202020204" pitchFamily="34" charset="0"/>
              <a:buChar char="•"/>
            </a:pPr>
            <a:r>
              <a:rPr lang="id-ID" dirty="0"/>
              <a:t>Catatan perkembangan Islam di Indonesia yang terkenal karya Marco Polo pada tahun 1292 M yang berasal dari Italia dalam perjalanannya menuju Tiongkok namun singgah di Aceh Utara</a:t>
            </a:r>
          </a:p>
          <a:p>
            <a:pPr marL="285750" indent="-285750">
              <a:buFont typeface="Arial" panose="020B0604020202020204" pitchFamily="34" charset="0"/>
              <a:buChar char="•"/>
            </a:pPr>
            <a:r>
              <a:rPr lang="id-ID" dirty="0"/>
              <a:t>Marco Polo mencatat bahwa di Perlak banyak yang beragama Islam dan penyebar ajaran agama Islam adalah pedagang dari </a:t>
            </a:r>
            <a:r>
              <a:rPr lang="id-ID" dirty="0" err="1"/>
              <a:t>Gujarat</a:t>
            </a:r>
            <a:r>
              <a:rPr lang="id-ID" dirty="0"/>
              <a:t> (India).</a:t>
            </a:r>
          </a:p>
          <a:p>
            <a:pPr marL="285750" indent="-285750">
              <a:buFont typeface="Arial" panose="020B0604020202020204" pitchFamily="34" charset="0"/>
              <a:buChar char="•"/>
            </a:pPr>
            <a:r>
              <a:rPr lang="id-ID" dirty="0"/>
              <a:t>Tiga kerajaan besar di Asia yang berdiri pada saat itu </a:t>
            </a:r>
            <a:r>
              <a:rPr lang="en-US" dirty="0"/>
              <a:t>Daulah </a:t>
            </a:r>
            <a:r>
              <a:rPr lang="en-US" dirty="0" err="1"/>
              <a:t>Umayyah</a:t>
            </a:r>
            <a:r>
              <a:rPr lang="en-US" dirty="0"/>
              <a:t> di Asia Barat, </a:t>
            </a:r>
            <a:r>
              <a:rPr lang="en-US" dirty="0" err="1"/>
              <a:t>Dinasti</a:t>
            </a:r>
            <a:r>
              <a:rPr lang="en-US" dirty="0"/>
              <a:t> Tang di Asia Timur, dan Kerajaan </a:t>
            </a:r>
            <a:r>
              <a:rPr lang="en-US" dirty="0" err="1"/>
              <a:t>Sriwijaya</a:t>
            </a:r>
            <a:r>
              <a:rPr lang="en-US" dirty="0"/>
              <a:t> di Asia Tenggara.</a:t>
            </a:r>
            <a:endParaRPr lang="id-ID" dirty="0"/>
          </a:p>
          <a:p>
            <a:pPr marL="285750" indent="-285750">
              <a:buFont typeface="Arial" panose="020B0604020202020204" pitchFamily="34" charset="0"/>
              <a:buChar char="•"/>
            </a:pPr>
            <a:r>
              <a:rPr lang="id-ID" dirty="0"/>
              <a:t>Hubungan Kerajaan Sriwijaya dengan pedagang Arab dekat hingga ada sebutan </a:t>
            </a:r>
            <a:r>
              <a:rPr lang="id-ID" i="1" dirty="0" err="1"/>
              <a:t>Sribusa</a:t>
            </a:r>
            <a:r>
              <a:rPr lang="id-ID" i="1" dirty="0"/>
              <a:t> </a:t>
            </a:r>
            <a:r>
              <a:rPr lang="id-ID" dirty="0"/>
              <a:t>untuk pedagang Arab dalam kitab Arab Kuno.</a:t>
            </a:r>
          </a:p>
          <a:p>
            <a:pPr marL="285750" indent="-285750">
              <a:buFont typeface="Arial" panose="020B0604020202020204" pitchFamily="34" charset="0"/>
              <a:buChar char="•"/>
            </a:pPr>
            <a:r>
              <a:rPr lang="id-ID" dirty="0"/>
              <a:t>Hubungan </a:t>
            </a:r>
            <a:r>
              <a:rPr lang="en-US" dirty="0" err="1"/>
              <a:t>antara</a:t>
            </a:r>
            <a:r>
              <a:rPr lang="en-US" dirty="0"/>
              <a:t> para </a:t>
            </a:r>
            <a:r>
              <a:rPr lang="en-US" dirty="0" err="1"/>
              <a:t>pedagang</a:t>
            </a:r>
            <a:r>
              <a:rPr lang="en-US" dirty="0"/>
              <a:t> Arab, Persia, dan Gujarat (India) yang </a:t>
            </a:r>
            <a:r>
              <a:rPr lang="en-US" dirty="0" err="1"/>
              <a:t>beragama</a:t>
            </a:r>
            <a:r>
              <a:rPr lang="en-US" dirty="0"/>
              <a:t> Islam </a:t>
            </a:r>
            <a:r>
              <a:rPr lang="en-US" dirty="0" err="1"/>
              <a:t>dengan</a:t>
            </a:r>
            <a:r>
              <a:rPr lang="en-US" dirty="0"/>
              <a:t> para </a:t>
            </a:r>
            <a:r>
              <a:rPr lang="en-US" dirty="0" err="1"/>
              <a:t>pedagang</a:t>
            </a:r>
            <a:r>
              <a:rPr lang="en-US" dirty="0"/>
              <a:t> di Indonesia </a:t>
            </a:r>
            <a:r>
              <a:rPr lang="en-US" dirty="0" err="1"/>
              <a:t>hanya</a:t>
            </a:r>
            <a:r>
              <a:rPr lang="en-US" dirty="0"/>
              <a:t> </a:t>
            </a:r>
            <a:r>
              <a:rPr lang="en-US" dirty="0" err="1"/>
              <a:t>sebatas</a:t>
            </a:r>
            <a:r>
              <a:rPr lang="en-US" dirty="0"/>
              <a:t> </a:t>
            </a:r>
            <a:r>
              <a:rPr lang="en-US" dirty="0" err="1"/>
              <a:t>hubungan</a:t>
            </a:r>
            <a:r>
              <a:rPr lang="en-US" dirty="0"/>
              <a:t> </a:t>
            </a:r>
            <a:r>
              <a:rPr lang="en-US" dirty="0" err="1"/>
              <a:t>dagang</a:t>
            </a:r>
            <a:r>
              <a:rPr lang="en-US" dirty="0"/>
              <a:t> </a:t>
            </a:r>
            <a:r>
              <a:rPr lang="en-US" dirty="0" err="1"/>
              <a:t>semata</a:t>
            </a:r>
            <a:r>
              <a:rPr lang="id-ID" dirty="0"/>
              <a:t>.</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500552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5272</TotalTime>
  <Words>2393</Words>
  <Application>Microsoft Office PowerPoint</Application>
  <PresentationFormat>Peragaan Layar (16:9)</PresentationFormat>
  <Paragraphs>143</Paragraphs>
  <Slides>23</Slides>
  <Notes>0</Notes>
  <HiddenSlides>0</HiddenSlides>
  <MMClips>0</MMClips>
  <ScaleCrop>false</ScaleCrop>
  <HeadingPairs>
    <vt:vector size="6" baseType="variant">
      <vt:variant>
        <vt:lpstr>Font Dipakai</vt:lpstr>
      </vt:variant>
      <vt:variant>
        <vt:i4>4</vt:i4>
      </vt:variant>
      <vt:variant>
        <vt:lpstr>Tema</vt:lpstr>
      </vt:variant>
      <vt:variant>
        <vt:i4>1</vt:i4>
      </vt:variant>
      <vt:variant>
        <vt:lpstr>Judul Slide</vt:lpstr>
      </vt:variant>
      <vt:variant>
        <vt:i4>23</vt:i4>
      </vt:variant>
    </vt:vector>
  </HeadingPairs>
  <TitlesOfParts>
    <vt:vector size="28" baseType="lpstr">
      <vt:lpstr>Arial</vt:lpstr>
      <vt:lpstr>Calibri</vt:lpstr>
      <vt:lpstr>Times New Roman</vt:lpstr>
      <vt:lpstr>Wingdings</vt:lpstr>
      <vt:lpstr>Office Theme</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Eka Nurdiana</dc:creator>
  <cp:lastModifiedBy>Yuha Afina Khalish</cp:lastModifiedBy>
  <cp:revision>676</cp:revision>
  <dcterms:created xsi:type="dcterms:W3CDTF">2015-05-08T02:58:00Z</dcterms:created>
  <dcterms:modified xsi:type="dcterms:W3CDTF">2024-07-10T07:50:31Z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1033-10.1.0.5674</vt:lpwstr>
  </property>
</Properties>
</file>