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8" r:id="rId2"/>
    <p:sldId id="281" r:id="rId3"/>
    <p:sldId id="282" r:id="rId4"/>
    <p:sldId id="283" r:id="rId5"/>
    <p:sldId id="333" r:id="rId6"/>
    <p:sldId id="350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37" r:id="rId20"/>
    <p:sldId id="363" r:id="rId21"/>
    <p:sldId id="364" r:id="rId22"/>
    <p:sldId id="365" r:id="rId23"/>
    <p:sldId id="366" r:id="rId24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CC"/>
    <a:srgbClr val="FFFF99"/>
    <a:srgbClr val="15C06A"/>
    <a:srgbClr val="FFCCFF"/>
    <a:srgbClr val="F8804B"/>
    <a:srgbClr val="00C06A"/>
    <a:srgbClr val="26A8DF"/>
    <a:srgbClr val="C9C011"/>
    <a:srgbClr val="CCFF66"/>
    <a:srgbClr val="B1CE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78" autoAdjust="0"/>
  </p:normalViewPr>
  <p:slideViewPr>
    <p:cSldViewPr>
      <p:cViewPr>
        <p:scale>
          <a:sx n="41" d="100"/>
          <a:sy n="41" d="100"/>
        </p:scale>
        <p:origin x="512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-5025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3901966" y="2202538"/>
            <a:ext cx="4793616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FIKIH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455855" y="3024736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81763" y="1558454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56240" y="3108946"/>
            <a:ext cx="193303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IX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50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BC4706-8FDE-4589-9E30-84AA3A8DBC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" r="789"/>
          <a:stretch/>
        </p:blipFill>
        <p:spPr>
          <a:xfrm rot="16200000">
            <a:off x="1080523" y="1344570"/>
            <a:ext cx="3156205" cy="225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Gadai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456259" y="1368069"/>
            <a:ext cx="7849542" cy="3135185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Barang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gadai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adalah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barang</a:t>
            </a:r>
            <a:r>
              <a:rPr lang="en-ID" sz="1200" dirty="0">
                <a:solidFill>
                  <a:schemeClr val="tx1"/>
                </a:solidFill>
              </a:rPr>
              <a:t> yang </a:t>
            </a:r>
            <a:r>
              <a:rPr lang="en-ID" sz="1200" dirty="0" err="1">
                <a:solidFill>
                  <a:schemeClr val="tx1"/>
                </a:solidFill>
              </a:rPr>
              <a:t>mempunyai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harga</a:t>
            </a:r>
            <a:r>
              <a:rPr lang="en-ID" sz="1200" dirty="0">
                <a:solidFill>
                  <a:schemeClr val="tx1"/>
                </a:solidFill>
              </a:rPr>
              <a:t> dan </a:t>
            </a:r>
            <a:r>
              <a:rPr lang="en-ID" sz="1200" dirty="0" err="1">
                <a:solidFill>
                  <a:schemeClr val="tx1"/>
                </a:solidFill>
              </a:rPr>
              <a:t>dapat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diperjualbelikan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untuk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mengganti</a:t>
            </a:r>
            <a:r>
              <a:rPr lang="en-ID" sz="1200" dirty="0">
                <a:solidFill>
                  <a:schemeClr val="tx1"/>
                </a:solidFill>
              </a:rPr>
              <a:t> utang </a:t>
            </a:r>
            <a:r>
              <a:rPr lang="en-ID" sz="1200" dirty="0" err="1">
                <a:solidFill>
                  <a:schemeClr val="tx1"/>
                </a:solidFill>
              </a:rPr>
              <a:t>seandainya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tidak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terlunasi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Barang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gadai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bukan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barang-barang</a:t>
            </a:r>
            <a:r>
              <a:rPr lang="en-ID" sz="1200" dirty="0">
                <a:solidFill>
                  <a:schemeClr val="tx1"/>
                </a:solidFill>
              </a:rPr>
              <a:t> yang </a:t>
            </a:r>
            <a:r>
              <a:rPr lang="en-ID" sz="1200" dirty="0" err="1">
                <a:solidFill>
                  <a:schemeClr val="tx1"/>
                </a:solidFill>
              </a:rPr>
              <a:t>diharamkan</a:t>
            </a:r>
            <a:r>
              <a:rPr lang="en-ID" sz="1200" dirty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Barang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gadai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berfungsi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sebagai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jaminan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apabila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pemberi</a:t>
            </a:r>
            <a:r>
              <a:rPr lang="en-ID" sz="1200" dirty="0">
                <a:solidFill>
                  <a:schemeClr val="tx1"/>
                </a:solidFill>
              </a:rPr>
              <a:t> utang </a:t>
            </a:r>
            <a:r>
              <a:rPr lang="en-ID" sz="1200" dirty="0" err="1">
                <a:solidFill>
                  <a:schemeClr val="tx1"/>
                </a:solidFill>
              </a:rPr>
              <a:t>khawatir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utangnya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tidak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terbayar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  <a:r>
              <a:rPr lang="en-ID" sz="1200" dirty="0" err="1">
                <a:solidFill>
                  <a:schemeClr val="tx1"/>
                </a:solidFill>
              </a:rPr>
              <a:t>Barang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jaminan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harus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segera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dikembalikan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ke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pemiliknya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setelah</a:t>
            </a:r>
            <a:r>
              <a:rPr lang="en-ID" sz="1200" dirty="0">
                <a:solidFill>
                  <a:schemeClr val="tx1"/>
                </a:solidFill>
              </a:rPr>
              <a:t> utang </a:t>
            </a:r>
            <a:r>
              <a:rPr lang="en-ID" sz="1200" dirty="0" err="1">
                <a:solidFill>
                  <a:schemeClr val="tx1"/>
                </a:solidFill>
              </a:rPr>
              <a:t>lunas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Barang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gadai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dipegang</a:t>
            </a:r>
            <a:r>
              <a:rPr lang="en-ID" sz="1200" dirty="0">
                <a:solidFill>
                  <a:schemeClr val="tx1"/>
                </a:solidFill>
              </a:rPr>
              <a:t> oleh </a:t>
            </a:r>
            <a:r>
              <a:rPr lang="en-ID" sz="1200" dirty="0" err="1">
                <a:solidFill>
                  <a:schemeClr val="tx1"/>
                </a:solidFill>
              </a:rPr>
              <a:t>pemberi</a:t>
            </a:r>
            <a:r>
              <a:rPr lang="en-ID" sz="1200" dirty="0">
                <a:solidFill>
                  <a:schemeClr val="tx1"/>
                </a:solidFill>
              </a:rPr>
              <a:t> utang </a:t>
            </a:r>
            <a:r>
              <a:rPr lang="en-ID" sz="1200" dirty="0" err="1">
                <a:solidFill>
                  <a:schemeClr val="tx1"/>
                </a:solidFill>
              </a:rPr>
              <a:t>selama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perjanjian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gadai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berlangsung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Barang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gadai</a:t>
            </a:r>
            <a:r>
              <a:rPr lang="en-ID" sz="1200" dirty="0">
                <a:solidFill>
                  <a:schemeClr val="tx1"/>
                </a:solidFill>
              </a:rPr>
              <a:t> yang </a:t>
            </a:r>
            <a:r>
              <a:rPr lang="en-ID" sz="1200" dirty="0" err="1">
                <a:solidFill>
                  <a:schemeClr val="tx1"/>
                </a:solidFill>
              </a:rPr>
              <a:t>membutuhkan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biaya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perawatan</a:t>
            </a:r>
            <a:r>
              <a:rPr lang="en-ID" sz="1200" dirty="0">
                <a:solidFill>
                  <a:schemeClr val="tx1"/>
                </a:solidFill>
              </a:rPr>
              <a:t>, </a:t>
            </a:r>
            <a:r>
              <a:rPr lang="en-ID" sz="1200" dirty="0" err="1">
                <a:solidFill>
                  <a:schemeClr val="tx1"/>
                </a:solidFill>
              </a:rPr>
              <a:t>seperti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hewan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tunggangan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atau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hewan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perahan</a:t>
            </a:r>
            <a:r>
              <a:rPr lang="en-ID" sz="1200" dirty="0">
                <a:solidFill>
                  <a:schemeClr val="tx1"/>
                </a:solidFill>
              </a:rPr>
              <a:t>, </a:t>
            </a:r>
            <a:r>
              <a:rPr lang="en-ID" sz="1200" dirty="0" err="1">
                <a:solidFill>
                  <a:schemeClr val="tx1"/>
                </a:solidFill>
              </a:rPr>
              <a:t>jika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dibiayai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pemilik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barang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gadai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maka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pemberi</a:t>
            </a:r>
            <a:r>
              <a:rPr lang="en-ID" sz="1200" dirty="0">
                <a:solidFill>
                  <a:schemeClr val="tx1"/>
                </a:solidFill>
              </a:rPr>
              <a:t> utang </a:t>
            </a:r>
            <a:r>
              <a:rPr lang="en-ID" sz="1200" dirty="0" err="1">
                <a:solidFill>
                  <a:schemeClr val="tx1"/>
                </a:solidFill>
              </a:rPr>
              <a:t>tidak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boleh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menggunakan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barang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gadai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tersebut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  <a:r>
              <a:rPr lang="en-ID" sz="1200" dirty="0" err="1">
                <a:solidFill>
                  <a:schemeClr val="tx1"/>
                </a:solidFill>
              </a:rPr>
              <a:t>Namun</a:t>
            </a:r>
            <a:r>
              <a:rPr lang="en-ID" sz="1200" dirty="0">
                <a:solidFill>
                  <a:schemeClr val="tx1"/>
                </a:solidFill>
              </a:rPr>
              <a:t>, </a:t>
            </a:r>
            <a:r>
              <a:rPr lang="en-ID" sz="1200" dirty="0" err="1">
                <a:solidFill>
                  <a:schemeClr val="tx1"/>
                </a:solidFill>
              </a:rPr>
              <a:t>jika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biaya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diambil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dari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pemberi</a:t>
            </a:r>
            <a:r>
              <a:rPr lang="en-ID" sz="1200" dirty="0">
                <a:solidFill>
                  <a:schemeClr val="tx1"/>
                </a:solidFill>
              </a:rPr>
              <a:t> utang </a:t>
            </a:r>
            <a:r>
              <a:rPr lang="en-ID" sz="1200" dirty="0" err="1">
                <a:solidFill>
                  <a:schemeClr val="tx1"/>
                </a:solidFill>
              </a:rPr>
              <a:t>maka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ia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boleh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mengambil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manfaat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barang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gadai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tersebut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sesuai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biaya</a:t>
            </a:r>
            <a:r>
              <a:rPr lang="en-ID" sz="1200" dirty="0">
                <a:solidFill>
                  <a:schemeClr val="tx1"/>
                </a:solidFill>
              </a:rPr>
              <a:t> yang </a:t>
            </a:r>
            <a:r>
              <a:rPr lang="en-ID" sz="1200" dirty="0" err="1">
                <a:solidFill>
                  <a:schemeClr val="tx1"/>
                </a:solidFill>
              </a:rPr>
              <a:t>dikeluarkan</a:t>
            </a:r>
            <a:r>
              <a:rPr lang="en-ID" sz="1200" dirty="0">
                <a:solidFill>
                  <a:schemeClr val="tx1"/>
                </a:solidFill>
              </a:rPr>
              <a:t> dan </a:t>
            </a:r>
            <a:r>
              <a:rPr lang="en-ID" sz="1200" dirty="0" err="1">
                <a:solidFill>
                  <a:schemeClr val="tx1"/>
                </a:solidFill>
              </a:rPr>
              <a:t>tidak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boleh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lebih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dari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hal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itu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6258" y="954083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Ketentuan</a:t>
            </a:r>
            <a:r>
              <a:rPr lang="en-ID" b="1" dirty="0"/>
              <a:t> </a:t>
            </a:r>
            <a:r>
              <a:rPr lang="en-ID" b="1" dirty="0" err="1"/>
              <a:t>Gadai</a:t>
            </a:r>
            <a:r>
              <a:rPr lang="en-ID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885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i="1" dirty="0">
                <a:solidFill>
                  <a:schemeClr val="bg1"/>
                </a:solidFill>
              </a:rPr>
              <a:t>C. </a:t>
            </a:r>
            <a:r>
              <a:rPr lang="en-ID" sz="2800" b="1" i="1" dirty="0" err="1">
                <a:solidFill>
                  <a:schemeClr val="bg1"/>
                </a:solidFill>
              </a:rPr>
              <a:t>Hiwālah</a:t>
            </a:r>
            <a:r>
              <a:rPr lang="en-ID" sz="2800" b="1" i="1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8168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489857" y="1412552"/>
            <a:ext cx="3810000" cy="200906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i="1" dirty="0" err="1"/>
              <a:t>Hiwālah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pengalihan</a:t>
            </a:r>
            <a:r>
              <a:rPr lang="en-ID" sz="1400" dirty="0"/>
              <a:t> </a:t>
            </a:r>
            <a:r>
              <a:rPr lang="en-ID" sz="1400" dirty="0" err="1"/>
              <a:t>tanggung</a:t>
            </a:r>
            <a:r>
              <a:rPr lang="en-ID" sz="1400" dirty="0"/>
              <a:t> </a:t>
            </a:r>
            <a:r>
              <a:rPr lang="en-ID" sz="1400" dirty="0" err="1"/>
              <a:t>jawab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pembayaran</a:t>
            </a:r>
            <a:r>
              <a:rPr lang="en-ID" sz="1400" dirty="0"/>
              <a:t> utang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seseorang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orang lain. </a:t>
            </a:r>
          </a:p>
          <a:p>
            <a:pPr algn="just"/>
            <a:endParaRPr lang="en-ID" sz="1400" dirty="0"/>
          </a:p>
          <a:p>
            <a:pPr algn="just"/>
            <a:endParaRPr lang="en-ID" sz="1400" dirty="0"/>
          </a:p>
          <a:p>
            <a:pPr algn="just"/>
            <a:r>
              <a:rPr lang="en-ID" sz="1400" dirty="0" err="1"/>
              <a:t>Penyelesaian</a:t>
            </a:r>
            <a:r>
              <a:rPr lang="en-ID" sz="1400" dirty="0"/>
              <a:t> utang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cara</a:t>
            </a:r>
            <a:r>
              <a:rPr lang="en-ID" sz="1400" dirty="0"/>
              <a:t> </a:t>
            </a:r>
            <a:r>
              <a:rPr lang="en-ID" sz="1400" dirty="0" err="1"/>
              <a:t>pelimpahan</a:t>
            </a:r>
            <a:r>
              <a:rPr lang="en-ID" sz="1400" dirty="0"/>
              <a:t> </a:t>
            </a:r>
            <a:r>
              <a:rPr lang="en-ID" sz="1400" dirty="0" err="1"/>
              <a:t>seperti</a:t>
            </a:r>
            <a:r>
              <a:rPr lang="en-ID" sz="1400" dirty="0"/>
              <a:t> </a:t>
            </a:r>
            <a:r>
              <a:rPr lang="en-ID" sz="1400" dirty="0" err="1"/>
              <a:t>ini</a:t>
            </a:r>
            <a:r>
              <a:rPr lang="en-ID" sz="1400" dirty="0"/>
              <a:t> </a:t>
            </a:r>
            <a:r>
              <a:rPr lang="en-ID" sz="1400" dirty="0" err="1"/>
              <a:t>diatur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syariat</a:t>
            </a:r>
            <a:r>
              <a:rPr lang="en-ID" sz="1400" dirty="0"/>
              <a:t> Islam, yang </a:t>
            </a:r>
            <a:r>
              <a:rPr lang="en-ID" sz="1400" dirty="0" err="1"/>
              <a:t>disebut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i="1" dirty="0" err="1"/>
              <a:t>hiwālah</a:t>
            </a:r>
            <a:r>
              <a:rPr lang="en-ID" sz="1400" dirty="0"/>
              <a:t>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7200" y="100960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b="1" dirty="0"/>
              <a:t>1. Pengertian dan Hukum </a:t>
            </a:r>
            <a:r>
              <a:rPr lang="nn-NO" b="1" i="1" dirty="0"/>
              <a:t>Hiwālah</a:t>
            </a:r>
            <a:r>
              <a:rPr lang="nn-NO" b="1" dirty="0"/>
              <a:t> </a:t>
            </a:r>
            <a:endParaRPr lang="en-ID" b="1" dirty="0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73B332BA-A01C-87F2-E84D-324EFD2F80DB}"/>
              </a:ext>
            </a:extLst>
          </p:cNvPr>
          <p:cNvSpPr/>
          <p:nvPr/>
        </p:nvSpPr>
        <p:spPr>
          <a:xfrm>
            <a:off x="4562159" y="1378932"/>
            <a:ext cx="4234543" cy="340519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/>
              <a:t>Hukum </a:t>
            </a:r>
            <a:r>
              <a:rPr lang="en-ID" sz="1400" b="1" i="1" dirty="0" err="1"/>
              <a:t>hiwālah</a:t>
            </a:r>
            <a:r>
              <a:rPr lang="en-ID" sz="1400" dirty="0"/>
              <a:t>: </a:t>
            </a:r>
            <a:r>
              <a:rPr lang="en-ID" sz="1400" dirty="0" err="1"/>
              <a:t>mubah</a:t>
            </a:r>
            <a:r>
              <a:rPr lang="en-ID" sz="1400" dirty="0"/>
              <a:t> (</a:t>
            </a:r>
            <a:r>
              <a:rPr lang="en-ID" sz="1400" dirty="0" err="1"/>
              <a:t>boleh</a:t>
            </a:r>
            <a:r>
              <a:rPr lang="en-ID" sz="1400" dirty="0"/>
              <a:t>).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1155-9294-B418-C36F-D387AA86744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362" t="27712" r="41667" b="33726"/>
          <a:stretch/>
        </p:blipFill>
        <p:spPr>
          <a:xfrm>
            <a:off x="4705583" y="1812211"/>
            <a:ext cx="3948560" cy="19045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157EAB8-3D5D-C77F-247A-A27AFEBA4625}"/>
              </a:ext>
            </a:extLst>
          </p:cNvPr>
          <p:cNvSpPr txBox="1"/>
          <p:nvPr/>
        </p:nvSpPr>
        <p:spPr>
          <a:xfrm>
            <a:off x="4562159" y="3650946"/>
            <a:ext cx="4234543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 err="1"/>
              <a:t>Artinya</a:t>
            </a:r>
            <a:r>
              <a:rPr lang="en-ID" sz="1400" dirty="0"/>
              <a:t>: “</a:t>
            </a:r>
            <a:r>
              <a:rPr lang="en-ID" sz="1400" dirty="0" err="1"/>
              <a:t>Menunda</a:t>
            </a:r>
            <a:r>
              <a:rPr lang="en-ID" sz="1400" dirty="0"/>
              <a:t> </a:t>
            </a:r>
            <a:r>
              <a:rPr lang="en-ID" sz="1400" dirty="0" err="1"/>
              <a:t>membayar</a:t>
            </a:r>
            <a:r>
              <a:rPr lang="en-ID" sz="1400" dirty="0"/>
              <a:t> utang </a:t>
            </a:r>
            <a:r>
              <a:rPr lang="en-ID" sz="1400" dirty="0" err="1"/>
              <a:t>bagi</a:t>
            </a:r>
            <a:r>
              <a:rPr lang="en-ID" sz="1400" dirty="0"/>
              <a:t> orang kaya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kezaliman</a:t>
            </a:r>
            <a:r>
              <a:rPr lang="en-ID" sz="1400" dirty="0"/>
              <a:t> dan </a:t>
            </a:r>
            <a:r>
              <a:rPr lang="en-ID" sz="1400" dirty="0" err="1"/>
              <a:t>apabila</a:t>
            </a:r>
            <a:r>
              <a:rPr lang="en-ID" sz="1400" dirty="0"/>
              <a:t> </a:t>
            </a:r>
            <a:r>
              <a:rPr lang="en-ID" sz="1400" dirty="0" err="1"/>
              <a:t>seorang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kalian </a:t>
            </a:r>
            <a:r>
              <a:rPr lang="en-ID" sz="1400" dirty="0" err="1"/>
              <a:t>utangnya</a:t>
            </a:r>
            <a:r>
              <a:rPr lang="en-ID" sz="1400" dirty="0"/>
              <a:t> </a:t>
            </a:r>
            <a:r>
              <a:rPr lang="en-ID" sz="1400" dirty="0" err="1"/>
              <a:t>dialihkan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orang kaya, </a:t>
            </a:r>
            <a:r>
              <a:rPr lang="en-ID" sz="1400" dirty="0" err="1"/>
              <a:t>hendaklah</a:t>
            </a:r>
            <a:r>
              <a:rPr lang="en-ID" sz="1400" dirty="0"/>
              <a:t> </a:t>
            </a:r>
            <a:r>
              <a:rPr lang="en-ID" sz="1400" dirty="0" err="1"/>
              <a:t>dia</a:t>
            </a:r>
            <a:r>
              <a:rPr lang="en-ID" sz="1400" dirty="0"/>
              <a:t> </a:t>
            </a:r>
            <a:r>
              <a:rPr lang="en-ID" sz="1400" dirty="0" err="1"/>
              <a:t>ikuti</a:t>
            </a:r>
            <a:r>
              <a:rPr lang="en-ID" sz="1400" dirty="0"/>
              <a:t>.” </a:t>
            </a:r>
            <a:r>
              <a:rPr lang="en-ID" sz="1400" b="1" dirty="0"/>
              <a:t>(H.R. Bukhari)</a:t>
            </a:r>
          </a:p>
        </p:txBody>
      </p:sp>
    </p:spTree>
    <p:extLst>
      <p:ext uri="{BB962C8B-B14F-4D97-AF65-F5344CB8AC3E}">
        <p14:creationId xmlns:p14="http://schemas.microsoft.com/office/powerpoint/2010/main" val="33033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i="1" dirty="0">
                <a:solidFill>
                  <a:schemeClr val="bg1"/>
                </a:solidFill>
              </a:rPr>
              <a:t>C. </a:t>
            </a:r>
            <a:r>
              <a:rPr lang="en-ID" sz="2800" b="1" i="1" dirty="0" err="1">
                <a:solidFill>
                  <a:schemeClr val="bg1"/>
                </a:solidFill>
              </a:rPr>
              <a:t>Hiwālah</a:t>
            </a:r>
            <a:r>
              <a:rPr lang="en-ID" sz="2800" b="1" i="1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457200" y="1536646"/>
            <a:ext cx="8046426" cy="256800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1" dirty="0" err="1">
                <a:solidFill>
                  <a:sysClr val="windowText" lastClr="000000"/>
                </a:solidFill>
              </a:rPr>
              <a:t>Rukun</a:t>
            </a:r>
            <a:r>
              <a:rPr lang="en-ID" sz="1400" b="1" dirty="0">
                <a:solidFill>
                  <a:sysClr val="windowText" lastClr="000000"/>
                </a:solidFill>
              </a:rPr>
              <a:t> </a:t>
            </a:r>
            <a:r>
              <a:rPr lang="en-ID" sz="1400" b="1" dirty="0" err="1">
                <a:solidFill>
                  <a:sysClr val="windowText" lastClr="000000"/>
                </a:solidFill>
              </a:rPr>
              <a:t>hiwālah</a:t>
            </a:r>
            <a:r>
              <a:rPr lang="en-ID" sz="1400" dirty="0">
                <a:solidFill>
                  <a:sysClr val="windowText" lastClr="000000"/>
                </a:solidFill>
              </a:rPr>
              <a:t>: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i="1" dirty="0" err="1">
                <a:solidFill>
                  <a:sysClr val="windowText" lastClr="000000"/>
                </a:solidFill>
              </a:rPr>
              <a:t>Muhil</a:t>
            </a:r>
            <a:r>
              <a:rPr lang="en-ID" sz="1400" dirty="0">
                <a:solidFill>
                  <a:sysClr val="windowText" lastClr="000000"/>
                </a:solidFill>
              </a:rPr>
              <a:t> (orang yang </a:t>
            </a:r>
            <a:r>
              <a:rPr lang="en-ID" sz="1400" dirty="0" err="1">
                <a:solidFill>
                  <a:sysClr val="windowText" lastClr="000000"/>
                </a:solidFill>
              </a:rPr>
              <a:t>berutang</a:t>
            </a:r>
            <a:r>
              <a:rPr lang="en-ID" sz="1400" dirty="0">
                <a:solidFill>
                  <a:sysClr val="windowText" lastClr="000000"/>
                </a:solidFill>
              </a:rPr>
              <a:t> dan </a:t>
            </a:r>
            <a:r>
              <a:rPr lang="en-ID" sz="1400" dirty="0" err="1">
                <a:solidFill>
                  <a:sysClr val="windowText" lastClr="000000"/>
                </a:solidFill>
              </a:rPr>
              <a:t>sekaligus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berpiutang</a:t>
            </a:r>
            <a:r>
              <a:rPr lang="en-ID" sz="1400" dirty="0">
                <a:solidFill>
                  <a:sysClr val="windowText" lastClr="000000"/>
                </a:solidFill>
              </a:rPr>
              <a:t>).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i="1" dirty="0" err="1">
                <a:solidFill>
                  <a:sysClr val="windowText" lastClr="000000"/>
                </a:solidFill>
              </a:rPr>
              <a:t>Muhāl</a:t>
            </a:r>
            <a:r>
              <a:rPr lang="en-ID" sz="1400" i="1" dirty="0">
                <a:solidFill>
                  <a:sysClr val="windowText" lastClr="000000"/>
                </a:solidFill>
              </a:rPr>
              <a:t>/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muhtāl</a:t>
            </a:r>
            <a:r>
              <a:rPr lang="en-ID" sz="1400" i="1" dirty="0">
                <a:solidFill>
                  <a:sysClr val="windowText" lastClr="000000"/>
                </a:solidFill>
              </a:rPr>
              <a:t> </a:t>
            </a:r>
            <a:r>
              <a:rPr lang="en-ID" sz="1400" dirty="0">
                <a:solidFill>
                  <a:sysClr val="windowText" lastClr="000000"/>
                </a:solidFill>
              </a:rPr>
              <a:t>(orang yang </a:t>
            </a:r>
            <a:r>
              <a:rPr lang="en-ID" sz="1400" dirty="0" err="1">
                <a:solidFill>
                  <a:sysClr val="windowText" lastClr="000000"/>
                </a:solidFill>
              </a:rPr>
              <a:t>berpiutang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kepada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muhil</a:t>
            </a:r>
            <a:r>
              <a:rPr lang="en-ID" sz="1400" dirty="0">
                <a:solidFill>
                  <a:sysClr val="windowText" lastClr="000000"/>
                </a:solidFill>
              </a:rPr>
              <a:t>).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i="1" dirty="0" err="1">
                <a:solidFill>
                  <a:sysClr val="windowText" lastClr="000000"/>
                </a:solidFill>
              </a:rPr>
              <a:t>Muhāl</a:t>
            </a:r>
            <a:r>
              <a:rPr lang="en-ID" sz="1400" i="1" dirty="0">
                <a:solidFill>
                  <a:sysClr val="windowText" lastClr="000000"/>
                </a:solidFill>
              </a:rPr>
              <a:t> ‘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alaih</a:t>
            </a:r>
            <a:r>
              <a:rPr lang="en-ID" sz="1400" i="1" dirty="0">
                <a:solidFill>
                  <a:sysClr val="windowText" lastClr="000000"/>
                </a:solidFill>
              </a:rPr>
              <a:t> </a:t>
            </a:r>
            <a:r>
              <a:rPr lang="en-ID" sz="1400" dirty="0">
                <a:solidFill>
                  <a:sysClr val="windowText" lastClr="000000"/>
                </a:solidFill>
              </a:rPr>
              <a:t>(orang yang </a:t>
            </a:r>
            <a:r>
              <a:rPr lang="en-ID" sz="1400" dirty="0" err="1">
                <a:solidFill>
                  <a:sysClr val="windowText" lastClr="000000"/>
                </a:solidFill>
              </a:rPr>
              <a:t>berutang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kepada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muhil</a:t>
            </a:r>
            <a:r>
              <a:rPr lang="en-ID" sz="1400" dirty="0">
                <a:solidFill>
                  <a:sysClr val="windowText" lastClr="000000"/>
                </a:solidFill>
              </a:rPr>
              <a:t> dan </a:t>
            </a:r>
            <a:r>
              <a:rPr lang="en-ID" sz="1400" dirty="0" err="1">
                <a:solidFill>
                  <a:sysClr val="windowText" lastClr="000000"/>
                </a:solidFill>
              </a:rPr>
              <a:t>wajib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membayar</a:t>
            </a:r>
            <a:r>
              <a:rPr lang="en-ID" sz="1400" dirty="0">
                <a:solidFill>
                  <a:sysClr val="windowText" lastClr="000000"/>
                </a:solidFill>
              </a:rPr>
              <a:t> utang </a:t>
            </a:r>
            <a:r>
              <a:rPr lang="en-ID" sz="1400" dirty="0" err="1">
                <a:solidFill>
                  <a:sysClr val="windowText" lastClr="000000"/>
                </a:solidFill>
              </a:rPr>
              <a:t>kepada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muhāl</a:t>
            </a:r>
            <a:r>
              <a:rPr lang="en-ID" sz="1400" dirty="0">
                <a:solidFill>
                  <a:sysClr val="windowText" lastClr="000000"/>
                </a:solidFill>
              </a:rPr>
              <a:t>).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dirty="0">
                <a:solidFill>
                  <a:sysClr val="windowText" lastClr="000000"/>
                </a:solidFill>
              </a:rPr>
              <a:t>Utang  </a:t>
            </a:r>
            <a:r>
              <a:rPr lang="en-ID" sz="1400" dirty="0" err="1">
                <a:solidFill>
                  <a:sysClr val="windowText" lastClr="000000"/>
                </a:solidFill>
              </a:rPr>
              <a:t>pihak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pertama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kepada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pihak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kedua</a:t>
            </a:r>
            <a:r>
              <a:rPr lang="en-ID" sz="1400" dirty="0">
                <a:solidFill>
                  <a:sysClr val="windowText" lastClr="000000"/>
                </a:solidFill>
              </a:rPr>
              <a:t> (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muhāl</a:t>
            </a:r>
            <a:r>
              <a:rPr lang="en-ID" sz="1400" i="1" dirty="0">
                <a:solidFill>
                  <a:sysClr val="windowText" lastClr="000000"/>
                </a:solidFill>
              </a:rPr>
              <a:t>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bih</a:t>
            </a:r>
            <a:r>
              <a:rPr lang="en-ID" sz="1400" dirty="0">
                <a:solidFill>
                  <a:sysClr val="windowText" lastClr="000000"/>
                </a:solidFill>
              </a:rPr>
              <a:t>) utang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muhil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kepada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muhāl</a:t>
            </a:r>
            <a:r>
              <a:rPr lang="en-ID" sz="1400" dirty="0">
                <a:solidFill>
                  <a:sysClr val="windowText" lastClr="000000"/>
                </a:solidFill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dirty="0">
                <a:solidFill>
                  <a:sysClr val="windowText" lastClr="000000"/>
                </a:solidFill>
              </a:rPr>
              <a:t>Utang </a:t>
            </a:r>
            <a:r>
              <a:rPr lang="en-ID" sz="1400" dirty="0" err="1">
                <a:solidFill>
                  <a:sysClr val="windowText" lastClr="000000"/>
                </a:solidFill>
              </a:rPr>
              <a:t>pihak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ketiga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kepada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pihak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pertama</a:t>
            </a:r>
            <a:r>
              <a:rPr lang="en-ID" sz="1400" dirty="0">
                <a:solidFill>
                  <a:sysClr val="windowText" lastClr="000000"/>
                </a:solidFill>
              </a:rPr>
              <a:t> (utang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muhāl</a:t>
            </a:r>
            <a:r>
              <a:rPr lang="en-ID" sz="1400" i="1" dirty="0">
                <a:solidFill>
                  <a:sysClr val="windowText" lastClr="000000"/>
                </a:solidFill>
              </a:rPr>
              <a:t> ‘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alaih</a:t>
            </a:r>
            <a:r>
              <a:rPr lang="en-ID" sz="1400" i="1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kepada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muhil</a:t>
            </a:r>
            <a:r>
              <a:rPr lang="en-ID" sz="1400" dirty="0">
                <a:solidFill>
                  <a:sysClr val="windowText" lastClr="000000"/>
                </a:solidFill>
              </a:rPr>
              <a:t>)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i="1" dirty="0" err="1">
                <a:solidFill>
                  <a:sysClr val="windowText" lastClr="000000"/>
                </a:solidFill>
              </a:rPr>
              <a:t>Sīgat</a:t>
            </a:r>
            <a:r>
              <a:rPr lang="en-ID" sz="1400" dirty="0">
                <a:solidFill>
                  <a:sysClr val="windowText" lastClr="000000"/>
                </a:solidFill>
              </a:rPr>
              <a:t> (</a:t>
            </a:r>
            <a:r>
              <a:rPr lang="en-ID" sz="1400" dirty="0" err="1">
                <a:solidFill>
                  <a:sysClr val="windowText" lastClr="000000"/>
                </a:solidFill>
              </a:rPr>
              <a:t>ijab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kabul</a:t>
            </a:r>
            <a:r>
              <a:rPr lang="en-ID" sz="1400" dirty="0">
                <a:solidFill>
                  <a:sysClr val="windowText" lastClr="000000"/>
                </a:solidFill>
              </a:rPr>
              <a:t>; </a:t>
            </a:r>
            <a:r>
              <a:rPr lang="en-ID" sz="1400" dirty="0" err="1">
                <a:solidFill>
                  <a:sysClr val="windowText" lastClr="000000"/>
                </a:solidFill>
              </a:rPr>
              <a:t>pernyataan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hiwālah</a:t>
            </a:r>
            <a:r>
              <a:rPr lang="en-ID" sz="1400" dirty="0">
                <a:solidFill>
                  <a:sysClr val="windowText" lastClr="000000"/>
                </a:solidFill>
              </a:rPr>
              <a:t>).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7200" y="100960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2. Rukun dan Syarat Hiwālah 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407781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i="1" dirty="0">
                <a:solidFill>
                  <a:schemeClr val="bg1"/>
                </a:solidFill>
              </a:rPr>
              <a:t>C. </a:t>
            </a:r>
            <a:r>
              <a:rPr lang="en-ID" sz="2800" b="1" i="1" dirty="0" err="1">
                <a:solidFill>
                  <a:schemeClr val="bg1"/>
                </a:solidFill>
              </a:rPr>
              <a:t>Hiwālah</a:t>
            </a:r>
            <a:r>
              <a:rPr lang="en-ID" sz="2800" b="1" i="1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7200" y="100960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2. Rukun dan Syarat Hiwālah </a:t>
            </a:r>
            <a:endParaRPr lang="en-ID" b="1" dirty="0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DE8CBD50-3B0F-5E2B-B604-5475673CD98E}"/>
              </a:ext>
            </a:extLst>
          </p:cNvPr>
          <p:cNvSpPr/>
          <p:nvPr/>
        </p:nvSpPr>
        <p:spPr>
          <a:xfrm>
            <a:off x="438150" y="1463772"/>
            <a:ext cx="8427426" cy="29255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1" dirty="0" err="1">
                <a:solidFill>
                  <a:sysClr val="windowText" lastClr="000000"/>
                </a:solidFill>
              </a:rPr>
              <a:t>Syarat</a:t>
            </a:r>
            <a:r>
              <a:rPr lang="en-ID" sz="1400" b="1" dirty="0">
                <a:solidFill>
                  <a:sysClr val="windowText" lastClr="000000"/>
                </a:solidFill>
              </a:rPr>
              <a:t> </a:t>
            </a:r>
            <a:r>
              <a:rPr lang="en-ID" sz="1400" b="1" dirty="0" err="1">
                <a:solidFill>
                  <a:sysClr val="windowText" lastClr="000000"/>
                </a:solidFill>
              </a:rPr>
              <a:t>hiwālah</a:t>
            </a:r>
            <a:r>
              <a:rPr lang="en-ID" sz="1400" b="1" dirty="0">
                <a:solidFill>
                  <a:sysClr val="windowText" lastClr="000000"/>
                </a:solidFill>
              </a:rPr>
              <a:t>:</a:t>
            </a:r>
            <a:endParaRPr lang="en-ID" sz="1400" dirty="0">
              <a:solidFill>
                <a:sysClr val="windowText" lastClr="000000"/>
              </a:solidFill>
            </a:endParaRP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i="1" dirty="0" err="1">
                <a:solidFill>
                  <a:sysClr val="windowText" lastClr="000000"/>
                </a:solidFill>
              </a:rPr>
              <a:t>Muhil</a:t>
            </a:r>
            <a:r>
              <a:rPr lang="en-ID" sz="1400" dirty="0">
                <a:solidFill>
                  <a:sysClr val="windowText" lastClr="000000"/>
                </a:solidFill>
              </a:rPr>
              <a:t> (</a:t>
            </a:r>
            <a:r>
              <a:rPr lang="en-ID" sz="1400" dirty="0" err="1">
                <a:solidFill>
                  <a:sysClr val="windowText" lastClr="000000"/>
                </a:solidFill>
              </a:rPr>
              <a:t>pihak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pertama</a:t>
            </a:r>
            <a:r>
              <a:rPr lang="en-ID" sz="1400" dirty="0">
                <a:solidFill>
                  <a:sysClr val="windowText" lastClr="000000"/>
                </a:solidFill>
              </a:rPr>
              <a:t>) </a:t>
            </a:r>
            <a:r>
              <a:rPr lang="en-ID" sz="1400" dirty="0" err="1">
                <a:solidFill>
                  <a:sysClr val="windowText" lastClr="000000"/>
                </a:solidFill>
              </a:rPr>
              <a:t>adalah</a:t>
            </a:r>
            <a:r>
              <a:rPr lang="en-ID" sz="1400" dirty="0">
                <a:solidFill>
                  <a:sysClr val="windowText" lastClr="000000"/>
                </a:solidFill>
              </a:rPr>
              <a:t> orang yang </a:t>
            </a:r>
            <a:r>
              <a:rPr lang="en-ID" sz="1400" dirty="0" err="1">
                <a:solidFill>
                  <a:sysClr val="windowText" lastClr="000000"/>
                </a:solidFill>
              </a:rPr>
              <a:t>balig</a:t>
            </a:r>
            <a:r>
              <a:rPr lang="en-ID" sz="1400" dirty="0">
                <a:solidFill>
                  <a:sysClr val="windowText" lastClr="000000"/>
                </a:solidFill>
              </a:rPr>
              <a:t>, </a:t>
            </a:r>
            <a:r>
              <a:rPr lang="en-ID" sz="1400" dirty="0" err="1">
                <a:solidFill>
                  <a:sysClr val="windowText" lastClr="000000"/>
                </a:solidFill>
              </a:rPr>
              <a:t>berakal</a:t>
            </a:r>
            <a:r>
              <a:rPr lang="en-ID" sz="1400" dirty="0">
                <a:solidFill>
                  <a:sysClr val="windowText" lastClr="000000"/>
                </a:solidFill>
              </a:rPr>
              <a:t>, dan </a:t>
            </a:r>
            <a:r>
              <a:rPr lang="en-ID" sz="1400" dirty="0" err="1">
                <a:solidFill>
                  <a:sysClr val="windowText" lastClr="000000"/>
                </a:solidFill>
              </a:rPr>
              <a:t>rida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atau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tidak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dipaksa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melakukan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hiwālah</a:t>
            </a:r>
            <a:r>
              <a:rPr lang="en-ID" sz="1400" dirty="0">
                <a:solidFill>
                  <a:sysClr val="windowText" lastClr="000000"/>
                </a:solidFill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i="1" dirty="0" err="1">
                <a:solidFill>
                  <a:sysClr val="windowText" lastClr="000000"/>
                </a:solidFill>
              </a:rPr>
              <a:t>Muhāl</a:t>
            </a:r>
            <a:r>
              <a:rPr lang="en-ID" sz="1400" dirty="0">
                <a:solidFill>
                  <a:sysClr val="windowText" lastClr="000000"/>
                </a:solidFill>
              </a:rPr>
              <a:t> (</a:t>
            </a:r>
            <a:r>
              <a:rPr lang="en-ID" sz="1400" dirty="0" err="1">
                <a:solidFill>
                  <a:sysClr val="windowText" lastClr="000000"/>
                </a:solidFill>
              </a:rPr>
              <a:t>pihak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kedua</a:t>
            </a:r>
            <a:r>
              <a:rPr lang="en-ID" sz="1400" dirty="0">
                <a:solidFill>
                  <a:sysClr val="windowText" lastClr="000000"/>
                </a:solidFill>
              </a:rPr>
              <a:t>) </a:t>
            </a:r>
            <a:r>
              <a:rPr lang="en-ID" sz="1400" dirty="0" err="1">
                <a:solidFill>
                  <a:sysClr val="windowText" lastClr="000000"/>
                </a:solidFill>
              </a:rPr>
              <a:t>adalah</a:t>
            </a:r>
            <a:r>
              <a:rPr lang="en-ID" sz="1400" dirty="0">
                <a:solidFill>
                  <a:sysClr val="windowText" lastClr="000000"/>
                </a:solidFill>
              </a:rPr>
              <a:t> orang yang </a:t>
            </a:r>
            <a:r>
              <a:rPr lang="en-ID" sz="1400" dirty="0" err="1">
                <a:solidFill>
                  <a:sysClr val="windowText" lastClr="000000"/>
                </a:solidFill>
              </a:rPr>
              <a:t>balig</a:t>
            </a:r>
            <a:r>
              <a:rPr lang="en-ID" sz="1400" dirty="0">
                <a:solidFill>
                  <a:sysClr val="windowText" lastClr="000000"/>
                </a:solidFill>
              </a:rPr>
              <a:t>, </a:t>
            </a:r>
            <a:r>
              <a:rPr lang="en-ID" sz="1400" dirty="0" err="1">
                <a:solidFill>
                  <a:sysClr val="windowText" lastClr="000000"/>
                </a:solidFill>
              </a:rPr>
              <a:t>berakal</a:t>
            </a:r>
            <a:r>
              <a:rPr lang="en-ID" sz="1400" dirty="0">
                <a:solidFill>
                  <a:sysClr val="windowText" lastClr="000000"/>
                </a:solidFill>
              </a:rPr>
              <a:t>, dan </a:t>
            </a:r>
            <a:r>
              <a:rPr lang="en-ID" sz="1400" dirty="0" err="1">
                <a:solidFill>
                  <a:sysClr val="windowText" lastClr="000000"/>
                </a:solidFill>
              </a:rPr>
              <a:t>rida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atau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tidak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dipaksa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melakukan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hiwālah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dari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muhil</a:t>
            </a:r>
            <a:r>
              <a:rPr lang="en-ID" sz="1400" dirty="0">
                <a:solidFill>
                  <a:sysClr val="windowText" lastClr="000000"/>
                </a:solidFill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i="1" dirty="0" err="1">
                <a:solidFill>
                  <a:sysClr val="windowText" lastClr="000000"/>
                </a:solidFill>
              </a:rPr>
              <a:t>Muhāl</a:t>
            </a:r>
            <a:r>
              <a:rPr lang="en-ID" sz="1400" i="1" dirty="0">
                <a:solidFill>
                  <a:sysClr val="windowText" lastClr="000000"/>
                </a:solidFill>
              </a:rPr>
              <a:t> ‘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alaih</a:t>
            </a:r>
            <a:r>
              <a:rPr lang="en-ID" sz="1400" i="1" dirty="0">
                <a:solidFill>
                  <a:sysClr val="windowText" lastClr="000000"/>
                </a:solidFill>
              </a:rPr>
              <a:t> </a:t>
            </a:r>
            <a:r>
              <a:rPr lang="en-ID" sz="1400" dirty="0">
                <a:solidFill>
                  <a:sysClr val="windowText" lastClr="000000"/>
                </a:solidFill>
              </a:rPr>
              <a:t>(</a:t>
            </a:r>
            <a:r>
              <a:rPr lang="en-ID" sz="1400" dirty="0" err="1">
                <a:solidFill>
                  <a:sysClr val="windowText" lastClr="000000"/>
                </a:solidFill>
              </a:rPr>
              <a:t>pihak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ketiga</a:t>
            </a:r>
            <a:r>
              <a:rPr lang="en-ID" sz="1400" dirty="0">
                <a:solidFill>
                  <a:sysClr val="windowText" lastClr="000000"/>
                </a:solidFill>
              </a:rPr>
              <a:t>) </a:t>
            </a:r>
            <a:r>
              <a:rPr lang="en-ID" sz="1400" dirty="0" err="1">
                <a:solidFill>
                  <a:sysClr val="windowText" lastClr="000000"/>
                </a:solidFill>
              </a:rPr>
              <a:t>adalah</a:t>
            </a:r>
            <a:r>
              <a:rPr lang="en-ID" sz="1400" dirty="0">
                <a:solidFill>
                  <a:sysClr val="windowText" lastClr="000000"/>
                </a:solidFill>
              </a:rPr>
              <a:t> orang yang </a:t>
            </a:r>
            <a:r>
              <a:rPr lang="en-ID" sz="1400" dirty="0" err="1">
                <a:solidFill>
                  <a:sysClr val="windowText" lastClr="000000"/>
                </a:solidFill>
              </a:rPr>
              <a:t>balig</a:t>
            </a:r>
            <a:r>
              <a:rPr lang="en-ID" sz="1400" dirty="0">
                <a:solidFill>
                  <a:sysClr val="windowText" lastClr="000000"/>
                </a:solidFill>
              </a:rPr>
              <a:t>, </a:t>
            </a:r>
            <a:r>
              <a:rPr lang="en-ID" sz="1400" dirty="0" err="1">
                <a:solidFill>
                  <a:sysClr val="windowText" lastClr="000000"/>
                </a:solidFill>
              </a:rPr>
              <a:t>berakal</a:t>
            </a:r>
            <a:r>
              <a:rPr lang="en-ID" sz="1400" dirty="0">
                <a:solidFill>
                  <a:sysClr val="windowText" lastClr="000000"/>
                </a:solidFill>
              </a:rPr>
              <a:t>, dan </a:t>
            </a:r>
            <a:r>
              <a:rPr lang="en-ID" sz="1400" dirty="0" err="1">
                <a:solidFill>
                  <a:sysClr val="windowText" lastClr="000000"/>
                </a:solidFill>
              </a:rPr>
              <a:t>rida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atau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tidak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dipaksa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melakukan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hiwālah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dari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muhāl</a:t>
            </a:r>
            <a:r>
              <a:rPr lang="en-ID" sz="1400" dirty="0">
                <a:solidFill>
                  <a:sysClr val="windowText" lastClr="000000"/>
                </a:solidFill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dirty="0">
                <a:solidFill>
                  <a:sysClr val="windowText" lastClr="000000"/>
                </a:solidFill>
              </a:rPr>
              <a:t>Utang yang </a:t>
            </a:r>
            <a:r>
              <a:rPr lang="en-ID" sz="1400" dirty="0" err="1">
                <a:solidFill>
                  <a:sysClr val="windowText" lastClr="000000"/>
                </a:solidFill>
              </a:rPr>
              <a:t>dialihkan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adalah</a:t>
            </a:r>
            <a:r>
              <a:rPr lang="en-ID" sz="1400" dirty="0">
                <a:solidFill>
                  <a:sysClr val="windowText" lastClr="000000"/>
                </a:solidFill>
              </a:rPr>
              <a:t> utang </a:t>
            </a:r>
            <a:r>
              <a:rPr lang="en-ID" sz="1400" dirty="0" err="1">
                <a:solidFill>
                  <a:sysClr val="windowText" lastClr="000000"/>
                </a:solidFill>
              </a:rPr>
              <a:t>piutang</a:t>
            </a:r>
            <a:r>
              <a:rPr lang="en-ID" sz="1400" dirty="0">
                <a:solidFill>
                  <a:sysClr val="windowText" lastClr="000000"/>
                </a:solidFill>
              </a:rPr>
              <a:t> yang </a:t>
            </a:r>
            <a:r>
              <a:rPr lang="en-ID" sz="1400" dirty="0" err="1">
                <a:solidFill>
                  <a:sysClr val="windowText" lastClr="000000"/>
                </a:solidFill>
              </a:rPr>
              <a:t>pasti</a:t>
            </a:r>
            <a:r>
              <a:rPr lang="en-ID" sz="1400" dirty="0">
                <a:solidFill>
                  <a:sysClr val="windowText" lastClr="000000"/>
                </a:solidFill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dirty="0" err="1">
                <a:solidFill>
                  <a:sysClr val="windowText" lastClr="000000"/>
                </a:solidFill>
              </a:rPr>
              <a:t>Jumlah</a:t>
            </a:r>
            <a:r>
              <a:rPr lang="en-ID" sz="1400" dirty="0">
                <a:solidFill>
                  <a:sysClr val="windowText" lastClr="000000"/>
                </a:solidFill>
              </a:rPr>
              <a:t> utang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muhīl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kepada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muhāl</a:t>
            </a:r>
            <a:r>
              <a:rPr lang="en-ID" sz="1400" dirty="0">
                <a:solidFill>
                  <a:sysClr val="windowText" lastClr="000000"/>
                </a:solidFill>
              </a:rPr>
              <a:t> dan 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muhāl</a:t>
            </a:r>
            <a:r>
              <a:rPr lang="en-ID" sz="1400" i="1" dirty="0">
                <a:solidFill>
                  <a:sysClr val="windowText" lastClr="000000"/>
                </a:solidFill>
              </a:rPr>
              <a:t> ‘</a:t>
            </a:r>
            <a:r>
              <a:rPr lang="en-ID" sz="1400" i="1" dirty="0" err="1">
                <a:solidFill>
                  <a:sysClr val="windowText" lastClr="000000"/>
                </a:solidFill>
              </a:rPr>
              <a:t>alaih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harus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sama</a:t>
            </a:r>
            <a:r>
              <a:rPr lang="en-ID" sz="1400" dirty="0">
                <a:solidFill>
                  <a:sysClr val="windowText" lastClr="000000"/>
                </a:solidFill>
              </a:rPr>
              <a:t> </a:t>
            </a:r>
            <a:r>
              <a:rPr lang="en-ID" sz="1400" dirty="0" err="1">
                <a:solidFill>
                  <a:sysClr val="windowText" lastClr="000000"/>
                </a:solidFill>
              </a:rPr>
              <a:t>nilainya</a:t>
            </a:r>
            <a:r>
              <a:rPr lang="en-ID" sz="1400" dirty="0">
                <a:solidFill>
                  <a:sysClr val="windowText" lastClr="000000"/>
                </a:solidFill>
              </a:rPr>
              <a:t> dan </a:t>
            </a:r>
            <a:r>
              <a:rPr lang="en-ID" sz="1400" dirty="0" err="1">
                <a:solidFill>
                  <a:sysClr val="windowText" lastClr="000000"/>
                </a:solidFill>
              </a:rPr>
              <a:t>kualitasnya</a:t>
            </a:r>
            <a:r>
              <a:rPr lang="en-ID" sz="1400" dirty="0">
                <a:solidFill>
                  <a:sysClr val="windowText" lastClr="00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8999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i="1" dirty="0">
                <a:solidFill>
                  <a:schemeClr val="bg1"/>
                </a:solidFill>
              </a:rPr>
              <a:t>C. </a:t>
            </a:r>
            <a:r>
              <a:rPr lang="en-ID" sz="2800" b="1" i="1" dirty="0" err="1">
                <a:solidFill>
                  <a:schemeClr val="bg1"/>
                </a:solidFill>
              </a:rPr>
              <a:t>Hiwālah</a:t>
            </a:r>
            <a:r>
              <a:rPr lang="en-ID" sz="2800" b="1" i="1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7200" y="100960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3. </a:t>
            </a:r>
            <a:r>
              <a:rPr lang="en-ID" b="1" dirty="0" err="1"/>
              <a:t>Jenis-jenis</a:t>
            </a:r>
            <a:r>
              <a:rPr lang="en-ID" b="1" dirty="0"/>
              <a:t> </a:t>
            </a:r>
            <a:r>
              <a:rPr lang="en-ID" b="1" dirty="0" err="1"/>
              <a:t>Hiwālah</a:t>
            </a:r>
            <a:r>
              <a:rPr lang="en-ID" b="1" dirty="0"/>
              <a:t> </a:t>
            </a:r>
          </a:p>
        </p:txBody>
      </p:sp>
      <p:sp>
        <p:nvSpPr>
          <p:cNvPr id="3" name="Rounded Rectangle 12">
            <a:extLst>
              <a:ext uri="{FF2B5EF4-FFF2-40B4-BE49-F238E27FC236}">
                <a16:creationId xmlns:a16="http://schemas.microsoft.com/office/drawing/2014/main" id="{3109826C-D06C-F33F-9AE6-1F15FB6D2E4A}"/>
              </a:ext>
            </a:extLst>
          </p:cNvPr>
          <p:cNvSpPr/>
          <p:nvPr/>
        </p:nvSpPr>
        <p:spPr>
          <a:xfrm>
            <a:off x="435964" y="2173980"/>
            <a:ext cx="1600200" cy="1660513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D" sz="2400" i="1" dirty="0"/>
              <a:t> </a:t>
            </a:r>
            <a:r>
              <a:rPr lang="en-ID" sz="2400" i="1" dirty="0" err="1"/>
              <a:t>Hiwālah</a:t>
            </a:r>
            <a:r>
              <a:rPr lang="en-ID" sz="2400" i="1" dirty="0"/>
              <a:t> </a:t>
            </a:r>
            <a:r>
              <a:rPr lang="en-ID" sz="2400" i="1" dirty="0" err="1"/>
              <a:t>haq</a:t>
            </a:r>
            <a:endParaRPr lang="en-GB" sz="24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5" name="Rounded Rectangle 12">
            <a:extLst>
              <a:ext uri="{FF2B5EF4-FFF2-40B4-BE49-F238E27FC236}">
                <a16:creationId xmlns:a16="http://schemas.microsoft.com/office/drawing/2014/main" id="{42B35BC0-FEEF-6C26-4669-36299A823798}"/>
              </a:ext>
            </a:extLst>
          </p:cNvPr>
          <p:cNvSpPr/>
          <p:nvPr/>
        </p:nvSpPr>
        <p:spPr>
          <a:xfrm>
            <a:off x="2129228" y="2146177"/>
            <a:ext cx="1600200" cy="1660513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D" sz="2400" i="1" dirty="0" err="1"/>
              <a:t>Hiwālah</a:t>
            </a:r>
            <a:r>
              <a:rPr lang="en-ID" sz="2400" i="1" dirty="0"/>
              <a:t> </a:t>
            </a:r>
            <a:r>
              <a:rPr lang="en-ID" sz="2400" i="1" dirty="0" err="1"/>
              <a:t>dain</a:t>
            </a:r>
            <a:endParaRPr lang="en-GB" sz="24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6" name="Rounded Rectangle 12">
            <a:extLst>
              <a:ext uri="{FF2B5EF4-FFF2-40B4-BE49-F238E27FC236}">
                <a16:creationId xmlns:a16="http://schemas.microsoft.com/office/drawing/2014/main" id="{F29C2E13-1CB1-2AC4-2155-2B1FE7F60EEB}"/>
              </a:ext>
            </a:extLst>
          </p:cNvPr>
          <p:cNvSpPr/>
          <p:nvPr/>
        </p:nvSpPr>
        <p:spPr>
          <a:xfrm>
            <a:off x="4687162" y="2146177"/>
            <a:ext cx="1600200" cy="166051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D" sz="2400" i="1" dirty="0" err="1"/>
              <a:t>Hiwālah</a:t>
            </a:r>
            <a:r>
              <a:rPr lang="en-ID" sz="2400" i="1" dirty="0"/>
              <a:t> </a:t>
            </a:r>
            <a:r>
              <a:rPr lang="en-ID" sz="2400" i="1" dirty="0" err="1"/>
              <a:t>muqayyadah</a:t>
            </a:r>
            <a:endParaRPr lang="en-GB" sz="24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8" name="Rounded Rectangle 12">
            <a:extLst>
              <a:ext uri="{FF2B5EF4-FFF2-40B4-BE49-F238E27FC236}">
                <a16:creationId xmlns:a16="http://schemas.microsoft.com/office/drawing/2014/main" id="{7B648282-DEF9-3D32-98DC-0AEE836D9B91}"/>
              </a:ext>
            </a:extLst>
          </p:cNvPr>
          <p:cNvSpPr/>
          <p:nvPr/>
        </p:nvSpPr>
        <p:spPr>
          <a:xfrm>
            <a:off x="6473490" y="2146177"/>
            <a:ext cx="1756110" cy="1720973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D" sz="2400" i="1" dirty="0" err="1"/>
              <a:t>Hiwālah</a:t>
            </a:r>
            <a:r>
              <a:rPr lang="en-ID" sz="2400" i="1" dirty="0"/>
              <a:t> </a:t>
            </a:r>
            <a:r>
              <a:rPr lang="en-ID" sz="2400" i="1" dirty="0" err="1"/>
              <a:t>mutlak</a:t>
            </a:r>
            <a:r>
              <a:rPr lang="en-ID" sz="2400" i="1" dirty="0"/>
              <a:t> (</a:t>
            </a:r>
            <a:r>
              <a:rPr lang="en-ID" sz="2400" i="1" dirty="0" err="1"/>
              <a:t>mutlaqah</a:t>
            </a:r>
            <a:r>
              <a:rPr lang="en-ID" sz="2400" i="1" dirty="0"/>
              <a:t>)</a:t>
            </a:r>
            <a:endParaRPr lang="en-GB" sz="24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5130B0-679E-9B41-AC85-0545D6C27248}"/>
              </a:ext>
            </a:extLst>
          </p:cNvPr>
          <p:cNvSpPr txBox="1"/>
          <p:nvPr/>
        </p:nvSpPr>
        <p:spPr>
          <a:xfrm>
            <a:off x="495670" y="1633184"/>
            <a:ext cx="3258251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D" b="1" dirty="0" err="1"/>
              <a:t>Ditinjau</a:t>
            </a:r>
            <a:r>
              <a:rPr lang="en-ID" b="1" dirty="0"/>
              <a:t> </a:t>
            </a:r>
            <a:r>
              <a:rPr lang="en-ID" b="1" dirty="0" err="1"/>
              <a:t>dari</a:t>
            </a:r>
            <a:r>
              <a:rPr lang="en-ID" b="1" dirty="0"/>
              <a:t> </a:t>
            </a:r>
            <a:r>
              <a:rPr lang="en-ID" b="1" dirty="0" err="1"/>
              <a:t>segi</a:t>
            </a:r>
            <a:r>
              <a:rPr lang="en-ID" b="1" dirty="0"/>
              <a:t> </a:t>
            </a:r>
            <a:r>
              <a:rPr lang="en-ID" b="1" dirty="0" err="1"/>
              <a:t>objek</a:t>
            </a:r>
            <a:r>
              <a:rPr lang="en-ID" b="1" dirty="0"/>
              <a:t> </a:t>
            </a:r>
            <a:r>
              <a:rPr lang="en-ID" b="1" dirty="0" err="1"/>
              <a:t>akad</a:t>
            </a:r>
            <a:endParaRPr lang="en-ID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F6644C-CC1D-DB98-583B-F6B47BC1DADA}"/>
              </a:ext>
            </a:extLst>
          </p:cNvPr>
          <p:cNvSpPr txBox="1"/>
          <p:nvPr/>
        </p:nvSpPr>
        <p:spPr>
          <a:xfrm>
            <a:off x="4687162" y="1633184"/>
            <a:ext cx="338652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D" b="1" dirty="0" err="1"/>
              <a:t>Ditinjau</a:t>
            </a:r>
            <a:r>
              <a:rPr lang="en-ID" b="1" dirty="0"/>
              <a:t> </a:t>
            </a:r>
            <a:r>
              <a:rPr lang="en-ID" b="1" dirty="0" err="1"/>
              <a:t>dari</a:t>
            </a:r>
            <a:r>
              <a:rPr lang="en-ID" b="1" dirty="0"/>
              <a:t> </a:t>
            </a:r>
            <a:r>
              <a:rPr lang="en-ID" b="1" dirty="0" err="1"/>
              <a:t>segi</a:t>
            </a:r>
            <a:r>
              <a:rPr lang="en-ID" b="1" dirty="0"/>
              <a:t> </a:t>
            </a:r>
            <a:r>
              <a:rPr lang="en-ID" b="1" dirty="0" err="1"/>
              <a:t>akad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172620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i="1" dirty="0">
                <a:solidFill>
                  <a:schemeClr val="bg1"/>
                </a:solidFill>
              </a:rPr>
              <a:t>C. </a:t>
            </a:r>
            <a:r>
              <a:rPr lang="en-ID" sz="2800" b="1" i="1" dirty="0" err="1">
                <a:solidFill>
                  <a:schemeClr val="bg1"/>
                </a:solidFill>
              </a:rPr>
              <a:t>Hiwālah</a:t>
            </a:r>
            <a:r>
              <a:rPr lang="en-ID" sz="2800" b="1" i="1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76250" y="986124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Berakhirnya</a:t>
            </a:r>
            <a:r>
              <a:rPr lang="en-ID" b="1" dirty="0"/>
              <a:t> </a:t>
            </a:r>
            <a:r>
              <a:rPr lang="en-ID" b="1" dirty="0" err="1"/>
              <a:t>Hiwālah</a:t>
            </a:r>
            <a:r>
              <a:rPr lang="en-ID" b="1" dirty="0"/>
              <a:t>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E66CA7A-152C-47E8-EE72-425ED38BE5D8}"/>
              </a:ext>
            </a:extLst>
          </p:cNvPr>
          <p:cNvSpPr/>
          <p:nvPr/>
        </p:nvSpPr>
        <p:spPr>
          <a:xfrm>
            <a:off x="476250" y="1363633"/>
            <a:ext cx="8058150" cy="311311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n-ID" sz="1400" dirty="0" err="1">
                <a:solidFill>
                  <a:schemeClr val="tx1"/>
                </a:solidFill>
              </a:rPr>
              <a:t>Dibatalkan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atau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i="1" dirty="0" err="1">
                <a:solidFill>
                  <a:schemeClr val="tx1"/>
                </a:solidFill>
              </a:rPr>
              <a:t>fasakh</a:t>
            </a:r>
            <a:r>
              <a:rPr lang="en-ID" sz="1400" dirty="0">
                <a:solidFill>
                  <a:schemeClr val="tx1"/>
                </a:solidFill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n-ID" sz="1400" dirty="0" err="1">
                <a:solidFill>
                  <a:schemeClr val="tx1"/>
                </a:solidFill>
              </a:rPr>
              <a:t>Hilangnya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hak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i="1" dirty="0" err="1">
                <a:solidFill>
                  <a:schemeClr val="tx1"/>
                </a:solidFill>
              </a:rPr>
              <a:t>muhāl</a:t>
            </a:r>
            <a:r>
              <a:rPr lang="en-ID" sz="1400" i="1" dirty="0">
                <a:solidFill>
                  <a:schemeClr val="tx1"/>
                </a:solidFill>
              </a:rPr>
              <a:t> ‘</a:t>
            </a:r>
            <a:r>
              <a:rPr lang="en-ID" sz="1400" i="1" dirty="0" err="1">
                <a:solidFill>
                  <a:schemeClr val="tx1"/>
                </a:solidFill>
              </a:rPr>
              <a:t>alaih</a:t>
            </a:r>
            <a:r>
              <a:rPr lang="en-ID" sz="1400" i="1" dirty="0">
                <a:solidFill>
                  <a:schemeClr val="tx1"/>
                </a:solidFill>
              </a:rPr>
              <a:t> </a:t>
            </a:r>
            <a:r>
              <a:rPr lang="en-ID" sz="1400" dirty="0">
                <a:solidFill>
                  <a:schemeClr val="tx1"/>
                </a:solidFill>
              </a:rPr>
              <a:t>(</a:t>
            </a:r>
            <a:r>
              <a:rPr lang="en-ID" sz="1400" dirty="0" err="1">
                <a:solidFill>
                  <a:schemeClr val="tx1"/>
                </a:solidFill>
              </a:rPr>
              <a:t>pihak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ketiga</a:t>
            </a:r>
            <a:r>
              <a:rPr lang="en-ID" sz="1400" dirty="0">
                <a:solidFill>
                  <a:schemeClr val="tx1"/>
                </a:solidFill>
              </a:rPr>
              <a:t>) </a:t>
            </a:r>
            <a:r>
              <a:rPr lang="en-ID" sz="1400" dirty="0" err="1">
                <a:solidFill>
                  <a:schemeClr val="tx1"/>
                </a:solidFill>
              </a:rPr>
              <a:t>karena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meninggal</a:t>
            </a:r>
            <a:r>
              <a:rPr lang="en-ID" sz="1400" dirty="0">
                <a:solidFill>
                  <a:schemeClr val="tx1"/>
                </a:solidFill>
              </a:rPr>
              <a:t> dunia </a:t>
            </a:r>
            <a:r>
              <a:rPr lang="en-ID" sz="1400" dirty="0" err="1">
                <a:solidFill>
                  <a:schemeClr val="tx1"/>
                </a:solidFill>
              </a:rPr>
              <a:t>atau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bangkrut</a:t>
            </a:r>
            <a:r>
              <a:rPr lang="en-ID" sz="1400" dirty="0">
                <a:solidFill>
                  <a:schemeClr val="tx1"/>
                </a:solidFill>
              </a:rPr>
              <a:t>, </a:t>
            </a:r>
            <a:r>
              <a:rPr lang="en-ID" sz="1400" dirty="0" err="1">
                <a:solidFill>
                  <a:schemeClr val="tx1"/>
                </a:solidFill>
              </a:rPr>
              <a:t>atau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ia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mengingkari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adanya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akad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i="1" dirty="0" err="1">
                <a:solidFill>
                  <a:schemeClr val="tx1"/>
                </a:solidFill>
              </a:rPr>
              <a:t>hiwālah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sementara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muhāl</a:t>
            </a:r>
            <a:r>
              <a:rPr lang="en-ID" sz="1400" dirty="0">
                <a:solidFill>
                  <a:schemeClr val="tx1"/>
                </a:solidFill>
              </a:rPr>
              <a:t> (</a:t>
            </a:r>
            <a:r>
              <a:rPr lang="en-ID" sz="1400" dirty="0" err="1">
                <a:solidFill>
                  <a:schemeClr val="tx1"/>
                </a:solidFill>
              </a:rPr>
              <a:t>pihak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kedua</a:t>
            </a:r>
            <a:r>
              <a:rPr lang="en-ID" sz="1400" dirty="0">
                <a:solidFill>
                  <a:schemeClr val="tx1"/>
                </a:solidFill>
              </a:rPr>
              <a:t>) </a:t>
            </a:r>
            <a:r>
              <a:rPr lang="en-ID" sz="1400" dirty="0" err="1">
                <a:solidFill>
                  <a:schemeClr val="tx1"/>
                </a:solidFill>
              </a:rPr>
              <a:t>tidak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dapat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menunjukkan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bukti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atau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menghadirkan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saksi</a:t>
            </a:r>
            <a:r>
              <a:rPr lang="en-ID" sz="1400" dirty="0">
                <a:solidFill>
                  <a:schemeClr val="tx1"/>
                </a:solidFill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n-ID" sz="1400" dirty="0">
                <a:solidFill>
                  <a:schemeClr val="tx1"/>
                </a:solidFill>
              </a:rPr>
              <a:t>Ketika </a:t>
            </a:r>
            <a:r>
              <a:rPr lang="en-ID" sz="1400" i="1" dirty="0" err="1">
                <a:solidFill>
                  <a:schemeClr val="tx1"/>
                </a:solidFill>
              </a:rPr>
              <a:t>muhāl</a:t>
            </a:r>
            <a:r>
              <a:rPr lang="en-ID" sz="1400" i="1" dirty="0">
                <a:solidFill>
                  <a:schemeClr val="tx1"/>
                </a:solidFill>
              </a:rPr>
              <a:t> ‘</a:t>
            </a:r>
            <a:r>
              <a:rPr lang="en-ID" sz="1400" i="1" dirty="0" err="1">
                <a:solidFill>
                  <a:schemeClr val="tx1"/>
                </a:solidFill>
              </a:rPr>
              <a:t>alaih</a:t>
            </a:r>
            <a:r>
              <a:rPr lang="en-ID" sz="1400" i="1" dirty="0">
                <a:solidFill>
                  <a:schemeClr val="tx1"/>
                </a:solidFill>
              </a:rPr>
              <a:t> </a:t>
            </a:r>
            <a:r>
              <a:rPr lang="en-ID" sz="1400" dirty="0">
                <a:solidFill>
                  <a:schemeClr val="tx1"/>
                </a:solidFill>
              </a:rPr>
              <a:t>(</a:t>
            </a:r>
            <a:r>
              <a:rPr lang="en-ID" sz="1400" dirty="0" err="1">
                <a:solidFill>
                  <a:schemeClr val="tx1"/>
                </a:solidFill>
              </a:rPr>
              <a:t>pihak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ketiga</a:t>
            </a:r>
            <a:r>
              <a:rPr lang="en-ID" sz="1400" dirty="0">
                <a:solidFill>
                  <a:schemeClr val="tx1"/>
                </a:solidFill>
              </a:rPr>
              <a:t>) </a:t>
            </a:r>
            <a:r>
              <a:rPr lang="en-ID" sz="1400" dirty="0" err="1">
                <a:solidFill>
                  <a:schemeClr val="tx1"/>
                </a:solidFill>
              </a:rPr>
              <a:t>telah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melaksanakan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kewajibannya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kepada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muhāl</a:t>
            </a:r>
            <a:r>
              <a:rPr lang="en-ID" sz="1400" dirty="0">
                <a:solidFill>
                  <a:schemeClr val="tx1"/>
                </a:solidFill>
              </a:rPr>
              <a:t> (</a:t>
            </a:r>
            <a:r>
              <a:rPr lang="en-ID" sz="1400" dirty="0" err="1">
                <a:solidFill>
                  <a:schemeClr val="tx1"/>
                </a:solidFill>
              </a:rPr>
              <a:t>pihak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kedua</a:t>
            </a:r>
            <a:r>
              <a:rPr lang="en-ID" sz="1400" dirty="0">
                <a:solidFill>
                  <a:schemeClr val="tx1"/>
                </a:solidFill>
              </a:rPr>
              <a:t>). </a:t>
            </a:r>
            <a:r>
              <a:rPr lang="en-ID" sz="1400" dirty="0" err="1">
                <a:solidFill>
                  <a:schemeClr val="tx1"/>
                </a:solidFill>
              </a:rPr>
              <a:t>Artinya</a:t>
            </a:r>
            <a:r>
              <a:rPr lang="en-ID" sz="1400" dirty="0">
                <a:solidFill>
                  <a:schemeClr val="tx1"/>
                </a:solidFill>
              </a:rPr>
              <a:t>, </a:t>
            </a:r>
            <a:r>
              <a:rPr lang="en-ID" sz="1400" dirty="0" err="1">
                <a:solidFill>
                  <a:schemeClr val="tx1"/>
                </a:solidFill>
              </a:rPr>
              <a:t>akad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i="1" dirty="0" err="1">
                <a:solidFill>
                  <a:schemeClr val="tx1"/>
                </a:solidFill>
              </a:rPr>
              <a:t>hiwālah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telah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dipenuhi</a:t>
            </a:r>
            <a:r>
              <a:rPr lang="en-ID" sz="1400" dirty="0">
                <a:solidFill>
                  <a:schemeClr val="tx1"/>
                </a:solidFill>
              </a:rPr>
              <a:t> oleh </a:t>
            </a:r>
            <a:r>
              <a:rPr lang="en-ID" sz="1400" dirty="0" err="1">
                <a:solidFill>
                  <a:schemeClr val="tx1"/>
                </a:solidFill>
              </a:rPr>
              <a:t>semua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pihak</a:t>
            </a:r>
            <a:r>
              <a:rPr lang="en-ID" sz="1400" dirty="0">
                <a:solidFill>
                  <a:schemeClr val="tx1"/>
                </a:solidFill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lphaLcPeriod"/>
            </a:pPr>
            <a:r>
              <a:rPr lang="en-ID" sz="1400" dirty="0" err="1">
                <a:solidFill>
                  <a:schemeClr val="tx1"/>
                </a:solidFill>
              </a:rPr>
              <a:t>Meninggalnya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i="1" dirty="0" err="1">
                <a:solidFill>
                  <a:schemeClr val="tx1"/>
                </a:solidFill>
              </a:rPr>
              <a:t>muhāl</a:t>
            </a:r>
            <a:r>
              <a:rPr lang="en-ID" sz="1400" dirty="0">
                <a:solidFill>
                  <a:schemeClr val="tx1"/>
                </a:solidFill>
              </a:rPr>
              <a:t> (</a:t>
            </a:r>
            <a:r>
              <a:rPr lang="en-ID" sz="1400" dirty="0" err="1">
                <a:solidFill>
                  <a:schemeClr val="tx1"/>
                </a:solidFill>
              </a:rPr>
              <a:t>pihak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kedua</a:t>
            </a:r>
            <a:r>
              <a:rPr lang="en-ID" sz="1400" dirty="0">
                <a:solidFill>
                  <a:schemeClr val="tx1"/>
                </a:solidFill>
              </a:rPr>
              <a:t>), </a:t>
            </a:r>
            <a:r>
              <a:rPr lang="en-ID" sz="1400" dirty="0" err="1">
                <a:solidFill>
                  <a:schemeClr val="tx1"/>
                </a:solidFill>
              </a:rPr>
              <a:t>sementara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i="1" dirty="0" err="1">
                <a:solidFill>
                  <a:schemeClr val="tx1"/>
                </a:solidFill>
              </a:rPr>
              <a:t>muhāl</a:t>
            </a:r>
            <a:r>
              <a:rPr lang="en-ID" sz="1400" i="1" dirty="0">
                <a:solidFill>
                  <a:schemeClr val="tx1"/>
                </a:solidFill>
              </a:rPr>
              <a:t> ‘</a:t>
            </a:r>
            <a:r>
              <a:rPr lang="en-ID" sz="1400" i="1" dirty="0" err="1">
                <a:solidFill>
                  <a:schemeClr val="tx1"/>
                </a:solidFill>
              </a:rPr>
              <a:t>alaih</a:t>
            </a:r>
            <a:r>
              <a:rPr lang="en-ID" sz="1400" i="1" dirty="0">
                <a:solidFill>
                  <a:schemeClr val="tx1"/>
                </a:solidFill>
              </a:rPr>
              <a:t> </a:t>
            </a:r>
            <a:r>
              <a:rPr lang="en-ID" sz="1400" dirty="0">
                <a:solidFill>
                  <a:schemeClr val="tx1"/>
                </a:solidFill>
              </a:rPr>
              <a:t>(</a:t>
            </a:r>
            <a:r>
              <a:rPr lang="en-ID" sz="1400" dirty="0" err="1">
                <a:solidFill>
                  <a:schemeClr val="tx1"/>
                </a:solidFill>
              </a:rPr>
              <a:t>pihak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ketiga</a:t>
            </a:r>
            <a:r>
              <a:rPr lang="en-ID" sz="1400" dirty="0">
                <a:solidFill>
                  <a:schemeClr val="tx1"/>
                </a:solidFill>
              </a:rPr>
              <a:t>) </a:t>
            </a:r>
            <a:r>
              <a:rPr lang="en-ID" sz="1400" dirty="0" err="1">
                <a:solidFill>
                  <a:schemeClr val="tx1"/>
                </a:solidFill>
              </a:rPr>
              <a:t>mewarisi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harta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i="1" dirty="0" err="1">
                <a:solidFill>
                  <a:schemeClr val="tx1"/>
                </a:solidFill>
              </a:rPr>
              <a:t>hiwālah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karena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pewarisan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merupakan</a:t>
            </a:r>
            <a:r>
              <a:rPr lang="en-ID" sz="1400" dirty="0">
                <a:solidFill>
                  <a:schemeClr val="tx1"/>
                </a:solidFill>
              </a:rPr>
              <a:t> salah </a:t>
            </a:r>
            <a:r>
              <a:rPr lang="en-ID" sz="1400" dirty="0" err="1">
                <a:solidFill>
                  <a:schemeClr val="tx1"/>
                </a:solidFill>
              </a:rPr>
              <a:t>satu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sebab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kepemilikan</a:t>
            </a:r>
            <a:r>
              <a:rPr lang="en-ID" sz="1400" dirty="0">
                <a:solidFill>
                  <a:schemeClr val="tx1"/>
                </a:solidFill>
              </a:rPr>
              <a:t>. Jika </a:t>
            </a:r>
            <a:r>
              <a:rPr lang="en-ID" sz="1400" dirty="0" err="1">
                <a:solidFill>
                  <a:schemeClr val="tx1"/>
                </a:solidFill>
              </a:rPr>
              <a:t>akadnya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adalah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i="1" dirty="0" err="1">
                <a:solidFill>
                  <a:schemeClr val="tx1"/>
                </a:solidFill>
              </a:rPr>
              <a:t>hiwālah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i="1" dirty="0" err="1">
                <a:solidFill>
                  <a:schemeClr val="tx1"/>
                </a:solidFill>
              </a:rPr>
              <a:t>muqayyadah</a:t>
            </a:r>
            <a:r>
              <a:rPr lang="en-ID" sz="1400" dirty="0">
                <a:solidFill>
                  <a:schemeClr val="tx1"/>
                </a:solidFill>
              </a:rPr>
              <a:t>, </a:t>
            </a:r>
            <a:r>
              <a:rPr lang="en-ID" sz="1400" dirty="0" err="1">
                <a:solidFill>
                  <a:schemeClr val="tx1"/>
                </a:solidFill>
              </a:rPr>
              <a:t>maka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menurut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mazhab</a:t>
            </a:r>
            <a:r>
              <a:rPr lang="en-ID" sz="1400" dirty="0">
                <a:solidFill>
                  <a:schemeClr val="tx1"/>
                </a:solidFill>
              </a:rPr>
              <a:t> Hanafi, </a:t>
            </a:r>
            <a:r>
              <a:rPr lang="en-ID" sz="1400" i="1" dirty="0" err="1">
                <a:solidFill>
                  <a:schemeClr val="tx1"/>
                </a:solidFill>
              </a:rPr>
              <a:t>hiwālahnya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berakhir</a:t>
            </a:r>
            <a:r>
              <a:rPr lang="en-ID" sz="14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8598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</a:t>
            </a:r>
            <a:r>
              <a:rPr lang="en-ID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Ijārah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(Sewa 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Menyewa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8168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489857" y="1561422"/>
            <a:ext cx="3686491" cy="32008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300" b="1" dirty="0" err="1"/>
              <a:t>Menurut</a:t>
            </a:r>
            <a:r>
              <a:rPr lang="en-US" sz="1300" b="1" dirty="0"/>
              <a:t> Bahasa: </a:t>
            </a:r>
            <a:r>
              <a:rPr lang="en-US" sz="1300" i="1" dirty="0" err="1"/>
              <a:t>isahab</a:t>
            </a:r>
            <a:r>
              <a:rPr lang="en-US" sz="1300" dirty="0"/>
              <a:t> (</a:t>
            </a:r>
            <a:r>
              <a:rPr lang="en-US" sz="1300" dirty="0" err="1"/>
              <a:t>pengupahan</a:t>
            </a:r>
            <a:r>
              <a:rPr lang="en-US" sz="1300" dirty="0"/>
              <a:t>).</a:t>
            </a:r>
          </a:p>
          <a:p>
            <a:pPr algn="just"/>
            <a:endParaRPr lang="en-US" sz="1300" b="1" dirty="0"/>
          </a:p>
          <a:p>
            <a:pPr algn="just"/>
            <a:r>
              <a:rPr lang="en-US" sz="1300" b="1" dirty="0" err="1"/>
              <a:t>Menurut</a:t>
            </a:r>
            <a:r>
              <a:rPr lang="en-US" sz="1300" b="1" dirty="0"/>
              <a:t> ulama: </a:t>
            </a:r>
            <a:r>
              <a:rPr lang="en-ID" sz="1300" dirty="0" err="1"/>
              <a:t>sewa</a:t>
            </a:r>
            <a:r>
              <a:rPr lang="en-ID" sz="1300" dirty="0"/>
              <a:t> </a:t>
            </a:r>
            <a:r>
              <a:rPr lang="en-ID" sz="1300" dirty="0" err="1"/>
              <a:t>menyewa</a:t>
            </a:r>
            <a:r>
              <a:rPr lang="en-ID" sz="1300" dirty="0"/>
              <a:t> </a:t>
            </a:r>
            <a:r>
              <a:rPr lang="en-ID" sz="1300" dirty="0" err="1"/>
              <a:t>atas</a:t>
            </a:r>
            <a:r>
              <a:rPr lang="en-ID" sz="1300" dirty="0"/>
              <a:t> </a:t>
            </a:r>
            <a:r>
              <a:rPr lang="en-ID" sz="1300" dirty="0" err="1"/>
              <a:t>manfaat</a:t>
            </a:r>
            <a:r>
              <a:rPr lang="en-ID" sz="1300" dirty="0"/>
              <a:t> </a:t>
            </a:r>
            <a:r>
              <a:rPr lang="en-ID" sz="1300" dirty="0" err="1"/>
              <a:t>satu</a:t>
            </a:r>
            <a:r>
              <a:rPr lang="en-ID" sz="1300" dirty="0"/>
              <a:t> </a:t>
            </a:r>
            <a:r>
              <a:rPr lang="en-ID" sz="1300" dirty="0" err="1"/>
              <a:t>barang</a:t>
            </a:r>
            <a:r>
              <a:rPr lang="en-ID" sz="1300" dirty="0"/>
              <a:t> dan </a:t>
            </a:r>
            <a:r>
              <a:rPr lang="en-ID" sz="1300" dirty="0" err="1"/>
              <a:t>atau</a:t>
            </a:r>
            <a:r>
              <a:rPr lang="en-ID" sz="1300" dirty="0"/>
              <a:t> </a:t>
            </a:r>
            <a:r>
              <a:rPr lang="en-ID" sz="1300" dirty="0" err="1"/>
              <a:t>jasa</a:t>
            </a:r>
            <a:r>
              <a:rPr lang="en-ID" sz="1300" dirty="0"/>
              <a:t> </a:t>
            </a:r>
            <a:r>
              <a:rPr lang="en-ID" sz="1300" dirty="0" err="1"/>
              <a:t>antara</a:t>
            </a:r>
            <a:r>
              <a:rPr lang="en-ID" sz="1300" dirty="0"/>
              <a:t> </a:t>
            </a:r>
            <a:r>
              <a:rPr lang="en-ID" sz="1300" dirty="0" err="1"/>
              <a:t>pemilik</a:t>
            </a:r>
            <a:r>
              <a:rPr lang="en-ID" sz="1300" dirty="0"/>
              <a:t> </a:t>
            </a:r>
            <a:r>
              <a:rPr lang="en-ID" sz="1300" dirty="0" err="1"/>
              <a:t>objek</a:t>
            </a:r>
            <a:r>
              <a:rPr lang="en-ID" sz="1300" dirty="0"/>
              <a:t> </a:t>
            </a:r>
            <a:r>
              <a:rPr lang="en-ID" sz="1300" dirty="0" err="1"/>
              <a:t>sewa</a:t>
            </a:r>
            <a:r>
              <a:rPr lang="en-ID" sz="1300" dirty="0"/>
              <a:t> </a:t>
            </a:r>
            <a:r>
              <a:rPr lang="en-ID" sz="1300" dirty="0" err="1"/>
              <a:t>dengan</a:t>
            </a:r>
            <a:r>
              <a:rPr lang="en-ID" sz="1300" dirty="0"/>
              <a:t> </a:t>
            </a:r>
            <a:r>
              <a:rPr lang="en-ID" sz="1300" dirty="0" err="1"/>
              <a:t>penyewa</a:t>
            </a:r>
            <a:r>
              <a:rPr lang="en-ID" sz="1300" dirty="0"/>
              <a:t> </a:t>
            </a:r>
            <a:r>
              <a:rPr lang="en-ID" sz="1300" dirty="0" err="1"/>
              <a:t>untuk</a:t>
            </a:r>
            <a:r>
              <a:rPr lang="en-ID" sz="1300" dirty="0"/>
              <a:t> </a:t>
            </a:r>
            <a:r>
              <a:rPr lang="en-ID" sz="1300" dirty="0" err="1"/>
              <a:t>mendapatkan</a:t>
            </a:r>
            <a:r>
              <a:rPr lang="en-ID" sz="1300" dirty="0"/>
              <a:t> </a:t>
            </a:r>
            <a:r>
              <a:rPr lang="en-ID" sz="1300" dirty="0" err="1"/>
              <a:t>imbalan</a:t>
            </a:r>
            <a:r>
              <a:rPr lang="en-ID" sz="1300" dirty="0"/>
              <a:t> </a:t>
            </a:r>
            <a:r>
              <a:rPr lang="en-ID" sz="1300" dirty="0" err="1"/>
              <a:t>berupa</a:t>
            </a:r>
            <a:r>
              <a:rPr lang="en-ID" sz="1300" dirty="0"/>
              <a:t> </a:t>
            </a:r>
            <a:r>
              <a:rPr lang="en-ID" sz="1300" dirty="0" err="1"/>
              <a:t>sewa</a:t>
            </a:r>
            <a:r>
              <a:rPr lang="en-ID" sz="1300" dirty="0"/>
              <a:t> </a:t>
            </a:r>
            <a:r>
              <a:rPr lang="en-ID" sz="1300" dirty="0" err="1"/>
              <a:t>atau</a:t>
            </a:r>
            <a:r>
              <a:rPr lang="en-ID" sz="1300" dirty="0"/>
              <a:t> </a:t>
            </a:r>
            <a:r>
              <a:rPr lang="en-ID" sz="1300" dirty="0" err="1"/>
              <a:t>upah</a:t>
            </a:r>
            <a:r>
              <a:rPr lang="en-ID" sz="1300" dirty="0"/>
              <a:t> </a:t>
            </a:r>
            <a:r>
              <a:rPr lang="en-ID" sz="1300" dirty="0" err="1"/>
              <a:t>bagi</a:t>
            </a:r>
            <a:r>
              <a:rPr lang="en-ID" sz="1300" dirty="0"/>
              <a:t> </a:t>
            </a:r>
            <a:r>
              <a:rPr lang="en-ID" sz="1300" dirty="0" err="1"/>
              <a:t>pemilik</a:t>
            </a:r>
            <a:r>
              <a:rPr lang="en-ID" sz="1300" dirty="0"/>
              <a:t> </a:t>
            </a:r>
            <a:r>
              <a:rPr lang="en-ID" sz="1300" dirty="0" err="1"/>
              <a:t>objek</a:t>
            </a:r>
            <a:r>
              <a:rPr lang="en-ID" sz="1300" dirty="0"/>
              <a:t> </a:t>
            </a:r>
            <a:r>
              <a:rPr lang="en-ID" sz="1300" dirty="0" err="1"/>
              <a:t>sewa</a:t>
            </a:r>
            <a:r>
              <a:rPr lang="en-ID" sz="1300" dirty="0"/>
              <a:t>.</a:t>
            </a:r>
          </a:p>
          <a:p>
            <a:pPr algn="just"/>
            <a:endParaRPr lang="en-ID" sz="1300" b="1" dirty="0"/>
          </a:p>
          <a:p>
            <a:pPr algn="just"/>
            <a:r>
              <a:rPr lang="en-ID" sz="1300" b="1" dirty="0" err="1"/>
              <a:t>Pemilik</a:t>
            </a:r>
            <a:r>
              <a:rPr lang="en-ID" sz="1300" b="1" dirty="0"/>
              <a:t> yang </a:t>
            </a:r>
            <a:r>
              <a:rPr lang="en-ID" sz="1300" b="1" dirty="0" err="1"/>
              <a:t>menyewakan</a:t>
            </a:r>
            <a:r>
              <a:rPr lang="en-ID" sz="1300" b="1" dirty="0"/>
              <a:t> </a:t>
            </a:r>
            <a:r>
              <a:rPr lang="en-ID" sz="1300" b="1" dirty="0" err="1"/>
              <a:t>manfaat</a:t>
            </a:r>
            <a:r>
              <a:rPr lang="en-ID" sz="1300" b="1" dirty="0"/>
              <a:t>:</a:t>
            </a:r>
            <a:r>
              <a:rPr lang="en-ID" sz="1300" dirty="0"/>
              <a:t> </a:t>
            </a:r>
            <a:r>
              <a:rPr lang="en-ID" sz="1300" i="1" dirty="0" err="1"/>
              <a:t>mu’jir</a:t>
            </a:r>
            <a:r>
              <a:rPr lang="en-ID" sz="1300" dirty="0"/>
              <a:t>. </a:t>
            </a:r>
            <a:r>
              <a:rPr lang="en-ID" sz="1300" b="1" dirty="0" err="1"/>
              <a:t>Pihak</a:t>
            </a:r>
            <a:r>
              <a:rPr lang="en-ID" sz="1300" b="1" dirty="0"/>
              <a:t> yang </a:t>
            </a:r>
            <a:r>
              <a:rPr lang="en-ID" sz="1300" b="1" dirty="0" err="1"/>
              <a:t>menerima</a:t>
            </a:r>
            <a:r>
              <a:rPr lang="en-ID" sz="1300" b="1" dirty="0"/>
              <a:t> </a:t>
            </a:r>
            <a:r>
              <a:rPr lang="en-ID" sz="1300" b="1" dirty="0" err="1"/>
              <a:t>sewa</a:t>
            </a:r>
            <a:r>
              <a:rPr lang="en-ID" sz="1300" b="1" dirty="0"/>
              <a:t>: </a:t>
            </a:r>
            <a:r>
              <a:rPr lang="en-ID" sz="1300" i="1" dirty="0" err="1"/>
              <a:t>musta’jir</a:t>
            </a:r>
            <a:endParaRPr lang="en-ID" sz="1300" i="1" dirty="0"/>
          </a:p>
          <a:p>
            <a:pPr algn="just"/>
            <a:r>
              <a:rPr lang="en-ID" sz="1300" b="1" dirty="0" err="1"/>
              <a:t>Sesuatu</a:t>
            </a:r>
            <a:r>
              <a:rPr lang="en-ID" sz="1300" b="1" dirty="0"/>
              <a:t> yang </a:t>
            </a:r>
            <a:r>
              <a:rPr lang="en-ID" sz="1300" b="1" dirty="0" err="1"/>
              <a:t>diakadkan</a:t>
            </a:r>
            <a:r>
              <a:rPr lang="en-ID" sz="1300" b="1" dirty="0"/>
              <a:t> </a:t>
            </a:r>
            <a:r>
              <a:rPr lang="en-ID" sz="1300" b="1" dirty="0" err="1"/>
              <a:t>untuk</a:t>
            </a:r>
            <a:r>
              <a:rPr lang="en-ID" sz="1300" b="1" dirty="0"/>
              <a:t> </a:t>
            </a:r>
            <a:r>
              <a:rPr lang="en-ID" sz="1300" b="1" dirty="0" err="1"/>
              <a:t>diambil</a:t>
            </a:r>
            <a:r>
              <a:rPr lang="en-ID" sz="1300" b="1" dirty="0"/>
              <a:t> </a:t>
            </a:r>
            <a:r>
              <a:rPr lang="en-ID" sz="1300" b="1" dirty="0" err="1"/>
              <a:t>manfaatnya</a:t>
            </a:r>
            <a:r>
              <a:rPr lang="en-ID" sz="1300" b="1" dirty="0"/>
              <a:t>:</a:t>
            </a:r>
            <a:r>
              <a:rPr lang="en-ID" sz="1300" dirty="0"/>
              <a:t> </a:t>
            </a:r>
            <a:r>
              <a:rPr lang="en-ID" sz="1300" i="1" dirty="0" err="1"/>
              <a:t>ma’jūr</a:t>
            </a:r>
            <a:r>
              <a:rPr lang="en-ID" sz="1300" dirty="0"/>
              <a:t>. </a:t>
            </a:r>
          </a:p>
          <a:p>
            <a:pPr algn="just"/>
            <a:r>
              <a:rPr lang="en-ID" sz="1300" b="1" dirty="0" err="1"/>
              <a:t>Imbalan</a:t>
            </a:r>
            <a:r>
              <a:rPr lang="en-ID" sz="1300" b="1" dirty="0"/>
              <a:t> yang </a:t>
            </a:r>
            <a:r>
              <a:rPr lang="en-ID" sz="1300" b="1" dirty="0" err="1"/>
              <a:t>diberikan</a:t>
            </a:r>
            <a:r>
              <a:rPr lang="en-ID" sz="1300" b="1" dirty="0"/>
              <a:t> </a:t>
            </a:r>
            <a:r>
              <a:rPr lang="en-ID" sz="1300" b="1" dirty="0" err="1"/>
              <a:t>sebagai</a:t>
            </a:r>
            <a:r>
              <a:rPr lang="en-ID" sz="1300" b="1" dirty="0"/>
              <a:t> </a:t>
            </a:r>
            <a:r>
              <a:rPr lang="en-ID" sz="1300" b="1" dirty="0" err="1"/>
              <a:t>ganti</a:t>
            </a:r>
            <a:r>
              <a:rPr lang="en-ID" sz="1300" b="1" dirty="0"/>
              <a:t> </a:t>
            </a:r>
            <a:r>
              <a:rPr lang="en-ID" sz="1300" b="1" dirty="0" err="1"/>
              <a:t>manfaatnya</a:t>
            </a:r>
            <a:r>
              <a:rPr lang="en-ID" sz="1300" b="1" dirty="0"/>
              <a:t>:</a:t>
            </a:r>
            <a:r>
              <a:rPr lang="en-ID" sz="1300" dirty="0"/>
              <a:t>  </a:t>
            </a:r>
            <a:r>
              <a:rPr lang="en-ID" sz="1300" i="1" dirty="0" err="1"/>
              <a:t>ajran</a:t>
            </a:r>
            <a:r>
              <a:rPr lang="en-ID" sz="1300" dirty="0"/>
              <a:t> </a:t>
            </a:r>
            <a:r>
              <a:rPr lang="en-ID" sz="1300" dirty="0" err="1"/>
              <a:t>atau</a:t>
            </a:r>
            <a:r>
              <a:rPr lang="en-ID" sz="1300" dirty="0"/>
              <a:t> </a:t>
            </a:r>
            <a:r>
              <a:rPr lang="en-ID" sz="1300" i="1" dirty="0" err="1"/>
              <a:t>ujrah</a:t>
            </a:r>
            <a:r>
              <a:rPr lang="en-ID" sz="1300" dirty="0"/>
              <a:t> (</a:t>
            </a:r>
            <a:r>
              <a:rPr lang="en-ID" sz="1300" dirty="0" err="1"/>
              <a:t>upah</a:t>
            </a:r>
            <a:r>
              <a:rPr lang="en-ID" sz="1300" dirty="0"/>
              <a:t>)</a:t>
            </a:r>
            <a:endParaRPr lang="en-ID" sz="13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7200" y="100960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1. </a:t>
            </a:r>
            <a:r>
              <a:rPr lang="en-ID" b="1" dirty="0" err="1"/>
              <a:t>Pengertian</a:t>
            </a:r>
            <a:r>
              <a:rPr lang="en-ID" b="1" dirty="0"/>
              <a:t> </a:t>
            </a:r>
            <a:r>
              <a:rPr lang="en-ID" b="1" i="1" dirty="0" err="1"/>
              <a:t>Ijārah</a:t>
            </a:r>
            <a:r>
              <a:rPr lang="en-ID" b="1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B77B57-89DF-471A-0D79-A69DD88BFD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333" t="47037" r="30000" b="25053"/>
          <a:stretch/>
        </p:blipFill>
        <p:spPr>
          <a:xfrm>
            <a:off x="4543438" y="1562576"/>
            <a:ext cx="4324324" cy="18515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62CC0D-407E-8610-3C2F-812D587A02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000" t="48635" r="37660" b="45554"/>
          <a:stretch/>
        </p:blipFill>
        <p:spPr>
          <a:xfrm>
            <a:off x="4442746" y="3415437"/>
            <a:ext cx="4476721" cy="39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94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</a:t>
            </a:r>
            <a:r>
              <a:rPr lang="en-ID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Ijārah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(Sewa 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Menyewa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8168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399005" y="1445637"/>
            <a:ext cx="3777343" cy="1770698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 err="1"/>
              <a:t>Rukun</a:t>
            </a:r>
            <a:r>
              <a:rPr lang="en-ID" sz="1400" b="1" dirty="0"/>
              <a:t> </a:t>
            </a:r>
            <a:r>
              <a:rPr lang="en-ID" sz="1400" b="1" dirty="0" err="1"/>
              <a:t>sewa</a:t>
            </a:r>
            <a:r>
              <a:rPr lang="en-ID" sz="1400" b="1" dirty="0"/>
              <a:t> </a:t>
            </a:r>
            <a:r>
              <a:rPr lang="en-ID" sz="1400" b="1" dirty="0" err="1"/>
              <a:t>menyewa</a:t>
            </a:r>
            <a:r>
              <a:rPr lang="en-ID" sz="1400" b="1" dirty="0"/>
              <a:t> (</a:t>
            </a:r>
            <a:r>
              <a:rPr lang="en-ID" sz="1400" b="1" i="1" dirty="0" err="1"/>
              <a:t>ijārah</a:t>
            </a:r>
            <a:r>
              <a:rPr lang="en-ID" sz="1400" b="1" dirty="0"/>
              <a:t>):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/>
              <a:t>Dua orang yang </a:t>
            </a:r>
            <a:r>
              <a:rPr lang="en-ID" sz="1400" dirty="0" err="1"/>
              <a:t>berakad</a:t>
            </a:r>
            <a:r>
              <a:rPr lang="en-ID" sz="1400" dirty="0"/>
              <a:t>, </a:t>
            </a:r>
            <a:r>
              <a:rPr lang="en-ID" sz="1400" dirty="0" err="1"/>
              <a:t>yakni</a:t>
            </a:r>
            <a:r>
              <a:rPr lang="en-ID" sz="1400" dirty="0"/>
              <a:t> orang yang </a:t>
            </a:r>
            <a:r>
              <a:rPr lang="en-ID" sz="1400" dirty="0" err="1"/>
              <a:t>menyewakan</a:t>
            </a:r>
            <a:r>
              <a:rPr lang="en-ID" sz="1400" dirty="0"/>
              <a:t> (</a:t>
            </a:r>
            <a:r>
              <a:rPr lang="en-ID" sz="1400" i="1" dirty="0" err="1"/>
              <a:t>mu’jir</a:t>
            </a:r>
            <a:r>
              <a:rPr lang="en-ID" sz="1400" dirty="0"/>
              <a:t>) dan orang yang </a:t>
            </a:r>
            <a:r>
              <a:rPr lang="en-ID" sz="1400" dirty="0" err="1"/>
              <a:t>menyewa</a:t>
            </a:r>
            <a:r>
              <a:rPr lang="en-ID" sz="1400" dirty="0"/>
              <a:t> (</a:t>
            </a:r>
            <a:r>
              <a:rPr lang="en-ID" sz="1400" i="1" dirty="0" err="1"/>
              <a:t>musta’jir</a:t>
            </a:r>
            <a:r>
              <a:rPr lang="en-ID" sz="1400" dirty="0"/>
              <a:t>).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Sīgat</a:t>
            </a:r>
            <a:r>
              <a:rPr lang="en-ID" sz="1400" dirty="0"/>
              <a:t> (</a:t>
            </a:r>
            <a:r>
              <a:rPr lang="en-ID" sz="1400" dirty="0" err="1"/>
              <a:t>ijab</a:t>
            </a:r>
            <a:r>
              <a:rPr lang="en-ID" sz="1400" dirty="0"/>
              <a:t> dan </a:t>
            </a:r>
            <a:r>
              <a:rPr lang="en-ID" sz="1400" dirty="0" err="1"/>
              <a:t>kabul</a:t>
            </a:r>
            <a:r>
              <a:rPr lang="en-ID" sz="1400" dirty="0"/>
              <a:t>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Sewaan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imbalan</a:t>
            </a:r>
            <a:r>
              <a:rPr lang="en-ID" sz="1400" dirty="0"/>
              <a:t> (</a:t>
            </a:r>
            <a:r>
              <a:rPr lang="en-ID" sz="1400" i="1" dirty="0" err="1"/>
              <a:t>ma’jūr</a:t>
            </a:r>
            <a:r>
              <a:rPr lang="en-ID" sz="1400" dirty="0"/>
              <a:t>).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Manfaat</a:t>
            </a:r>
            <a:r>
              <a:rPr lang="en-ID" sz="1400" dirty="0"/>
              <a:t> (</a:t>
            </a:r>
            <a:r>
              <a:rPr lang="en-ID" sz="1400" i="1" dirty="0" err="1"/>
              <a:t>ujrah</a:t>
            </a:r>
            <a:r>
              <a:rPr lang="en-ID" sz="1400" dirty="0"/>
              <a:t>). </a:t>
            </a:r>
            <a:endParaRPr lang="en-ID" sz="13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7200" y="100960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2. Rukun dan Syarat </a:t>
            </a:r>
            <a:r>
              <a:rPr lang="nl-NL" b="1" i="1" dirty="0"/>
              <a:t>Ijārah</a:t>
            </a:r>
            <a:r>
              <a:rPr lang="nl-NL" b="1" dirty="0"/>
              <a:t> </a:t>
            </a:r>
            <a:endParaRPr lang="en-ID" b="1" dirty="0"/>
          </a:p>
        </p:txBody>
      </p:sp>
      <p:sp>
        <p:nvSpPr>
          <p:cNvPr id="3" name="Rounded Rectangle 7">
            <a:extLst>
              <a:ext uri="{FF2B5EF4-FFF2-40B4-BE49-F238E27FC236}">
                <a16:creationId xmlns:a16="http://schemas.microsoft.com/office/drawing/2014/main" id="{EBE1B143-122D-DCFA-A5E2-39292CAE8050}"/>
              </a:ext>
            </a:extLst>
          </p:cNvPr>
          <p:cNvSpPr/>
          <p:nvPr/>
        </p:nvSpPr>
        <p:spPr>
          <a:xfrm>
            <a:off x="4343400" y="1250225"/>
            <a:ext cx="4495800" cy="3439239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 err="1"/>
              <a:t>Syarat</a:t>
            </a:r>
            <a:r>
              <a:rPr lang="en-ID" sz="1400" b="1" dirty="0"/>
              <a:t> </a:t>
            </a:r>
            <a:r>
              <a:rPr lang="en-ID" sz="1400" b="1" dirty="0" err="1"/>
              <a:t>sah</a:t>
            </a:r>
            <a:r>
              <a:rPr lang="en-ID" sz="1400" b="1" dirty="0"/>
              <a:t> </a:t>
            </a:r>
            <a:r>
              <a:rPr lang="en-ID" sz="1400" b="1" i="1" dirty="0" err="1"/>
              <a:t>ijārah</a:t>
            </a:r>
            <a:r>
              <a:rPr lang="en-ID" sz="1400" b="1" dirty="0"/>
              <a:t>: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/>
              <a:t>Dua orang yang </a:t>
            </a:r>
            <a:r>
              <a:rPr lang="en-ID" sz="1400" dirty="0" err="1"/>
              <a:t>berakad</a:t>
            </a:r>
            <a:r>
              <a:rPr lang="en-ID" sz="1400" dirty="0"/>
              <a:t> </a:t>
            </a:r>
            <a:r>
              <a:rPr lang="en-ID" sz="1400" dirty="0" err="1"/>
              <a:t>sudah</a:t>
            </a:r>
            <a:r>
              <a:rPr lang="en-ID" sz="1400" dirty="0"/>
              <a:t> </a:t>
            </a:r>
            <a:r>
              <a:rPr lang="en-ID" sz="1400" dirty="0" err="1"/>
              <a:t>balig</a:t>
            </a:r>
            <a:r>
              <a:rPr lang="en-ID" sz="1400" dirty="0"/>
              <a:t>, </a:t>
            </a:r>
            <a:r>
              <a:rPr lang="en-ID" sz="1400" dirty="0" err="1"/>
              <a:t>berakal</a:t>
            </a:r>
            <a:r>
              <a:rPr lang="en-ID" sz="1400" dirty="0"/>
              <a:t> </a:t>
            </a:r>
            <a:r>
              <a:rPr lang="en-ID" sz="1400" dirty="0" err="1"/>
              <a:t>sehat</a:t>
            </a:r>
            <a:r>
              <a:rPr lang="en-ID" sz="1400" dirty="0"/>
              <a:t>, </a:t>
            </a:r>
            <a:r>
              <a:rPr lang="en-ID" sz="1400" dirty="0" err="1"/>
              <a:t>mempunyai</a:t>
            </a:r>
            <a:r>
              <a:rPr lang="en-ID" sz="1400" dirty="0"/>
              <a:t> </a:t>
            </a:r>
            <a:r>
              <a:rPr lang="en-ID" sz="1400" dirty="0" err="1"/>
              <a:t>hak</a:t>
            </a:r>
            <a:r>
              <a:rPr lang="en-ID" sz="1400" dirty="0"/>
              <a:t> </a:t>
            </a:r>
            <a:r>
              <a:rPr lang="en-ID" sz="1400" dirty="0" err="1"/>
              <a:t>membelanjakan</a:t>
            </a:r>
            <a:r>
              <a:rPr lang="en-ID" sz="1400" dirty="0"/>
              <a:t> </a:t>
            </a:r>
            <a:r>
              <a:rPr lang="en-ID" sz="1400" dirty="0" err="1"/>
              <a:t>harta</a:t>
            </a:r>
            <a:r>
              <a:rPr lang="en-ID" sz="1400" dirty="0"/>
              <a:t> (</a:t>
            </a:r>
            <a:r>
              <a:rPr lang="en-ID" sz="1400" i="1" dirty="0" err="1"/>
              <a:t>tasarruf</a:t>
            </a:r>
            <a:r>
              <a:rPr lang="en-ID" sz="1400" dirty="0"/>
              <a:t>), dan </a:t>
            </a:r>
            <a:r>
              <a:rPr lang="en-ID" sz="1400" dirty="0" err="1"/>
              <a:t>dilakukan</a:t>
            </a:r>
            <a:r>
              <a:rPr lang="en-ID" sz="1400" dirty="0"/>
              <a:t>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dasar</a:t>
            </a:r>
            <a:r>
              <a:rPr lang="en-ID" sz="1400" dirty="0"/>
              <a:t> </a:t>
            </a:r>
            <a:r>
              <a:rPr lang="en-ID" sz="1400" dirty="0" err="1"/>
              <a:t>kerelaan</a:t>
            </a:r>
            <a:r>
              <a:rPr lang="en-ID" sz="1400" dirty="0"/>
              <a:t> (</a:t>
            </a:r>
            <a:r>
              <a:rPr lang="en-ID" sz="1400" dirty="0" err="1"/>
              <a:t>rida</a:t>
            </a:r>
            <a:r>
              <a:rPr lang="en-ID" sz="1400" dirty="0"/>
              <a:t>).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i="1" dirty="0" err="1"/>
              <a:t>Sīgat</a:t>
            </a:r>
            <a:r>
              <a:rPr lang="en-ID" sz="1400" dirty="0"/>
              <a:t> (</a:t>
            </a:r>
            <a:r>
              <a:rPr lang="en-ID" sz="1400" dirty="0" err="1"/>
              <a:t>ijab</a:t>
            </a:r>
            <a:r>
              <a:rPr lang="en-ID" sz="1400" dirty="0"/>
              <a:t> dan </a:t>
            </a:r>
            <a:r>
              <a:rPr lang="en-ID" sz="1400" dirty="0" err="1"/>
              <a:t>kabul</a:t>
            </a:r>
            <a:r>
              <a:rPr lang="en-ID" sz="1400" dirty="0"/>
              <a:t>)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pihak</a:t>
            </a:r>
            <a:r>
              <a:rPr lang="en-ID" sz="1400" dirty="0"/>
              <a:t> yang </a:t>
            </a:r>
            <a:r>
              <a:rPr lang="en-ID" sz="1400" dirty="0" err="1"/>
              <a:t>menyewakan</a:t>
            </a:r>
            <a:r>
              <a:rPr lang="en-ID" sz="1400" dirty="0"/>
              <a:t> dan </a:t>
            </a:r>
            <a:r>
              <a:rPr lang="en-ID" sz="1400" dirty="0" err="1"/>
              <a:t>penyewa</a:t>
            </a:r>
            <a:r>
              <a:rPr lang="en-ID" sz="1400" dirty="0"/>
              <a:t>, </a:t>
            </a:r>
            <a:r>
              <a:rPr lang="en-ID" sz="1400" dirty="0" err="1"/>
              <a:t>baik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perkataan</a:t>
            </a:r>
            <a:r>
              <a:rPr lang="en-ID" sz="1400" dirty="0"/>
              <a:t> </a:t>
            </a:r>
            <a:r>
              <a:rPr lang="en-ID" sz="1400" dirty="0" err="1"/>
              <a:t>maupun</a:t>
            </a:r>
            <a:r>
              <a:rPr lang="en-ID" sz="1400" dirty="0"/>
              <a:t> </a:t>
            </a:r>
            <a:r>
              <a:rPr lang="en-ID" sz="1400" dirty="0" err="1"/>
              <a:t>persetujuan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perbuatan</a:t>
            </a:r>
            <a:r>
              <a:rPr lang="en-ID" sz="14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Manfaat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yang </a:t>
            </a:r>
            <a:r>
              <a:rPr lang="en-ID" sz="1400" dirty="0" err="1"/>
              <a:t>disewakan</a:t>
            </a:r>
            <a:r>
              <a:rPr lang="en-ID" sz="1400" dirty="0"/>
              <a:t> (‘</a:t>
            </a:r>
            <a:r>
              <a:rPr lang="en-ID" sz="1400" i="1" dirty="0"/>
              <a:t>ain </a:t>
            </a:r>
            <a:r>
              <a:rPr lang="en-ID" sz="1400" i="1" dirty="0" err="1"/>
              <a:t>musta’jarah</a:t>
            </a:r>
            <a:r>
              <a:rPr lang="en-ID" sz="1400" dirty="0"/>
              <a:t>) </a:t>
            </a:r>
            <a:r>
              <a:rPr lang="en-ID" sz="1400" dirty="0" err="1"/>
              <a:t>harus</a:t>
            </a:r>
            <a:r>
              <a:rPr lang="en-ID" sz="1400" dirty="0"/>
              <a:t> </a:t>
            </a:r>
            <a:r>
              <a:rPr lang="en-ID" sz="1400" dirty="0" err="1"/>
              <a:t>bernilai</a:t>
            </a:r>
            <a:r>
              <a:rPr lang="en-ID" sz="1400" dirty="0"/>
              <a:t> </a:t>
            </a:r>
            <a:r>
              <a:rPr lang="en-ID" sz="1400" dirty="0" err="1"/>
              <a:t>secara</a:t>
            </a:r>
            <a:r>
              <a:rPr lang="en-ID" sz="1400" dirty="0"/>
              <a:t> </a:t>
            </a:r>
            <a:r>
              <a:rPr lang="en-ID" sz="1400" dirty="0" err="1"/>
              <a:t>syariat</a:t>
            </a:r>
            <a:r>
              <a:rPr lang="en-ID" sz="1400" dirty="0"/>
              <a:t> (</a:t>
            </a:r>
            <a:r>
              <a:rPr lang="en-ID" sz="1400" i="1" dirty="0" err="1"/>
              <a:t>mutaqawwamah</a:t>
            </a:r>
            <a:r>
              <a:rPr lang="en-ID" sz="1400" dirty="0"/>
              <a:t>) </a:t>
            </a:r>
            <a:r>
              <a:rPr lang="en-ID" sz="1400" dirty="0" err="1"/>
              <a:t>dst</a:t>
            </a:r>
            <a:r>
              <a:rPr lang="en-ID" sz="14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Upah</a:t>
            </a:r>
            <a:r>
              <a:rPr lang="en-ID" sz="1400" dirty="0"/>
              <a:t> (</a:t>
            </a:r>
            <a:r>
              <a:rPr lang="en-ID" sz="1400" i="1" dirty="0" err="1"/>
              <a:t>ujrah</a:t>
            </a:r>
            <a:r>
              <a:rPr lang="en-ID" sz="1400" dirty="0"/>
              <a:t>) </a:t>
            </a:r>
            <a:r>
              <a:rPr lang="en-ID" sz="1400" dirty="0" err="1"/>
              <a:t>harus</a:t>
            </a:r>
            <a:r>
              <a:rPr lang="en-ID" sz="1400" dirty="0"/>
              <a:t> </a:t>
            </a:r>
            <a:r>
              <a:rPr lang="en-ID" sz="1400" dirty="0" err="1"/>
              <a:t>diketahui</a:t>
            </a:r>
            <a:r>
              <a:rPr lang="en-ID" sz="1400" dirty="0"/>
              <a:t>, </a:t>
            </a:r>
            <a:r>
              <a:rPr lang="en-ID" sz="1400" dirty="0" err="1"/>
              <a:t>baik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dilihat</a:t>
            </a:r>
            <a:r>
              <a:rPr lang="en-ID" sz="1400" dirty="0"/>
              <a:t> </a:t>
            </a:r>
            <a:r>
              <a:rPr lang="en-ID" sz="1400" dirty="0" err="1"/>
              <a:t>langsung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disebutkan</a:t>
            </a:r>
            <a:r>
              <a:rPr lang="en-ID" sz="1400" dirty="0"/>
              <a:t> </a:t>
            </a:r>
            <a:r>
              <a:rPr lang="en-ID" sz="1400" dirty="0" err="1"/>
              <a:t>kriterianya</a:t>
            </a:r>
            <a:r>
              <a:rPr lang="en-ID" sz="1400" dirty="0"/>
              <a:t> </a:t>
            </a:r>
            <a:r>
              <a:rPr lang="en-ID" sz="1400" dirty="0" err="1"/>
              <a:t>secara</a:t>
            </a:r>
            <a:r>
              <a:rPr lang="en-ID" sz="1400" dirty="0"/>
              <a:t> </a:t>
            </a:r>
            <a:r>
              <a:rPr lang="en-ID" sz="1400" dirty="0" err="1"/>
              <a:t>lengkap</a:t>
            </a:r>
            <a:r>
              <a:rPr lang="en-ID" sz="1400" dirty="0"/>
              <a:t>.</a:t>
            </a:r>
            <a:endParaRPr lang="en-ID" sz="1300" b="1" dirty="0"/>
          </a:p>
        </p:txBody>
      </p:sp>
    </p:spTree>
    <p:extLst>
      <p:ext uri="{BB962C8B-B14F-4D97-AF65-F5344CB8AC3E}">
        <p14:creationId xmlns:p14="http://schemas.microsoft.com/office/powerpoint/2010/main" val="309359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D. </a:t>
            </a:r>
            <a:r>
              <a:rPr lang="en-ID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Ijārah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(Sewa 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Menyewa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8168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381000" y="1536397"/>
            <a:ext cx="8382000" cy="27241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dirty="0" err="1"/>
              <a:t>Jumhur</a:t>
            </a:r>
            <a:r>
              <a:rPr lang="en-ID" sz="1400" dirty="0"/>
              <a:t> ulama </a:t>
            </a:r>
            <a:r>
              <a:rPr lang="en-ID" sz="1400" dirty="0" err="1"/>
              <a:t>mengatakan</a:t>
            </a:r>
            <a:r>
              <a:rPr lang="en-ID" sz="1400" dirty="0"/>
              <a:t> </a:t>
            </a:r>
            <a:r>
              <a:rPr lang="en-ID" sz="1400" dirty="0" err="1"/>
              <a:t>bahwa</a:t>
            </a:r>
            <a:r>
              <a:rPr lang="en-ID" sz="1400" dirty="0"/>
              <a:t> </a:t>
            </a:r>
            <a:r>
              <a:rPr lang="en-ID" sz="1400" dirty="0" err="1"/>
              <a:t>akad</a:t>
            </a:r>
            <a:r>
              <a:rPr lang="en-ID" sz="1400" dirty="0"/>
              <a:t> </a:t>
            </a:r>
            <a:r>
              <a:rPr lang="en-ID" sz="1400" i="1" dirty="0" err="1"/>
              <a:t>ijārah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terjadi</a:t>
            </a:r>
            <a:r>
              <a:rPr lang="en-ID" sz="1400" dirty="0"/>
              <a:t> </a:t>
            </a:r>
            <a:r>
              <a:rPr lang="en-ID" sz="1400" dirty="0" err="1"/>
              <a:t>pembatalan</a:t>
            </a:r>
            <a:r>
              <a:rPr lang="en-ID" sz="1400" dirty="0"/>
              <a:t> </a:t>
            </a:r>
            <a:r>
              <a:rPr lang="en-ID" sz="1400" dirty="0" err="1"/>
              <a:t>apabila</a:t>
            </a:r>
            <a:r>
              <a:rPr lang="en-ID" sz="1400" dirty="0"/>
              <a:t> </a:t>
            </a:r>
            <a:r>
              <a:rPr lang="en-ID" sz="1400" dirty="0" err="1"/>
              <a:t>ada</a:t>
            </a:r>
            <a:r>
              <a:rPr lang="en-ID" sz="1400" dirty="0"/>
              <a:t> </a:t>
            </a:r>
            <a:r>
              <a:rPr lang="en-ID" sz="1400" dirty="0" err="1"/>
              <a:t>cacat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barangnya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boleh</a:t>
            </a:r>
            <a:r>
              <a:rPr lang="en-ID" sz="1400" dirty="0"/>
              <a:t> </a:t>
            </a:r>
            <a:r>
              <a:rPr lang="en-ID" sz="1400" dirty="0" err="1"/>
              <a:t>dimanfaatkan</a:t>
            </a:r>
            <a:r>
              <a:rPr lang="en-ID" sz="1400" dirty="0"/>
              <a:t>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dirty="0" err="1"/>
              <a:t>Selain</a:t>
            </a:r>
            <a:r>
              <a:rPr lang="en-ID" sz="1400" dirty="0"/>
              <a:t> </a:t>
            </a:r>
            <a:r>
              <a:rPr lang="en-ID" sz="1400" dirty="0" err="1"/>
              <a:t>itu</a:t>
            </a:r>
            <a:r>
              <a:rPr lang="en-ID" sz="1400" dirty="0"/>
              <a:t>, </a:t>
            </a:r>
            <a:r>
              <a:rPr lang="en-ID" sz="1400" dirty="0" err="1"/>
              <a:t>apabila</a:t>
            </a:r>
            <a:r>
              <a:rPr lang="en-ID" sz="1400" dirty="0"/>
              <a:t> salah </a:t>
            </a:r>
            <a:r>
              <a:rPr lang="en-ID" sz="1400" dirty="0" err="1"/>
              <a:t>seorang</a:t>
            </a:r>
            <a:r>
              <a:rPr lang="en-ID" sz="1400" dirty="0"/>
              <a:t> </a:t>
            </a:r>
            <a:r>
              <a:rPr lang="en-ID" sz="1400" dirty="0" err="1"/>
              <a:t>meninggal</a:t>
            </a:r>
            <a:r>
              <a:rPr lang="en-ID" sz="1400" dirty="0"/>
              <a:t> dunia, </a:t>
            </a:r>
            <a:r>
              <a:rPr lang="en-ID" sz="1400" dirty="0" err="1"/>
              <a:t>maka</a:t>
            </a:r>
            <a:r>
              <a:rPr lang="en-ID" sz="1400" dirty="0"/>
              <a:t> </a:t>
            </a:r>
            <a:r>
              <a:rPr lang="en-ID" sz="1400" dirty="0" err="1"/>
              <a:t>akad</a:t>
            </a:r>
            <a:r>
              <a:rPr lang="en-ID" sz="1400" dirty="0"/>
              <a:t> </a:t>
            </a:r>
            <a:r>
              <a:rPr lang="en-ID" sz="1400" i="1" dirty="0" err="1"/>
              <a:t>ijārah</a:t>
            </a:r>
            <a:r>
              <a:rPr lang="en-ID" sz="1400" dirty="0"/>
              <a:t> </a:t>
            </a:r>
            <a:r>
              <a:rPr lang="en-ID" sz="1400" dirty="0" err="1"/>
              <a:t>boleh</a:t>
            </a:r>
            <a:r>
              <a:rPr lang="en-ID" sz="1400" dirty="0"/>
              <a:t> </a:t>
            </a:r>
            <a:r>
              <a:rPr lang="en-ID" sz="1400" dirty="0" err="1"/>
              <a:t>diwariskan</a:t>
            </a:r>
            <a:r>
              <a:rPr lang="en-ID" sz="1400" dirty="0"/>
              <a:t> </a:t>
            </a:r>
            <a:r>
              <a:rPr lang="en-ID" sz="1400" dirty="0" err="1"/>
              <a:t>manfaatnya</a:t>
            </a:r>
            <a:r>
              <a:rPr lang="en-ID" sz="1400" dirty="0"/>
              <a:t> </a:t>
            </a:r>
            <a:r>
              <a:rPr lang="en-ID" sz="1400" dirty="0" err="1"/>
              <a:t>karena</a:t>
            </a:r>
            <a:r>
              <a:rPr lang="en-ID" sz="1400" dirty="0"/>
              <a:t> </a:t>
            </a:r>
            <a:r>
              <a:rPr lang="en-ID" sz="1400" dirty="0" err="1"/>
              <a:t>termasuk</a:t>
            </a:r>
            <a:r>
              <a:rPr lang="en-ID" sz="1400" dirty="0"/>
              <a:t> </a:t>
            </a:r>
            <a:r>
              <a:rPr lang="en-ID" sz="1400" dirty="0" err="1"/>
              <a:t>harta</a:t>
            </a:r>
            <a:r>
              <a:rPr lang="en-ID" sz="1400" dirty="0"/>
              <a:t> (</a:t>
            </a:r>
            <a:r>
              <a:rPr lang="en-ID" sz="1400" i="1" dirty="0"/>
              <a:t>al-</a:t>
            </a:r>
            <a:r>
              <a:rPr lang="en-ID" sz="1400" i="1" dirty="0" err="1"/>
              <a:t>māl</a:t>
            </a:r>
            <a:r>
              <a:rPr lang="en-ID" sz="1400" dirty="0"/>
              <a:t>).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dirty="0"/>
              <a:t>Al-</a:t>
            </a:r>
            <a:r>
              <a:rPr lang="en-ID" sz="1400" dirty="0" err="1"/>
              <a:t>Kasani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Al-</a:t>
            </a:r>
            <a:r>
              <a:rPr lang="en-ID" sz="1400" dirty="0" err="1"/>
              <a:t>Badā’i</a:t>
            </a:r>
            <a:r>
              <a:rPr lang="en-ID" sz="1400" dirty="0"/>
              <a:t> As-</a:t>
            </a:r>
            <a:r>
              <a:rPr lang="en-ID" sz="1400" dirty="0" err="1"/>
              <a:t>Sanā’I</a:t>
            </a:r>
            <a:r>
              <a:rPr lang="en-ID" sz="1400" dirty="0"/>
              <a:t> </a:t>
            </a:r>
            <a:r>
              <a:rPr lang="en-ID" sz="1400" dirty="0" err="1"/>
              <a:t>menyatakan</a:t>
            </a:r>
            <a:r>
              <a:rPr lang="en-ID" sz="1400" dirty="0"/>
              <a:t> </a:t>
            </a:r>
            <a:r>
              <a:rPr lang="en-ID" sz="1400" dirty="0" err="1"/>
              <a:t>bahwa</a:t>
            </a:r>
            <a:r>
              <a:rPr lang="en-ID" sz="1400" dirty="0"/>
              <a:t> </a:t>
            </a:r>
            <a:r>
              <a:rPr lang="en-ID" sz="1400" dirty="0" err="1"/>
              <a:t>akad</a:t>
            </a:r>
            <a:r>
              <a:rPr lang="en-ID" sz="1400" dirty="0"/>
              <a:t> </a:t>
            </a:r>
            <a:r>
              <a:rPr lang="en-ID" sz="1400" i="1" dirty="0" err="1"/>
              <a:t>ijārah</a:t>
            </a:r>
            <a:r>
              <a:rPr lang="en-ID" sz="1400" dirty="0"/>
              <a:t> </a:t>
            </a:r>
            <a:r>
              <a:rPr lang="en-ID" sz="1400" dirty="0" err="1"/>
              <a:t>berakhir</a:t>
            </a:r>
            <a:r>
              <a:rPr lang="en-ID" sz="1400" dirty="0"/>
              <a:t>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terjadi</a:t>
            </a:r>
            <a:r>
              <a:rPr lang="en-ID" sz="1400" dirty="0"/>
              <a:t> </a:t>
            </a:r>
            <a:r>
              <a:rPr lang="en-ID" sz="1400" dirty="0" err="1"/>
              <a:t>hal-hal</a:t>
            </a:r>
            <a:r>
              <a:rPr lang="en-ID" sz="1400" dirty="0"/>
              <a:t> </a:t>
            </a:r>
            <a:r>
              <a:rPr lang="en-ID" sz="1400" dirty="0" err="1"/>
              <a:t>berikut</a:t>
            </a:r>
            <a:r>
              <a:rPr lang="en-ID" sz="1400" dirty="0"/>
              <a:t>: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Objek</a:t>
            </a:r>
            <a:r>
              <a:rPr lang="en-ID" sz="1400" dirty="0"/>
              <a:t> </a:t>
            </a:r>
            <a:r>
              <a:rPr lang="en-ID" sz="1400" i="1" dirty="0" err="1"/>
              <a:t>ijārah</a:t>
            </a:r>
            <a:r>
              <a:rPr lang="en-ID" sz="1400" dirty="0"/>
              <a:t> </a:t>
            </a:r>
            <a:r>
              <a:rPr lang="en-ID" sz="1400" dirty="0" err="1"/>
              <a:t>hilang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musnah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Tenggang</a:t>
            </a:r>
            <a:r>
              <a:rPr lang="en-ID" sz="1400" dirty="0"/>
              <a:t> </a:t>
            </a:r>
            <a:r>
              <a:rPr lang="en-ID" sz="1400" dirty="0" err="1"/>
              <a:t>waktu</a:t>
            </a:r>
            <a:r>
              <a:rPr lang="en-ID" sz="1400" dirty="0"/>
              <a:t> yang </a:t>
            </a:r>
            <a:r>
              <a:rPr lang="en-ID" sz="1400" dirty="0" err="1"/>
              <a:t>disepakati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akad</a:t>
            </a:r>
            <a:r>
              <a:rPr lang="en-ID" sz="1400" dirty="0"/>
              <a:t> </a:t>
            </a:r>
            <a:r>
              <a:rPr lang="en-ID" sz="1400" i="1" dirty="0" err="1"/>
              <a:t>ijārah</a:t>
            </a:r>
            <a:r>
              <a:rPr lang="en-ID" sz="1400" dirty="0"/>
              <a:t> </a:t>
            </a:r>
            <a:r>
              <a:rPr lang="en-ID" sz="1400" dirty="0" err="1"/>
              <a:t>berakhir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Wafatnya</a:t>
            </a:r>
            <a:r>
              <a:rPr lang="en-ID" sz="1400" dirty="0"/>
              <a:t> salah </a:t>
            </a:r>
            <a:r>
              <a:rPr lang="en-ID" sz="1400" dirty="0" err="1"/>
              <a:t>seorang</a:t>
            </a:r>
            <a:r>
              <a:rPr lang="en-ID" sz="1400" dirty="0"/>
              <a:t> yang </a:t>
            </a:r>
            <a:r>
              <a:rPr lang="en-ID" sz="1400" dirty="0" err="1"/>
              <a:t>berakad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Apabila</a:t>
            </a:r>
            <a:r>
              <a:rPr lang="en-ID" sz="1400" dirty="0"/>
              <a:t> </a:t>
            </a:r>
            <a:r>
              <a:rPr lang="en-ID" sz="1400" dirty="0" err="1"/>
              <a:t>ada</a:t>
            </a:r>
            <a:r>
              <a:rPr lang="en-ID" sz="1400" dirty="0"/>
              <a:t> </a:t>
            </a:r>
            <a:r>
              <a:rPr lang="en-ID" sz="1400" dirty="0" err="1"/>
              <a:t>uzur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salah </a:t>
            </a:r>
            <a:r>
              <a:rPr lang="en-ID" sz="1400" dirty="0" err="1"/>
              <a:t>satu</a:t>
            </a:r>
            <a:r>
              <a:rPr lang="en-ID" sz="1400" dirty="0"/>
              <a:t> </a:t>
            </a:r>
            <a:r>
              <a:rPr lang="en-ID" sz="1400" dirty="0" err="1"/>
              <a:t>pihak</a:t>
            </a:r>
            <a:endParaRPr lang="en-ID" sz="13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7200" y="100960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3. </a:t>
            </a:r>
            <a:r>
              <a:rPr lang="en-ID" b="1" dirty="0" err="1"/>
              <a:t>Pembatalan</a:t>
            </a:r>
            <a:r>
              <a:rPr lang="en-ID" b="1" dirty="0"/>
              <a:t> dan </a:t>
            </a:r>
            <a:r>
              <a:rPr lang="en-ID" b="1" dirty="0" err="1"/>
              <a:t>Berakhirnya</a:t>
            </a:r>
            <a:r>
              <a:rPr lang="en-ID" b="1" dirty="0"/>
              <a:t> Sewa </a:t>
            </a:r>
            <a:r>
              <a:rPr lang="en-ID" b="1" dirty="0" err="1"/>
              <a:t>Menyewa</a:t>
            </a:r>
            <a:r>
              <a:rPr lang="en-ID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24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 </a:t>
            </a:r>
            <a:r>
              <a:rPr lang="en-ID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Ujrah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366348" y="1615767"/>
            <a:ext cx="3810000" cy="2656046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500" b="1" dirty="0" err="1"/>
              <a:t>Menurut</a:t>
            </a:r>
            <a:r>
              <a:rPr lang="en-ID" sz="1500" b="1" dirty="0"/>
              <a:t> Bahasa : </a:t>
            </a:r>
            <a:r>
              <a:rPr lang="en-ID" sz="1500" dirty="0" err="1"/>
              <a:t>balasan</a:t>
            </a:r>
            <a:endParaRPr lang="en-ID" sz="1500" dirty="0"/>
          </a:p>
          <a:p>
            <a:pPr algn="just"/>
            <a:endParaRPr lang="en-ID" sz="1500" dirty="0"/>
          </a:p>
          <a:p>
            <a:pPr algn="just"/>
            <a:r>
              <a:rPr lang="en-ID" sz="1500" b="1" dirty="0" err="1"/>
              <a:t>Menurut</a:t>
            </a:r>
            <a:r>
              <a:rPr lang="en-ID" sz="1500" b="1" dirty="0"/>
              <a:t> </a:t>
            </a:r>
            <a:r>
              <a:rPr lang="en-ID" sz="1500" b="1" dirty="0" err="1"/>
              <a:t>Istilah</a:t>
            </a:r>
            <a:r>
              <a:rPr lang="en-ID" sz="1500" b="1" dirty="0"/>
              <a:t> </a:t>
            </a:r>
            <a:r>
              <a:rPr lang="en-ID" sz="1500" b="1" dirty="0" err="1"/>
              <a:t>Fikih</a:t>
            </a:r>
            <a:r>
              <a:rPr lang="en-ID" sz="1500" b="1" dirty="0"/>
              <a:t> : </a:t>
            </a:r>
            <a:r>
              <a:rPr lang="en-ID" sz="1500" dirty="0" err="1"/>
              <a:t>pemberian</a:t>
            </a:r>
            <a:r>
              <a:rPr lang="en-ID" sz="1500" dirty="0"/>
              <a:t> </a:t>
            </a:r>
            <a:r>
              <a:rPr lang="en-ID" sz="1500" dirty="0" err="1"/>
              <a:t>sesuatu</a:t>
            </a:r>
            <a:r>
              <a:rPr lang="en-ID" sz="1500" dirty="0"/>
              <a:t> </a:t>
            </a:r>
            <a:r>
              <a:rPr lang="en-ID" sz="1500" dirty="0" err="1"/>
              <a:t>barang</a:t>
            </a:r>
            <a:r>
              <a:rPr lang="en-ID" sz="1500" dirty="0"/>
              <a:t> </a:t>
            </a:r>
            <a:r>
              <a:rPr lang="en-ID" sz="1500" dirty="0" err="1"/>
              <a:t>atau</a:t>
            </a:r>
            <a:r>
              <a:rPr lang="en-ID" sz="1500" dirty="0"/>
              <a:t> uang </a:t>
            </a:r>
            <a:r>
              <a:rPr lang="en-ID" sz="1500" dirty="0" err="1"/>
              <a:t>kepada</a:t>
            </a:r>
            <a:r>
              <a:rPr lang="en-ID" sz="1500" dirty="0"/>
              <a:t> </a:t>
            </a:r>
            <a:r>
              <a:rPr lang="en-ID" sz="1500" dirty="0" err="1"/>
              <a:t>seseorang</a:t>
            </a:r>
            <a:r>
              <a:rPr lang="en-ID" sz="1500" dirty="0"/>
              <a:t> yang </a:t>
            </a:r>
            <a:r>
              <a:rPr lang="en-ID" sz="1500" dirty="0" err="1"/>
              <a:t>telah</a:t>
            </a:r>
            <a:r>
              <a:rPr lang="en-ID" sz="1500" dirty="0"/>
              <a:t> </a:t>
            </a:r>
            <a:r>
              <a:rPr lang="en-ID" sz="1500" dirty="0" err="1"/>
              <a:t>bekerja</a:t>
            </a:r>
            <a:r>
              <a:rPr lang="en-ID" sz="1500" dirty="0"/>
              <a:t>, </a:t>
            </a:r>
            <a:r>
              <a:rPr lang="en-ID" sz="1500" dirty="0" err="1"/>
              <a:t>sebagai</a:t>
            </a:r>
            <a:r>
              <a:rPr lang="en-ID" sz="1500" dirty="0"/>
              <a:t> </a:t>
            </a:r>
            <a:r>
              <a:rPr lang="en-ID" sz="1500" dirty="0" err="1"/>
              <a:t>balas</a:t>
            </a:r>
            <a:r>
              <a:rPr lang="en-ID" sz="1500" dirty="0"/>
              <a:t> </a:t>
            </a:r>
            <a:r>
              <a:rPr lang="en-ID" sz="1500" dirty="0" err="1"/>
              <a:t>jasa</a:t>
            </a:r>
            <a:r>
              <a:rPr lang="en-ID" sz="1500" dirty="0"/>
              <a:t> </a:t>
            </a:r>
            <a:r>
              <a:rPr lang="en-ID" sz="1500" dirty="0" err="1"/>
              <a:t>atas</a:t>
            </a:r>
            <a:r>
              <a:rPr lang="en-ID" sz="1500" dirty="0"/>
              <a:t> </a:t>
            </a:r>
            <a:r>
              <a:rPr lang="en-ID" sz="1500" dirty="0" err="1"/>
              <a:t>tenaga</a:t>
            </a:r>
            <a:r>
              <a:rPr lang="en-ID" sz="1500" dirty="0"/>
              <a:t> </a:t>
            </a:r>
            <a:r>
              <a:rPr lang="en-ID" sz="1500" dirty="0" err="1"/>
              <a:t>atau</a:t>
            </a:r>
            <a:r>
              <a:rPr lang="en-ID" sz="1500" dirty="0"/>
              <a:t> </a:t>
            </a:r>
            <a:r>
              <a:rPr lang="en-ID" sz="1500" dirty="0" err="1"/>
              <a:t>jerih</a:t>
            </a:r>
            <a:r>
              <a:rPr lang="en-ID" sz="1500" dirty="0"/>
              <a:t> </a:t>
            </a:r>
            <a:r>
              <a:rPr lang="en-ID" sz="1500" dirty="0" err="1"/>
              <a:t>payah</a:t>
            </a:r>
            <a:r>
              <a:rPr lang="en-ID" sz="1500" dirty="0"/>
              <a:t> yang </a:t>
            </a:r>
            <a:r>
              <a:rPr lang="en-ID" sz="1500" dirty="0" err="1"/>
              <a:t>dilakukannya</a:t>
            </a:r>
            <a:r>
              <a:rPr lang="en-ID" sz="1500" dirty="0"/>
              <a:t>. </a:t>
            </a:r>
          </a:p>
          <a:p>
            <a:pPr algn="just"/>
            <a:endParaRPr lang="en-ID" sz="1500" dirty="0"/>
          </a:p>
          <a:p>
            <a:pPr algn="just"/>
            <a:r>
              <a:rPr lang="en-ID" sz="1500" dirty="0" err="1"/>
              <a:t>Upah</a:t>
            </a:r>
            <a:r>
              <a:rPr lang="en-ID" sz="1500" dirty="0"/>
              <a:t> </a:t>
            </a:r>
            <a:r>
              <a:rPr lang="en-ID" sz="1500" dirty="0" err="1"/>
              <a:t>merupakan</a:t>
            </a:r>
            <a:r>
              <a:rPr lang="en-ID" sz="1500" dirty="0"/>
              <a:t> </a:t>
            </a:r>
            <a:r>
              <a:rPr lang="en-ID" sz="1500" dirty="0" err="1"/>
              <a:t>hak</a:t>
            </a:r>
            <a:r>
              <a:rPr lang="en-ID" sz="1500" dirty="0"/>
              <a:t> </a:t>
            </a:r>
            <a:r>
              <a:rPr lang="en-ID" sz="1500" dirty="0" err="1"/>
              <a:t>pekerja</a:t>
            </a:r>
            <a:r>
              <a:rPr lang="en-ID" sz="1500" dirty="0"/>
              <a:t> yang </a:t>
            </a:r>
            <a:r>
              <a:rPr lang="en-ID" sz="1500" dirty="0" err="1"/>
              <a:t>harus</a:t>
            </a:r>
            <a:r>
              <a:rPr lang="en-ID" sz="1500" dirty="0"/>
              <a:t> </a:t>
            </a:r>
            <a:r>
              <a:rPr lang="en-ID" sz="1500" dirty="0" err="1"/>
              <a:t>dibayarkan</a:t>
            </a:r>
            <a:r>
              <a:rPr lang="en-ID" sz="1500" dirty="0"/>
              <a:t> </a:t>
            </a:r>
            <a:r>
              <a:rPr lang="en-ID" sz="1500" dirty="0" err="1"/>
              <a:t>sesuai</a:t>
            </a:r>
            <a:r>
              <a:rPr lang="en-ID" sz="1500" dirty="0"/>
              <a:t> </a:t>
            </a:r>
            <a:r>
              <a:rPr lang="en-ID" sz="1500" dirty="0" err="1"/>
              <a:t>dengan</a:t>
            </a:r>
            <a:r>
              <a:rPr lang="en-ID" sz="1500" dirty="0"/>
              <a:t> </a:t>
            </a:r>
            <a:r>
              <a:rPr lang="en-ID" sz="1500" dirty="0" err="1"/>
              <a:t>jenis</a:t>
            </a:r>
            <a:r>
              <a:rPr lang="en-ID" sz="1500" dirty="0"/>
              <a:t> </a:t>
            </a:r>
            <a:r>
              <a:rPr lang="en-ID" sz="1500" dirty="0" err="1"/>
              <a:t>pekerjaannya</a:t>
            </a:r>
            <a:endParaRPr lang="en-ID" sz="15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1. </a:t>
            </a:r>
            <a:r>
              <a:rPr lang="en-ID" b="1" dirty="0" err="1"/>
              <a:t>Pengertian</a:t>
            </a:r>
            <a:r>
              <a:rPr lang="en-ID" b="1" dirty="0"/>
              <a:t> dan Hukum </a:t>
            </a:r>
            <a:r>
              <a:rPr lang="en-ID" b="1" dirty="0" err="1"/>
              <a:t>Memberikan</a:t>
            </a:r>
            <a:r>
              <a:rPr lang="en-ID" b="1" dirty="0"/>
              <a:t> </a:t>
            </a:r>
            <a:r>
              <a:rPr lang="en-ID" b="1" dirty="0" err="1"/>
              <a:t>Upah</a:t>
            </a:r>
            <a:endParaRPr lang="en-ID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348D78-3CB7-2D62-80AF-947AB37899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833" t="39178" r="26667" b="36835"/>
          <a:stretch/>
        </p:blipFill>
        <p:spPr>
          <a:xfrm>
            <a:off x="4268528" y="1744810"/>
            <a:ext cx="4394925" cy="13952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2122673-415E-4E4D-2EA6-BD32A50BFC32}"/>
              </a:ext>
            </a:extLst>
          </p:cNvPr>
          <p:cNvSpPr txBox="1"/>
          <p:nvPr/>
        </p:nvSpPr>
        <p:spPr>
          <a:xfrm>
            <a:off x="4268528" y="3263026"/>
            <a:ext cx="458424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ID" sz="1400" b="1" dirty="0" err="1"/>
              <a:t>Artinya</a:t>
            </a:r>
            <a:r>
              <a:rPr lang="en-ID" sz="1400" b="1" dirty="0"/>
              <a:t>: </a:t>
            </a:r>
            <a:r>
              <a:rPr lang="en-ID" sz="1400" dirty="0"/>
              <a:t>“...</a:t>
            </a:r>
            <a:r>
              <a:rPr lang="en-ID" sz="1400" dirty="0" err="1"/>
              <a:t>Apabila</a:t>
            </a:r>
            <a:r>
              <a:rPr lang="en-ID" sz="1400" dirty="0"/>
              <a:t> </a:t>
            </a:r>
            <a:r>
              <a:rPr lang="en-ID" sz="1400" dirty="0" err="1"/>
              <a:t>kamu</a:t>
            </a:r>
            <a:r>
              <a:rPr lang="en-ID" sz="1400" dirty="0"/>
              <a:t> </a:t>
            </a:r>
            <a:r>
              <a:rPr lang="en-ID" sz="1400" dirty="0" err="1"/>
              <a:t>ingin</a:t>
            </a:r>
            <a:r>
              <a:rPr lang="en-ID" sz="1400" dirty="0"/>
              <a:t> </a:t>
            </a:r>
            <a:r>
              <a:rPr lang="en-ID" sz="1400" dirty="0" err="1"/>
              <a:t>menyusukan</a:t>
            </a:r>
            <a:r>
              <a:rPr lang="en-ID" sz="1400" dirty="0"/>
              <a:t> </a:t>
            </a:r>
            <a:r>
              <a:rPr lang="en-ID" sz="1400" dirty="0" err="1"/>
              <a:t>anakmu</a:t>
            </a:r>
            <a:r>
              <a:rPr lang="en-ID" sz="1400" dirty="0"/>
              <a:t> (</a:t>
            </a:r>
            <a:r>
              <a:rPr lang="en-ID" sz="1400" dirty="0" err="1"/>
              <a:t>kepada</a:t>
            </a:r>
            <a:r>
              <a:rPr lang="en-ID" sz="1400" dirty="0"/>
              <a:t> orang lain),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ada</a:t>
            </a:r>
            <a:r>
              <a:rPr lang="en-ID" sz="1400" dirty="0"/>
              <a:t> dosa </a:t>
            </a:r>
            <a:r>
              <a:rPr lang="en-ID" sz="1400" dirty="0" err="1"/>
              <a:t>bagimu</a:t>
            </a:r>
            <a:r>
              <a:rPr lang="en-ID" sz="1400" dirty="0"/>
              <a:t>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kamu</a:t>
            </a:r>
            <a:r>
              <a:rPr lang="en-ID" sz="1400" dirty="0"/>
              <a:t> </a:t>
            </a:r>
            <a:r>
              <a:rPr lang="en-ID" sz="1400" dirty="0" err="1"/>
              <a:t>memberikan</a:t>
            </a:r>
            <a:r>
              <a:rPr lang="en-ID" sz="1400" dirty="0"/>
              <a:t> </a:t>
            </a:r>
            <a:r>
              <a:rPr lang="en-ID" sz="1400" dirty="0" err="1"/>
              <a:t>pembayaran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cara</a:t>
            </a:r>
            <a:r>
              <a:rPr lang="en-ID" sz="1400" dirty="0"/>
              <a:t> yang </a:t>
            </a:r>
            <a:r>
              <a:rPr lang="en-ID" sz="1400" dirty="0" err="1"/>
              <a:t>patut</a:t>
            </a:r>
            <a:r>
              <a:rPr lang="en-ID" sz="1400" dirty="0"/>
              <a:t>. </a:t>
            </a:r>
            <a:r>
              <a:rPr lang="en-ID" sz="1400" dirty="0" err="1"/>
              <a:t>Bertakwalah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Allah dan </a:t>
            </a:r>
            <a:r>
              <a:rPr lang="en-ID" sz="1400" dirty="0" err="1"/>
              <a:t>ketahuilah</a:t>
            </a:r>
            <a:r>
              <a:rPr lang="en-ID" sz="1400" dirty="0"/>
              <a:t> </a:t>
            </a:r>
            <a:r>
              <a:rPr lang="en-ID" sz="1400" dirty="0" err="1"/>
              <a:t>bahwa</a:t>
            </a:r>
            <a:r>
              <a:rPr lang="en-ID" sz="1400" dirty="0"/>
              <a:t> </a:t>
            </a:r>
            <a:r>
              <a:rPr lang="en-ID" sz="1400" dirty="0" err="1"/>
              <a:t>sesungguhnya</a:t>
            </a:r>
            <a:r>
              <a:rPr lang="en-ID" sz="1400" dirty="0"/>
              <a:t> Allah Maha </a:t>
            </a:r>
            <a:r>
              <a:rPr lang="en-ID" sz="1400" dirty="0" err="1"/>
              <a:t>Melihat</a:t>
            </a:r>
            <a:r>
              <a:rPr lang="en-ID" sz="1400" dirty="0"/>
              <a:t> </a:t>
            </a:r>
            <a:r>
              <a:rPr lang="en-ID" sz="1400" dirty="0" err="1"/>
              <a:t>apa</a:t>
            </a:r>
            <a:r>
              <a:rPr lang="en-ID" sz="1400" dirty="0"/>
              <a:t> yang </a:t>
            </a:r>
            <a:r>
              <a:rPr lang="en-ID" sz="1400" dirty="0" err="1"/>
              <a:t>kamu</a:t>
            </a:r>
            <a:r>
              <a:rPr lang="en-ID" sz="1400" dirty="0"/>
              <a:t> </a:t>
            </a:r>
            <a:r>
              <a:rPr lang="en-ID" sz="1400" dirty="0" err="1"/>
              <a:t>kerjakan</a:t>
            </a:r>
            <a:r>
              <a:rPr lang="en-ID" sz="1400" dirty="0"/>
              <a:t>.” </a:t>
            </a:r>
            <a:r>
              <a:rPr lang="en-ID" sz="1400" b="1" dirty="0"/>
              <a:t>(Q.S. Al-Baqarah/2: 233)</a:t>
            </a:r>
          </a:p>
        </p:txBody>
      </p:sp>
    </p:spTree>
    <p:extLst>
      <p:ext uri="{BB962C8B-B14F-4D97-AF65-F5344CB8AC3E}">
        <p14:creationId xmlns:p14="http://schemas.microsoft.com/office/powerpoint/2010/main" val="163551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309726"/>
            <a:ext cx="6781800" cy="1027326"/>
            <a:chOff x="1412066" y="3318986"/>
            <a:chExt cx="5344813" cy="839333"/>
          </a:xfrm>
        </p:grpSpPr>
        <p:sp>
          <p:nvSpPr>
            <p:cNvPr id="3" name="Parallelogram 2"/>
            <p:cNvSpPr/>
            <p:nvPr/>
          </p:nvSpPr>
          <p:spPr>
            <a:xfrm>
              <a:off x="1412066" y="3318986"/>
              <a:ext cx="5344813" cy="839333"/>
            </a:xfrm>
            <a:prstGeom prst="parallelogram">
              <a:avLst>
                <a:gd name="adj" fmla="val 45313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/>
            </a:p>
          </p:txBody>
        </p: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2141433" y="3436503"/>
              <a:ext cx="4415612" cy="609600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ID" b="1" dirty="0"/>
                <a:t>Utang </a:t>
              </a:r>
              <a:r>
                <a:rPr lang="en-ID" b="1" dirty="0" err="1"/>
                <a:t>Piutang</a:t>
              </a:r>
              <a:r>
                <a:rPr lang="en-ID" b="1" dirty="0"/>
                <a:t>, </a:t>
              </a:r>
              <a:r>
                <a:rPr lang="en-ID" b="1" dirty="0" err="1"/>
                <a:t>Gadai</a:t>
              </a:r>
              <a:r>
                <a:rPr lang="en-ID" b="1" dirty="0"/>
                <a:t>, </a:t>
              </a:r>
              <a:r>
                <a:rPr lang="en-ID" b="1" i="1" dirty="0" err="1"/>
                <a:t>Hiwālah</a:t>
              </a:r>
              <a:r>
                <a:rPr lang="en-ID" b="1" i="1" dirty="0"/>
                <a:t>, </a:t>
              </a:r>
              <a:r>
                <a:rPr lang="en-ID" b="1" i="1" dirty="0" err="1"/>
                <a:t>Ijārah</a:t>
              </a:r>
              <a:r>
                <a:rPr lang="en-ID" b="1" dirty="0"/>
                <a:t>, dan </a:t>
              </a:r>
              <a:r>
                <a:rPr lang="en-ID" b="1" i="1" dirty="0" err="1"/>
                <a:t>Ujrah</a:t>
              </a:r>
              <a:endParaRPr lang="id-ID" sz="3600" b="1" i="1" dirty="0">
                <a:ln w="0"/>
                <a:solidFill>
                  <a:schemeClr val="accent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" name="直角三角形 28"/>
          <p:cNvSpPr/>
          <p:nvPr/>
        </p:nvSpPr>
        <p:spPr>
          <a:xfrm rot="2700000">
            <a:off x="378889" y="359839"/>
            <a:ext cx="1093583" cy="1093583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6" name="直角三角形 8"/>
          <p:cNvSpPr/>
          <p:nvPr/>
        </p:nvSpPr>
        <p:spPr>
          <a:xfrm rot="2700000">
            <a:off x="555169" y="359841"/>
            <a:ext cx="1093583" cy="1093583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7" name="直角三角形 4"/>
          <p:cNvSpPr/>
          <p:nvPr/>
        </p:nvSpPr>
        <p:spPr>
          <a:xfrm rot="13500000">
            <a:off x="555169" y="359840"/>
            <a:ext cx="1093583" cy="1093583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9600" y="430631"/>
            <a:ext cx="947191" cy="947192"/>
            <a:chOff x="2895601" y="-542991"/>
            <a:chExt cx="960519" cy="960519"/>
          </a:xfrm>
        </p:grpSpPr>
        <p:grpSp>
          <p:nvGrpSpPr>
            <p:cNvPr id="9" name="Group 8"/>
            <p:cNvGrpSpPr/>
            <p:nvPr/>
          </p:nvGrpSpPr>
          <p:grpSpPr>
            <a:xfrm>
              <a:off x="2895601" y="-542991"/>
              <a:ext cx="960519" cy="960519"/>
              <a:chOff x="2895601" y="-542991"/>
              <a:chExt cx="960519" cy="96051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015079" y="-488577"/>
              <a:ext cx="72077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21489" y="-119089"/>
              <a:ext cx="32576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4</a:t>
              </a:r>
              <a:endParaRPr lang="en-US" sz="25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34134" y="1544222"/>
            <a:ext cx="8578336" cy="2914523"/>
            <a:chOff x="71669" y="1679702"/>
            <a:chExt cx="8742046" cy="2914523"/>
          </a:xfrm>
        </p:grpSpPr>
        <p:grpSp>
          <p:nvGrpSpPr>
            <p:cNvPr id="15" name="Group 14"/>
            <p:cNvGrpSpPr/>
            <p:nvPr/>
          </p:nvGrpSpPr>
          <p:grpSpPr>
            <a:xfrm>
              <a:off x="131022" y="1735291"/>
              <a:ext cx="3396283" cy="450239"/>
              <a:chOff x="131022" y="1735291"/>
              <a:chExt cx="3396283" cy="450239"/>
            </a:xfrm>
          </p:grpSpPr>
          <p:sp>
            <p:nvSpPr>
              <p:cNvPr id="18" name="Isosceles Triangle 17"/>
              <p:cNvSpPr/>
              <p:nvPr/>
            </p:nvSpPr>
            <p:spPr>
              <a:xfrm rot="3600000">
                <a:off x="3123480" y="1756519"/>
                <a:ext cx="425053" cy="382597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31022" y="1804530"/>
                <a:ext cx="3119439" cy="381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242364" y="1679702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71669" y="2347456"/>
              <a:ext cx="8742046" cy="2246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500" dirty="0" err="1"/>
                <a:t>Memahami</a:t>
              </a:r>
              <a:r>
                <a:rPr lang="en-ID" sz="1500" dirty="0"/>
                <a:t> </a:t>
              </a:r>
              <a:r>
                <a:rPr lang="en-ID" sz="1500" dirty="0" err="1"/>
                <a:t>ketentuan</a:t>
              </a:r>
              <a:r>
                <a:rPr lang="en-ID" sz="1500" dirty="0"/>
                <a:t> utang </a:t>
              </a:r>
              <a:r>
                <a:rPr lang="en-ID" sz="1500" dirty="0" err="1"/>
                <a:t>piutang</a:t>
              </a:r>
              <a:r>
                <a:rPr lang="en-ID" sz="1500" dirty="0"/>
                <a:t>, </a:t>
              </a:r>
              <a:r>
                <a:rPr lang="en-ID" sz="1500" dirty="0" err="1"/>
                <a:t>gadai</a:t>
              </a:r>
              <a:r>
                <a:rPr lang="en-ID" sz="1500" dirty="0"/>
                <a:t>, </a:t>
              </a:r>
              <a:r>
                <a:rPr lang="en-ID" sz="1500" i="1" dirty="0" err="1"/>
                <a:t>hiwālah</a:t>
              </a:r>
              <a:r>
                <a:rPr lang="en-ID" sz="1500" i="1" dirty="0"/>
                <a:t>, </a:t>
              </a:r>
              <a:r>
                <a:rPr lang="en-ID" sz="1500" i="1" dirty="0" err="1"/>
                <a:t>ijārah</a:t>
              </a:r>
              <a:r>
                <a:rPr lang="en-ID" sz="1500" dirty="0"/>
                <a:t>, dan </a:t>
              </a:r>
              <a:r>
                <a:rPr lang="en-ID" sz="1500" i="1" dirty="0" err="1"/>
                <a:t>ujrah</a:t>
              </a:r>
              <a:r>
                <a:rPr lang="en-ID" sz="1500" dirty="0"/>
                <a:t> </a:t>
              </a:r>
              <a:r>
                <a:rPr lang="en-ID" sz="1500" dirty="0" err="1"/>
                <a:t>dengan</a:t>
              </a:r>
              <a:r>
                <a:rPr lang="en-ID" sz="1500" dirty="0"/>
                <a:t> </a:t>
              </a:r>
              <a:r>
                <a:rPr lang="en-ID" sz="1500" dirty="0" err="1"/>
                <a:t>baik</a:t>
              </a:r>
              <a:r>
                <a:rPr lang="en-ID" sz="1500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500" dirty="0" err="1"/>
                <a:t>Menguraikan</a:t>
              </a:r>
              <a:r>
                <a:rPr lang="en-ID" sz="1500" dirty="0"/>
                <a:t> </a:t>
              </a:r>
              <a:r>
                <a:rPr lang="en-ID" sz="1500" dirty="0" err="1"/>
                <a:t>ketentuan</a:t>
              </a:r>
              <a:r>
                <a:rPr lang="en-ID" sz="1500" dirty="0"/>
                <a:t> utang </a:t>
              </a:r>
              <a:r>
                <a:rPr lang="en-ID" sz="1500" dirty="0" err="1"/>
                <a:t>piutang</a:t>
              </a:r>
              <a:r>
                <a:rPr lang="en-ID" sz="1500" dirty="0"/>
                <a:t>, </a:t>
              </a:r>
              <a:r>
                <a:rPr lang="en-ID" sz="1500" dirty="0" err="1"/>
                <a:t>gadai</a:t>
              </a:r>
              <a:r>
                <a:rPr lang="en-ID" sz="1500" dirty="0"/>
                <a:t>, </a:t>
              </a:r>
              <a:r>
                <a:rPr lang="en-ID" sz="1500" i="1" dirty="0" err="1"/>
                <a:t>hiwālah</a:t>
              </a:r>
              <a:r>
                <a:rPr lang="en-ID" sz="1500" i="1" dirty="0"/>
                <a:t>, </a:t>
              </a:r>
              <a:r>
                <a:rPr lang="en-ID" sz="1500" i="1" dirty="0" err="1"/>
                <a:t>ijārah</a:t>
              </a:r>
              <a:r>
                <a:rPr lang="en-ID" sz="1500" dirty="0"/>
                <a:t>, dan </a:t>
              </a:r>
              <a:r>
                <a:rPr lang="en-ID" sz="1500" i="1" dirty="0" err="1"/>
                <a:t>ujrah</a:t>
              </a:r>
              <a:r>
                <a:rPr lang="en-ID" sz="1500" dirty="0"/>
                <a:t> </a:t>
              </a:r>
              <a:r>
                <a:rPr lang="en-ID" sz="1500" dirty="0" err="1"/>
                <a:t>dengan</a:t>
              </a:r>
              <a:r>
                <a:rPr lang="en-ID" sz="1500" dirty="0"/>
                <a:t> </a:t>
              </a:r>
              <a:r>
                <a:rPr lang="en-ID" sz="1500" dirty="0" err="1"/>
                <a:t>benar</a:t>
              </a:r>
              <a:r>
                <a:rPr lang="en-ID" sz="1500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500" dirty="0" err="1"/>
                <a:t>Menelaah</a:t>
              </a:r>
              <a:r>
                <a:rPr lang="en-ID" sz="1500" dirty="0"/>
                <a:t> tata </a:t>
              </a:r>
              <a:r>
                <a:rPr lang="en-ID" sz="1500" dirty="0" err="1"/>
                <a:t>cara</a:t>
              </a:r>
              <a:r>
                <a:rPr lang="en-ID" sz="1500" dirty="0"/>
                <a:t> </a:t>
              </a:r>
              <a:r>
                <a:rPr lang="en-ID" sz="1500" dirty="0" err="1"/>
                <a:t>melaksanakan</a:t>
              </a:r>
              <a:r>
                <a:rPr lang="en-ID" sz="1500" dirty="0"/>
                <a:t> utang </a:t>
              </a:r>
              <a:r>
                <a:rPr lang="en-ID" sz="1500" dirty="0" err="1"/>
                <a:t>piutang</a:t>
              </a:r>
              <a:r>
                <a:rPr lang="en-ID" sz="1500" dirty="0"/>
                <a:t>, </a:t>
              </a:r>
              <a:r>
                <a:rPr lang="en-ID" sz="1500" dirty="0" err="1"/>
                <a:t>gadai</a:t>
              </a:r>
              <a:r>
                <a:rPr lang="en-ID" sz="1500" dirty="0"/>
                <a:t>, </a:t>
              </a:r>
              <a:r>
                <a:rPr lang="en-ID" sz="1500" i="1" dirty="0" err="1"/>
                <a:t>hiwālah</a:t>
              </a:r>
              <a:r>
                <a:rPr lang="en-ID" sz="1500" i="1" dirty="0"/>
                <a:t>, </a:t>
              </a:r>
              <a:r>
                <a:rPr lang="en-ID" sz="1500" i="1" dirty="0" err="1"/>
                <a:t>ijārah</a:t>
              </a:r>
              <a:r>
                <a:rPr lang="en-ID" sz="1500" dirty="0"/>
                <a:t>, dan </a:t>
              </a:r>
              <a:r>
                <a:rPr lang="en-ID" sz="1500" i="1" dirty="0" err="1"/>
                <a:t>ujrah</a:t>
              </a:r>
              <a:r>
                <a:rPr lang="en-ID" sz="1500" dirty="0"/>
                <a:t> </a:t>
              </a:r>
              <a:r>
                <a:rPr lang="en-ID" sz="1500" dirty="0" err="1"/>
                <a:t>dengan</a:t>
              </a:r>
              <a:r>
                <a:rPr lang="en-ID" sz="1500" dirty="0"/>
                <a:t> </a:t>
              </a:r>
              <a:r>
                <a:rPr lang="en-ID" sz="1500" dirty="0" err="1"/>
                <a:t>benar</a:t>
              </a:r>
              <a:r>
                <a:rPr lang="en-ID" sz="1500" dirty="0"/>
                <a:t> </a:t>
              </a:r>
              <a:r>
                <a:rPr lang="en-ID" sz="1500" dirty="0" err="1"/>
                <a:t>sesuai</a:t>
              </a:r>
              <a:r>
                <a:rPr lang="en-ID" sz="1500" dirty="0"/>
                <a:t> </a:t>
              </a:r>
              <a:r>
                <a:rPr lang="en-ID" sz="1500" dirty="0" err="1"/>
                <a:t>syariat</a:t>
              </a:r>
              <a:r>
                <a:rPr lang="en-ID" sz="1500" dirty="0"/>
                <a:t> Islam.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500" dirty="0" err="1"/>
                <a:t>Menelaah</a:t>
              </a:r>
              <a:r>
                <a:rPr lang="en-ID" sz="1500" dirty="0"/>
                <a:t> </a:t>
              </a:r>
              <a:r>
                <a:rPr lang="en-ID" sz="1500" dirty="0" err="1"/>
                <a:t>praktik</a:t>
              </a:r>
              <a:r>
                <a:rPr lang="en-ID" sz="1500" dirty="0"/>
                <a:t> utang </a:t>
              </a:r>
              <a:r>
                <a:rPr lang="en-ID" sz="1500" dirty="0" err="1"/>
                <a:t>piutang</a:t>
              </a:r>
              <a:r>
                <a:rPr lang="en-ID" sz="1500" dirty="0"/>
                <a:t>, </a:t>
              </a:r>
              <a:r>
                <a:rPr lang="en-ID" sz="1500" dirty="0" err="1"/>
                <a:t>gadai</a:t>
              </a:r>
              <a:r>
                <a:rPr lang="en-ID" sz="1500" dirty="0"/>
                <a:t>, </a:t>
              </a:r>
              <a:r>
                <a:rPr lang="en-ID" sz="1500" i="1" dirty="0" err="1"/>
                <a:t>hiwālah</a:t>
              </a:r>
              <a:r>
                <a:rPr lang="en-ID" sz="1500" i="1" dirty="0"/>
                <a:t>, </a:t>
              </a:r>
              <a:r>
                <a:rPr lang="en-ID" sz="1500" i="1" dirty="0" err="1"/>
                <a:t>ijārah</a:t>
              </a:r>
              <a:r>
                <a:rPr lang="en-ID" sz="1500" i="1" dirty="0"/>
                <a:t>,</a:t>
              </a:r>
              <a:r>
                <a:rPr lang="en-ID" sz="1500" dirty="0"/>
                <a:t> dan </a:t>
              </a:r>
              <a:r>
                <a:rPr lang="en-ID" sz="1500" i="1" dirty="0" err="1"/>
                <a:t>ujrah</a:t>
              </a:r>
              <a:r>
                <a:rPr lang="en-ID" sz="1500" dirty="0"/>
                <a:t> yang </a:t>
              </a:r>
              <a:r>
                <a:rPr lang="en-ID" sz="1500" dirty="0" err="1"/>
                <a:t>sudah</a:t>
              </a:r>
              <a:r>
                <a:rPr lang="en-ID" sz="1500" dirty="0"/>
                <a:t> </a:t>
              </a:r>
              <a:r>
                <a:rPr lang="en-ID" sz="1500" dirty="0" err="1"/>
                <a:t>dilakukan</a:t>
              </a:r>
              <a:r>
                <a:rPr lang="en-ID" sz="1500" dirty="0"/>
                <a:t> di Indonesia </a:t>
              </a:r>
              <a:r>
                <a:rPr lang="en-ID" sz="1500" dirty="0" err="1"/>
                <a:t>dengan</a:t>
              </a:r>
              <a:r>
                <a:rPr lang="en-ID" sz="1500" dirty="0"/>
                <a:t> </a:t>
              </a:r>
              <a:r>
                <a:rPr lang="en-ID" sz="1500" dirty="0" err="1"/>
                <a:t>benar</a:t>
              </a:r>
              <a:r>
                <a:rPr lang="en-ID" sz="15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500" dirty="0" err="1"/>
                <a:t>Mengimplementasikan</a:t>
              </a:r>
              <a:r>
                <a:rPr lang="en-ID" sz="1500" dirty="0"/>
                <a:t> </a:t>
              </a:r>
              <a:r>
                <a:rPr lang="en-ID" sz="1500" dirty="0" err="1"/>
                <a:t>sikap</a:t>
              </a:r>
              <a:r>
                <a:rPr lang="en-ID" sz="1500" dirty="0"/>
                <a:t> </a:t>
              </a:r>
              <a:r>
                <a:rPr lang="en-ID" sz="1500" dirty="0" err="1"/>
                <a:t>tanggung</a:t>
              </a:r>
              <a:r>
                <a:rPr lang="en-ID" sz="1500" dirty="0"/>
                <a:t> </a:t>
              </a:r>
              <a:r>
                <a:rPr lang="en-ID" sz="1500" dirty="0" err="1"/>
                <a:t>jawab</a:t>
              </a:r>
              <a:r>
                <a:rPr lang="en-ID" sz="1500" dirty="0"/>
                <a:t>, </a:t>
              </a:r>
              <a:r>
                <a:rPr lang="en-ID" sz="1500" dirty="0" err="1"/>
                <a:t>jujur</a:t>
              </a:r>
              <a:r>
                <a:rPr lang="en-ID" sz="1500" dirty="0"/>
                <a:t>, dan </a:t>
              </a:r>
              <a:r>
                <a:rPr lang="en-ID" sz="1500" dirty="0" err="1"/>
                <a:t>amanah</a:t>
              </a:r>
              <a:r>
                <a:rPr lang="en-ID" sz="1500" dirty="0"/>
                <a:t> </a:t>
              </a:r>
              <a:r>
                <a:rPr lang="en-ID" sz="1500" dirty="0" err="1"/>
                <a:t>dengan</a:t>
              </a:r>
              <a:r>
                <a:rPr lang="en-ID" sz="1500" dirty="0"/>
                <a:t> </a:t>
              </a:r>
              <a:r>
                <a:rPr lang="en-ID" sz="1500" dirty="0" err="1"/>
                <a:t>baik</a:t>
              </a:r>
              <a:r>
                <a:rPr lang="en-ID" sz="1500" dirty="0"/>
                <a:t> </a:t>
              </a:r>
              <a:r>
                <a:rPr lang="en-ID" sz="1500" dirty="0" err="1"/>
                <a:t>sebagai</a:t>
              </a:r>
              <a:r>
                <a:rPr lang="en-ID" sz="1500" dirty="0"/>
                <a:t> </a:t>
              </a:r>
              <a:r>
                <a:rPr lang="en-ID" sz="1500" dirty="0" err="1"/>
                <a:t>implementasi</a:t>
              </a:r>
              <a:r>
                <a:rPr lang="en-ID" sz="1500" dirty="0"/>
                <a:t> </a:t>
              </a:r>
              <a:r>
                <a:rPr lang="en-ID" sz="1500" dirty="0" err="1"/>
                <a:t>dari</a:t>
              </a:r>
              <a:r>
                <a:rPr lang="en-ID" sz="1500" dirty="0"/>
                <a:t> </a:t>
              </a:r>
              <a:r>
                <a:rPr lang="en-ID" sz="1500" dirty="0" err="1"/>
                <a:t>memahami</a:t>
              </a:r>
              <a:r>
                <a:rPr lang="en-ID" sz="1500" dirty="0"/>
                <a:t> utang </a:t>
              </a:r>
              <a:r>
                <a:rPr lang="en-ID" sz="1500" dirty="0" err="1"/>
                <a:t>piutang</a:t>
              </a:r>
              <a:r>
                <a:rPr lang="en-ID" sz="1500" dirty="0"/>
                <a:t>, </a:t>
              </a:r>
              <a:r>
                <a:rPr lang="en-ID" sz="1500" dirty="0" err="1"/>
                <a:t>gadai</a:t>
              </a:r>
              <a:r>
                <a:rPr lang="en-ID" sz="1500" dirty="0"/>
                <a:t>, </a:t>
              </a:r>
              <a:r>
                <a:rPr lang="en-ID" sz="1500" dirty="0" err="1"/>
                <a:t>hiwālah</a:t>
              </a:r>
              <a:r>
                <a:rPr lang="en-ID" sz="1500" dirty="0"/>
                <a:t>, </a:t>
              </a:r>
              <a:r>
                <a:rPr lang="en-ID" sz="1500" dirty="0" err="1"/>
                <a:t>ijārah</a:t>
              </a:r>
              <a:r>
                <a:rPr lang="en-ID" sz="1500" dirty="0"/>
                <a:t>, dan </a:t>
              </a:r>
              <a:r>
                <a:rPr lang="en-ID" sz="1500" dirty="0" err="1"/>
                <a:t>ujrah</a:t>
              </a:r>
              <a:r>
                <a:rPr lang="en-ID" sz="1500" dirty="0"/>
                <a:t> </a:t>
              </a:r>
              <a:r>
                <a:rPr lang="en-ID" sz="1500" dirty="0" err="1"/>
                <a:t>dengan</a:t>
              </a:r>
              <a:r>
                <a:rPr lang="en-ID" sz="1500" dirty="0"/>
                <a:t> </a:t>
              </a:r>
              <a:r>
                <a:rPr lang="en-ID" sz="1500" dirty="0" err="1"/>
                <a:t>benar</a:t>
              </a:r>
              <a:r>
                <a:rPr lang="en-ID" sz="1500" dirty="0"/>
                <a:t>.</a:t>
              </a:r>
              <a:endParaRPr lang="en-US" sz="1500" dirty="0">
                <a:latin typeface="Muli"/>
                <a:ea typeface="Muli"/>
                <a:cs typeface="LPMQ Isep Misbah" panose="02000000000000000000" pitchFamily="2" charset="-78"/>
                <a:sym typeface="Muli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DE37E0E-7E35-4A7D-A347-C5767CEE7B44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A4A4C81-C68D-46A1-ADDB-D53B12AF35D8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A6E8F1C-EEC5-4BF8-87E4-05A78CF9C0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0D6B9CD-28AB-47E8-B9D7-686D7C672512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71FA5F5-45C3-46CA-9E16-0479B9C4EA78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 </a:t>
            </a:r>
            <a:r>
              <a:rPr lang="en-ID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Ujrah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462403" y="1503805"/>
            <a:ext cx="3810000" cy="2485787"/>
          </a:xfrm>
          <a:prstGeom prst="roundRect">
            <a:avLst/>
          </a:prstGeom>
          <a:solidFill>
            <a:srgbClr val="15C06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 err="1"/>
              <a:t>Rukun</a:t>
            </a:r>
            <a:r>
              <a:rPr lang="en-ID" sz="1400" b="1" dirty="0"/>
              <a:t> </a:t>
            </a:r>
            <a:r>
              <a:rPr lang="en-ID" sz="1400" b="1" dirty="0" err="1"/>
              <a:t>upah</a:t>
            </a:r>
            <a:r>
              <a:rPr lang="en-ID" sz="1400" b="1" dirty="0"/>
              <a:t>: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/>
              <a:t>Ada orang yang </a:t>
            </a:r>
            <a:r>
              <a:rPr lang="en-ID" sz="1400" dirty="0" err="1"/>
              <a:t>membutuhkan</a:t>
            </a:r>
            <a:r>
              <a:rPr lang="en-ID" sz="1400" dirty="0"/>
              <a:t> </a:t>
            </a:r>
            <a:r>
              <a:rPr lang="en-ID" sz="1400" dirty="0" err="1"/>
              <a:t>jasa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pemberi</a:t>
            </a:r>
            <a:r>
              <a:rPr lang="en-ID" sz="1400" dirty="0"/>
              <a:t> </a:t>
            </a:r>
            <a:r>
              <a:rPr lang="en-ID" sz="1400" dirty="0" err="1"/>
              <a:t>upah</a:t>
            </a:r>
            <a:r>
              <a:rPr lang="en-ID" sz="1400" dirty="0"/>
              <a:t> (</a:t>
            </a:r>
            <a:r>
              <a:rPr lang="en-ID" sz="1400" i="1" dirty="0" err="1"/>
              <a:t>musta’jir</a:t>
            </a:r>
            <a:r>
              <a:rPr lang="en-ID" sz="1400" dirty="0"/>
              <a:t>).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/>
              <a:t>Ada </a:t>
            </a:r>
            <a:r>
              <a:rPr lang="en-ID" sz="1400" dirty="0" err="1"/>
              <a:t>pekerja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orang </a:t>
            </a:r>
            <a:r>
              <a:rPr lang="en-ID" sz="1400" dirty="0" err="1"/>
              <a:t>memiliki</a:t>
            </a:r>
            <a:r>
              <a:rPr lang="en-ID" sz="1400" dirty="0"/>
              <a:t> </a:t>
            </a:r>
            <a:r>
              <a:rPr lang="en-ID" sz="1400" dirty="0" err="1"/>
              <a:t>jasa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keahlian</a:t>
            </a:r>
            <a:r>
              <a:rPr lang="en-ID" sz="1400" dirty="0"/>
              <a:t> (</a:t>
            </a:r>
            <a:r>
              <a:rPr lang="en-ID" sz="1400" i="1" dirty="0" err="1"/>
              <a:t>mu’jir</a:t>
            </a:r>
            <a:r>
              <a:rPr lang="en-ID" sz="1400" dirty="0"/>
              <a:t>).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/>
              <a:t>Ada </a:t>
            </a:r>
            <a:r>
              <a:rPr lang="en-ID" sz="1400" dirty="0" err="1"/>
              <a:t>jenis</a:t>
            </a:r>
            <a:r>
              <a:rPr lang="en-ID" sz="1400" dirty="0"/>
              <a:t> </a:t>
            </a:r>
            <a:r>
              <a:rPr lang="en-ID" sz="1400" dirty="0" err="1"/>
              <a:t>pekerjaan</a:t>
            </a:r>
            <a:r>
              <a:rPr lang="en-ID" sz="1400" dirty="0"/>
              <a:t> yang </a:t>
            </a:r>
            <a:r>
              <a:rPr lang="en-ID" sz="1400" dirty="0" err="1"/>
              <a:t>dibutuhkan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/>
              <a:t>Ada </a:t>
            </a:r>
            <a:r>
              <a:rPr lang="en-ID" sz="1400" dirty="0" err="1"/>
              <a:t>ijab</a:t>
            </a:r>
            <a:r>
              <a:rPr lang="en-ID" sz="1400" dirty="0"/>
              <a:t> </a:t>
            </a:r>
            <a:r>
              <a:rPr lang="en-ID" sz="1400" dirty="0" err="1"/>
              <a:t>kabul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kesepakatan</a:t>
            </a:r>
            <a:r>
              <a:rPr lang="en-ID" sz="1400" dirty="0"/>
              <a:t> </a:t>
            </a:r>
            <a:r>
              <a:rPr lang="en-ID" sz="1400" dirty="0" err="1"/>
              <a:t>antara</a:t>
            </a:r>
            <a:r>
              <a:rPr lang="en-ID" sz="1400" dirty="0"/>
              <a:t> </a:t>
            </a:r>
            <a:r>
              <a:rPr lang="en-ID" sz="1400" dirty="0" err="1"/>
              <a:t>pemberi</a:t>
            </a:r>
            <a:r>
              <a:rPr lang="en-ID" sz="1400" dirty="0"/>
              <a:t> </a:t>
            </a:r>
            <a:r>
              <a:rPr lang="en-ID" sz="1400" dirty="0" err="1"/>
              <a:t>upah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pekerja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/>
              <a:t>Ada </a:t>
            </a:r>
            <a:r>
              <a:rPr lang="en-ID" sz="1400" dirty="0" err="1"/>
              <a:t>upah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pengganti</a:t>
            </a:r>
            <a:r>
              <a:rPr lang="en-ID" sz="1400" dirty="0"/>
              <a:t> </a:t>
            </a:r>
            <a:r>
              <a:rPr lang="en-ID" sz="1400" dirty="0" err="1"/>
              <a:t>pekerjaan</a:t>
            </a:r>
            <a:r>
              <a:rPr lang="en-ID" sz="1400" dirty="0"/>
              <a:t> yang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dilaksanakan</a:t>
            </a:r>
            <a:r>
              <a:rPr lang="en-ID" sz="1400" dirty="0"/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2. Rukun dan Syarat Upah </a:t>
            </a:r>
            <a:endParaRPr lang="en-ID" b="1" dirty="0"/>
          </a:p>
        </p:txBody>
      </p:sp>
      <p:sp>
        <p:nvSpPr>
          <p:cNvPr id="3" name="Rounded Rectangle 7">
            <a:extLst>
              <a:ext uri="{FF2B5EF4-FFF2-40B4-BE49-F238E27FC236}">
                <a16:creationId xmlns:a16="http://schemas.microsoft.com/office/drawing/2014/main" id="{0DB1A303-21CE-08E0-6808-32139E4D71BB}"/>
              </a:ext>
            </a:extLst>
          </p:cNvPr>
          <p:cNvSpPr/>
          <p:nvPr/>
        </p:nvSpPr>
        <p:spPr>
          <a:xfrm>
            <a:off x="4572000" y="1574428"/>
            <a:ext cx="3810000" cy="2009061"/>
          </a:xfrm>
          <a:prstGeom prst="roundRect">
            <a:avLst/>
          </a:prstGeom>
          <a:solidFill>
            <a:srgbClr val="15C06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 err="1"/>
              <a:t>Syarat-syarat</a:t>
            </a:r>
            <a:r>
              <a:rPr lang="en-ID" sz="1400" b="1" dirty="0"/>
              <a:t> </a:t>
            </a:r>
            <a:r>
              <a:rPr lang="en-ID" sz="1400" b="1" dirty="0" err="1"/>
              <a:t>upah</a:t>
            </a:r>
            <a:r>
              <a:rPr lang="en-ID" sz="1400" b="1" dirty="0"/>
              <a:t>: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/>
              <a:t>Harus </a:t>
            </a:r>
            <a:r>
              <a:rPr lang="en-ID" sz="1400" dirty="0" err="1"/>
              <a:t>ada</a:t>
            </a:r>
            <a:r>
              <a:rPr lang="en-ID" sz="1400" dirty="0"/>
              <a:t> </a:t>
            </a:r>
            <a:r>
              <a:rPr lang="en-ID" sz="1400" dirty="0" err="1"/>
              <a:t>kejelasan</a:t>
            </a:r>
            <a:r>
              <a:rPr lang="en-ID" sz="1400" dirty="0"/>
              <a:t> </a:t>
            </a:r>
            <a:r>
              <a:rPr lang="en-ID" sz="1400" dirty="0" err="1"/>
              <a:t>tentang</a:t>
            </a:r>
            <a:r>
              <a:rPr lang="en-ID" sz="1400" dirty="0"/>
              <a:t> </a:t>
            </a:r>
            <a:r>
              <a:rPr lang="en-ID" sz="1400" dirty="0" err="1"/>
              <a:t>jenis</a:t>
            </a:r>
            <a:r>
              <a:rPr lang="en-ID" sz="1400" dirty="0"/>
              <a:t> </a:t>
            </a:r>
            <a:r>
              <a:rPr lang="en-ID" sz="1400" dirty="0" err="1"/>
              <a:t>pekerjaan</a:t>
            </a:r>
            <a:r>
              <a:rPr lang="en-ID" sz="1400" dirty="0"/>
              <a:t> yang </a:t>
            </a:r>
            <a:r>
              <a:rPr lang="en-ID" sz="1400" dirty="0" err="1"/>
              <a:t>harus</a:t>
            </a:r>
            <a:r>
              <a:rPr lang="en-ID" sz="1400" dirty="0"/>
              <a:t> </a:t>
            </a:r>
            <a:r>
              <a:rPr lang="en-ID" sz="1400" dirty="0" err="1"/>
              <a:t>dikerjakan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/>
              <a:t>Harus </a:t>
            </a:r>
            <a:r>
              <a:rPr lang="en-ID" sz="1400" dirty="0" err="1"/>
              <a:t>jelas</a:t>
            </a:r>
            <a:r>
              <a:rPr lang="en-ID" sz="1400" dirty="0"/>
              <a:t> </a:t>
            </a:r>
            <a:r>
              <a:rPr lang="en-ID" sz="1400" dirty="0" err="1"/>
              <a:t>upah</a:t>
            </a:r>
            <a:r>
              <a:rPr lang="en-ID" sz="1400" dirty="0"/>
              <a:t> yang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diterima</a:t>
            </a:r>
            <a:r>
              <a:rPr lang="en-ID" sz="1400" dirty="0"/>
              <a:t> oleh </a:t>
            </a:r>
            <a:r>
              <a:rPr lang="en-ID" sz="1400" dirty="0" err="1"/>
              <a:t>pekerja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Pekerjaan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bertentangan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syariat</a:t>
            </a:r>
            <a:r>
              <a:rPr lang="en-ID" sz="1400" dirty="0"/>
              <a:t> Islam, </a:t>
            </a:r>
            <a:r>
              <a:rPr lang="en-ID" sz="1400" dirty="0" err="1"/>
              <a:t>misalnya</a:t>
            </a:r>
            <a:r>
              <a:rPr lang="en-ID" sz="1400" dirty="0"/>
              <a:t> </a:t>
            </a:r>
            <a:r>
              <a:rPr lang="en-ID" sz="1400" dirty="0" err="1"/>
              <a:t>bukan</a:t>
            </a:r>
            <a:r>
              <a:rPr lang="en-ID" sz="1400" dirty="0"/>
              <a:t> </a:t>
            </a:r>
            <a:r>
              <a:rPr lang="en-ID" sz="1400" dirty="0" err="1"/>
              <a:t>diberi</a:t>
            </a:r>
            <a:r>
              <a:rPr lang="en-ID" sz="1400" dirty="0"/>
              <a:t> </a:t>
            </a:r>
            <a:r>
              <a:rPr lang="en-ID" sz="1400" dirty="0" err="1"/>
              <a:t>upah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mencelakai</a:t>
            </a:r>
            <a:r>
              <a:rPr lang="en-ID" sz="1400" dirty="0"/>
              <a:t> orang lain</a:t>
            </a:r>
          </a:p>
        </p:txBody>
      </p:sp>
    </p:spTree>
    <p:extLst>
      <p:ext uri="{BB962C8B-B14F-4D97-AF65-F5344CB8AC3E}">
        <p14:creationId xmlns:p14="http://schemas.microsoft.com/office/powerpoint/2010/main" val="104930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 </a:t>
            </a:r>
            <a:r>
              <a:rPr lang="en-ID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Ujrah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3. </a:t>
            </a:r>
            <a:r>
              <a:rPr lang="en-ID" b="1" dirty="0" err="1"/>
              <a:t>Macam-macam</a:t>
            </a:r>
            <a:r>
              <a:rPr lang="en-ID" b="1" dirty="0"/>
              <a:t> </a:t>
            </a:r>
            <a:r>
              <a:rPr lang="en-ID" b="1" dirty="0" err="1"/>
              <a:t>Upah</a:t>
            </a:r>
            <a:r>
              <a:rPr lang="en-ID" b="1" dirty="0"/>
              <a:t> </a:t>
            </a:r>
          </a:p>
        </p:txBody>
      </p:sp>
      <p:sp>
        <p:nvSpPr>
          <p:cNvPr id="5" name="Rounded Rectangle 12">
            <a:extLst>
              <a:ext uri="{FF2B5EF4-FFF2-40B4-BE49-F238E27FC236}">
                <a16:creationId xmlns:a16="http://schemas.microsoft.com/office/drawing/2014/main" id="{3681CF61-6501-5B67-2CCF-DE1B866D6EA9}"/>
              </a:ext>
            </a:extLst>
          </p:cNvPr>
          <p:cNvSpPr/>
          <p:nvPr/>
        </p:nvSpPr>
        <p:spPr>
          <a:xfrm>
            <a:off x="495670" y="2433702"/>
            <a:ext cx="1600200" cy="166051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D" sz="2000" dirty="0"/>
              <a:t>a. </a:t>
            </a:r>
            <a:r>
              <a:rPr lang="en-ID" sz="2000" dirty="0" err="1"/>
              <a:t>Upah</a:t>
            </a:r>
            <a:r>
              <a:rPr lang="en-ID" sz="2000" dirty="0"/>
              <a:t> yang </a:t>
            </a:r>
            <a:r>
              <a:rPr lang="en-ID" sz="2000" dirty="0" err="1"/>
              <a:t>telah</a:t>
            </a:r>
            <a:r>
              <a:rPr lang="en-ID" sz="2000" dirty="0"/>
              <a:t> </a:t>
            </a:r>
            <a:r>
              <a:rPr lang="en-ID" sz="2000" dirty="0" err="1"/>
              <a:t>disepakati</a:t>
            </a:r>
            <a:endParaRPr lang="en-GB" sz="20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6" name="Rounded Rectangle 12">
            <a:extLst>
              <a:ext uri="{FF2B5EF4-FFF2-40B4-BE49-F238E27FC236}">
                <a16:creationId xmlns:a16="http://schemas.microsoft.com/office/drawing/2014/main" id="{28C7C390-490E-8347-EF7D-6B10D045A6F4}"/>
              </a:ext>
            </a:extLst>
          </p:cNvPr>
          <p:cNvSpPr/>
          <p:nvPr/>
        </p:nvSpPr>
        <p:spPr>
          <a:xfrm>
            <a:off x="2635731" y="2460005"/>
            <a:ext cx="1600200" cy="166051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D" sz="2000" dirty="0"/>
              <a:t>b. </a:t>
            </a:r>
            <a:r>
              <a:rPr lang="en-ID" sz="2000" dirty="0" err="1"/>
              <a:t>Upah</a:t>
            </a:r>
            <a:r>
              <a:rPr lang="en-ID" sz="2000" dirty="0"/>
              <a:t> yang </a:t>
            </a:r>
            <a:r>
              <a:rPr lang="en-ID" sz="2000" dirty="0" err="1"/>
              <a:t>sepadan</a:t>
            </a:r>
            <a:endParaRPr lang="en-GB" sz="20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7" name="Rounded Rectangle 12">
            <a:extLst>
              <a:ext uri="{FF2B5EF4-FFF2-40B4-BE49-F238E27FC236}">
                <a16:creationId xmlns:a16="http://schemas.microsoft.com/office/drawing/2014/main" id="{D172F1C8-00D7-2644-02C7-1C44744649C5}"/>
              </a:ext>
            </a:extLst>
          </p:cNvPr>
          <p:cNvSpPr/>
          <p:nvPr/>
        </p:nvSpPr>
        <p:spPr>
          <a:xfrm>
            <a:off x="4742421" y="2480291"/>
            <a:ext cx="1600200" cy="166051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D" sz="2000" dirty="0"/>
              <a:t>a. </a:t>
            </a:r>
            <a:r>
              <a:rPr lang="en-ID" sz="2000" dirty="0" err="1"/>
              <a:t>Upah</a:t>
            </a:r>
            <a:r>
              <a:rPr lang="en-ID" sz="2000" dirty="0"/>
              <a:t> </a:t>
            </a:r>
            <a:r>
              <a:rPr lang="en-ID" sz="2000" dirty="0" err="1"/>
              <a:t>manfaat</a:t>
            </a:r>
            <a:endParaRPr lang="en-GB" sz="20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8" name="Rounded Rectangle 12">
            <a:extLst>
              <a:ext uri="{FF2B5EF4-FFF2-40B4-BE49-F238E27FC236}">
                <a16:creationId xmlns:a16="http://schemas.microsoft.com/office/drawing/2014/main" id="{2615DC6A-49FB-381B-C8CA-13230637B69A}"/>
              </a:ext>
            </a:extLst>
          </p:cNvPr>
          <p:cNvSpPr/>
          <p:nvPr/>
        </p:nvSpPr>
        <p:spPr>
          <a:xfrm>
            <a:off x="6477000" y="2480291"/>
            <a:ext cx="1600200" cy="166051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ID" dirty="0"/>
              <a:t>b. </a:t>
            </a:r>
            <a:r>
              <a:rPr lang="en-ID" dirty="0" err="1"/>
              <a:t>Upah</a:t>
            </a:r>
            <a:r>
              <a:rPr lang="en-ID" dirty="0"/>
              <a:t> yang </a:t>
            </a:r>
            <a:r>
              <a:rPr lang="en-ID" dirty="0" err="1"/>
              <a:t>bersifat</a:t>
            </a:r>
            <a:r>
              <a:rPr lang="en-ID" dirty="0"/>
              <a:t> </a:t>
            </a:r>
            <a:r>
              <a:rPr lang="en-ID" dirty="0" err="1"/>
              <a:t>pekerjaan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jasa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120FFD-89B8-5CE1-F2FE-77EADC4EBE56}"/>
              </a:ext>
            </a:extLst>
          </p:cNvPr>
          <p:cNvSpPr txBox="1"/>
          <p:nvPr/>
        </p:nvSpPr>
        <p:spPr>
          <a:xfrm>
            <a:off x="495670" y="1633184"/>
            <a:ext cx="3680678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D" b="1" dirty="0" err="1"/>
              <a:t>Pengelompokkan</a:t>
            </a:r>
            <a:r>
              <a:rPr lang="en-ID" b="1" dirty="0"/>
              <a:t> </a:t>
            </a:r>
            <a:r>
              <a:rPr lang="en-ID" b="1" dirty="0" err="1"/>
              <a:t>menurut</a:t>
            </a:r>
            <a:r>
              <a:rPr lang="en-ID" b="1" dirty="0"/>
              <a:t> ulama </a:t>
            </a:r>
            <a:r>
              <a:rPr lang="en-ID" b="1" dirty="0" err="1"/>
              <a:t>fikih</a:t>
            </a:r>
            <a:endParaRPr lang="en-ID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2A3801-5A84-D2DE-DFB5-4BB5EE691728}"/>
              </a:ext>
            </a:extLst>
          </p:cNvPr>
          <p:cNvSpPr txBox="1"/>
          <p:nvPr/>
        </p:nvSpPr>
        <p:spPr>
          <a:xfrm>
            <a:off x="4811454" y="1653996"/>
            <a:ext cx="3258251" cy="400110"/>
          </a:xfrm>
          <a:prstGeom prst="rect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D" sz="2000" b="1" dirty="0" err="1"/>
              <a:t>Dilihat</a:t>
            </a:r>
            <a:r>
              <a:rPr lang="en-ID" sz="2000" b="1" dirty="0"/>
              <a:t> </a:t>
            </a:r>
            <a:r>
              <a:rPr lang="en-ID" sz="2000" b="1" dirty="0" err="1"/>
              <a:t>dari</a:t>
            </a:r>
            <a:r>
              <a:rPr lang="en-ID" sz="2000" b="1" dirty="0"/>
              <a:t> </a:t>
            </a:r>
            <a:r>
              <a:rPr lang="en-ID" sz="2000" b="1" dirty="0" err="1"/>
              <a:t>objeknya</a:t>
            </a:r>
            <a:endParaRPr lang="en-ID" sz="2000" b="1" dirty="0"/>
          </a:p>
        </p:txBody>
      </p:sp>
    </p:spTree>
    <p:extLst>
      <p:ext uri="{BB962C8B-B14F-4D97-AF65-F5344CB8AC3E}">
        <p14:creationId xmlns:p14="http://schemas.microsoft.com/office/powerpoint/2010/main" val="229726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 </a:t>
            </a:r>
            <a:r>
              <a:rPr lang="en-ID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Ujrah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4. Hak dan Kewajiban Pegawai </a:t>
            </a:r>
            <a:endParaRPr lang="en-ID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120FFD-89B8-5CE1-F2FE-77EADC4EBE56}"/>
              </a:ext>
            </a:extLst>
          </p:cNvPr>
          <p:cNvSpPr txBox="1"/>
          <p:nvPr/>
        </p:nvSpPr>
        <p:spPr>
          <a:xfrm>
            <a:off x="476435" y="1740076"/>
            <a:ext cx="8191130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dirty="0" err="1"/>
              <a:t>Seorang</a:t>
            </a:r>
            <a:r>
              <a:rPr lang="en-ID" dirty="0"/>
              <a:t> </a:t>
            </a:r>
            <a:r>
              <a:rPr lang="en-ID" dirty="0" err="1"/>
              <a:t>pegawai</a:t>
            </a:r>
            <a:r>
              <a:rPr lang="en-ID" dirty="0"/>
              <a:t>/</a:t>
            </a:r>
            <a:r>
              <a:rPr lang="en-ID" dirty="0" err="1"/>
              <a:t>buruh</a:t>
            </a:r>
            <a:r>
              <a:rPr lang="en-ID" dirty="0"/>
              <a:t> pada </a:t>
            </a:r>
            <a:r>
              <a:rPr lang="en-ID" dirty="0" err="1"/>
              <a:t>hakikatnya</a:t>
            </a:r>
            <a:r>
              <a:rPr lang="en-ID" dirty="0"/>
              <a:t> </a:t>
            </a:r>
            <a:r>
              <a:rPr lang="en-ID" dirty="0" err="1"/>
              <a:t>pemegang</a:t>
            </a:r>
            <a:r>
              <a:rPr lang="en-ID" dirty="0"/>
              <a:t> </a:t>
            </a:r>
            <a:r>
              <a:rPr lang="en-ID" dirty="0" err="1"/>
              <a:t>amanah</a:t>
            </a:r>
            <a:r>
              <a:rPr lang="en-ID" dirty="0"/>
              <a:t> </a:t>
            </a:r>
            <a:r>
              <a:rPr lang="en-ID" dirty="0" err="1"/>
              <a:t>majikan</a:t>
            </a:r>
            <a:r>
              <a:rPr lang="en-ID" dirty="0"/>
              <a:t>/</a:t>
            </a:r>
            <a:r>
              <a:rPr lang="en-ID" dirty="0" err="1"/>
              <a:t>pemilik</a:t>
            </a:r>
            <a:r>
              <a:rPr lang="en-ID" dirty="0"/>
              <a:t> </a:t>
            </a:r>
            <a:r>
              <a:rPr lang="en-ID" dirty="0" err="1"/>
              <a:t>perusahaan</a:t>
            </a:r>
            <a:r>
              <a:rPr lang="en-ID" dirty="0"/>
              <a:t>. Oleh </a:t>
            </a:r>
            <a:r>
              <a:rPr lang="en-ID" dirty="0" err="1"/>
              <a:t>sebab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, </a:t>
            </a:r>
            <a:r>
              <a:rPr lang="en-ID" dirty="0" err="1"/>
              <a:t>ia</a:t>
            </a:r>
            <a:r>
              <a:rPr lang="en-ID" dirty="0"/>
              <a:t> </a:t>
            </a:r>
            <a:r>
              <a:rPr lang="en-ID" dirty="0" err="1"/>
              <a:t>berkewajiban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mengerjakan</a:t>
            </a:r>
            <a:r>
              <a:rPr lang="en-ID" dirty="0"/>
              <a:t> </a:t>
            </a:r>
            <a:r>
              <a:rPr lang="en-ID" dirty="0" err="1"/>
              <a:t>tugas-tugas</a:t>
            </a:r>
            <a:r>
              <a:rPr lang="en-ID" dirty="0"/>
              <a:t> yang </a:t>
            </a:r>
            <a:r>
              <a:rPr lang="en-ID" dirty="0" err="1"/>
              <a:t>dibebankan</a:t>
            </a:r>
            <a:r>
              <a:rPr lang="en-ID" dirty="0"/>
              <a:t> </a:t>
            </a:r>
            <a:r>
              <a:rPr lang="en-ID" dirty="0" err="1"/>
              <a:t>kepadanya</a:t>
            </a:r>
            <a:r>
              <a:rPr lang="en-ID" dirty="0"/>
              <a:t> </a:t>
            </a:r>
            <a:r>
              <a:rPr lang="en-ID" dirty="0" err="1"/>
              <a:t>sebaik-baiknya</a:t>
            </a:r>
            <a:r>
              <a:rPr lang="en-ID" dirty="0"/>
              <a:t>. </a:t>
            </a:r>
          </a:p>
          <a:p>
            <a:pPr algn="just"/>
            <a:endParaRPr lang="en-ID" dirty="0"/>
          </a:p>
          <a:p>
            <a:pPr algn="just"/>
            <a:endParaRPr lang="en-ID" dirty="0"/>
          </a:p>
          <a:p>
            <a:pPr algn="just"/>
            <a:r>
              <a:rPr lang="en-ID" dirty="0" err="1"/>
              <a:t>Demikian</a:t>
            </a:r>
            <a:r>
              <a:rPr lang="en-ID" dirty="0"/>
              <a:t> pula, </a:t>
            </a:r>
            <a:r>
              <a:rPr lang="en-ID" dirty="0" err="1"/>
              <a:t>seorang</a:t>
            </a:r>
            <a:r>
              <a:rPr lang="en-ID" dirty="0"/>
              <a:t> </a:t>
            </a:r>
            <a:r>
              <a:rPr lang="en-ID" dirty="0" err="1"/>
              <a:t>pekerja</a:t>
            </a:r>
            <a:r>
              <a:rPr lang="en-ID" dirty="0"/>
              <a:t>/</a:t>
            </a:r>
            <a:r>
              <a:rPr lang="en-ID" dirty="0" err="1"/>
              <a:t>pegawai</a:t>
            </a:r>
            <a:r>
              <a:rPr lang="en-ID" dirty="0"/>
              <a:t> yang </a:t>
            </a:r>
            <a:r>
              <a:rPr lang="en-ID" dirty="0" err="1"/>
              <a:t>telah</a:t>
            </a:r>
            <a:r>
              <a:rPr lang="en-ID" dirty="0"/>
              <a:t> </a:t>
            </a:r>
            <a:r>
              <a:rPr lang="en-ID" dirty="0" err="1"/>
              <a:t>melaksanakan</a:t>
            </a:r>
            <a:r>
              <a:rPr lang="en-ID" dirty="0"/>
              <a:t> </a:t>
            </a:r>
            <a:r>
              <a:rPr lang="en-ID" dirty="0" err="1"/>
              <a:t>tugas</a:t>
            </a:r>
            <a:r>
              <a:rPr lang="en-ID" dirty="0"/>
              <a:t> dan </a:t>
            </a:r>
            <a:r>
              <a:rPr lang="en-ID" dirty="0" err="1"/>
              <a:t>kewajibannya</a:t>
            </a:r>
            <a:r>
              <a:rPr lang="en-ID" dirty="0"/>
              <a:t> </a:t>
            </a:r>
            <a:r>
              <a:rPr lang="en-ID" dirty="0" err="1"/>
              <a:t>berhak</a:t>
            </a:r>
            <a:r>
              <a:rPr lang="en-ID" dirty="0"/>
              <a:t> </a:t>
            </a:r>
            <a:r>
              <a:rPr lang="en-ID" dirty="0" err="1"/>
              <a:t>menerima</a:t>
            </a:r>
            <a:r>
              <a:rPr lang="en-ID" dirty="0"/>
              <a:t> </a:t>
            </a:r>
            <a:r>
              <a:rPr lang="en-ID" dirty="0" err="1"/>
              <a:t>upah</a:t>
            </a:r>
            <a:r>
              <a:rPr lang="en-ID" dirty="0"/>
              <a:t> </a:t>
            </a:r>
            <a:r>
              <a:rPr lang="en-ID" dirty="0" err="1"/>
              <a:t>sesuai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yang </a:t>
            </a:r>
            <a:r>
              <a:rPr lang="en-ID" dirty="0" err="1"/>
              <a:t>disepakati</a:t>
            </a:r>
            <a:r>
              <a:rPr lang="en-ID" dirty="0"/>
              <a:t> </a:t>
            </a:r>
            <a:r>
              <a:rPr lang="en-ID" dirty="0" err="1"/>
              <a:t>bersama</a:t>
            </a:r>
            <a:r>
              <a:rPr lang="en-ID" dirty="0"/>
              <a:t>.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31066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 </a:t>
            </a:r>
            <a:r>
              <a:rPr lang="en-ID" sz="28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Ujrah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Upah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5. Hikmah </a:t>
            </a:r>
            <a:r>
              <a:rPr lang="en-ID" b="1" dirty="0" err="1"/>
              <a:t>Upah</a:t>
            </a:r>
            <a:r>
              <a:rPr lang="en-ID" b="1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EFE9ED-CBDC-2C67-0FB0-E37D2290B57E}"/>
              </a:ext>
            </a:extLst>
          </p:cNvPr>
          <p:cNvSpPr txBox="1"/>
          <p:nvPr/>
        </p:nvSpPr>
        <p:spPr>
          <a:xfrm>
            <a:off x="495670" y="1633184"/>
            <a:ext cx="3680678" cy="369332"/>
          </a:xfrm>
          <a:prstGeom prst="rect">
            <a:avLst/>
          </a:prstGeom>
          <a:ln>
            <a:solidFill>
              <a:srgbClr val="FFFF99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D" dirty="0"/>
              <a:t>a. </a:t>
            </a:r>
            <a:r>
              <a:rPr lang="en-ID" dirty="0" err="1"/>
              <a:t>Bagi</a:t>
            </a:r>
            <a:r>
              <a:rPr lang="en-ID" dirty="0"/>
              <a:t> </a:t>
            </a:r>
            <a:r>
              <a:rPr lang="en-ID" dirty="0" err="1"/>
              <a:t>penerima</a:t>
            </a:r>
            <a:r>
              <a:rPr lang="en-ID" dirty="0"/>
              <a:t> </a:t>
            </a:r>
            <a:r>
              <a:rPr lang="en-ID" dirty="0" err="1"/>
              <a:t>upah</a:t>
            </a:r>
            <a:r>
              <a:rPr lang="en-ID" dirty="0"/>
              <a:t> </a:t>
            </a:r>
            <a:endParaRPr lang="en-ID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88FA17-AAA4-06B5-9207-B948B9390A7D}"/>
              </a:ext>
            </a:extLst>
          </p:cNvPr>
          <p:cNvSpPr txBox="1"/>
          <p:nvPr/>
        </p:nvSpPr>
        <p:spPr>
          <a:xfrm>
            <a:off x="4967652" y="1633184"/>
            <a:ext cx="3680678" cy="369332"/>
          </a:xfrm>
          <a:prstGeom prst="rect">
            <a:avLst/>
          </a:prstGeom>
          <a:ln>
            <a:solidFill>
              <a:srgbClr val="99FFCC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D" dirty="0"/>
              <a:t>b. </a:t>
            </a:r>
            <a:r>
              <a:rPr lang="en-ID" dirty="0" err="1"/>
              <a:t>Bagi</a:t>
            </a:r>
            <a:r>
              <a:rPr lang="en-ID" dirty="0"/>
              <a:t> </a:t>
            </a:r>
            <a:r>
              <a:rPr lang="en-ID" dirty="0" err="1"/>
              <a:t>pemberi</a:t>
            </a:r>
            <a:r>
              <a:rPr lang="en-ID" dirty="0"/>
              <a:t> </a:t>
            </a:r>
            <a:r>
              <a:rPr lang="en-ID" dirty="0" err="1"/>
              <a:t>upah</a:t>
            </a:r>
            <a:r>
              <a:rPr lang="en-ID" dirty="0"/>
              <a:t> </a:t>
            </a:r>
            <a:endParaRPr lang="en-ID" b="1" dirty="0"/>
          </a:p>
        </p:txBody>
      </p:sp>
      <p:sp>
        <p:nvSpPr>
          <p:cNvPr id="6" name="Rounded Rectangle 12">
            <a:extLst>
              <a:ext uri="{FF2B5EF4-FFF2-40B4-BE49-F238E27FC236}">
                <a16:creationId xmlns:a16="http://schemas.microsoft.com/office/drawing/2014/main" id="{3E751ACA-0929-92C1-0CAD-755FFDC03346}"/>
              </a:ext>
            </a:extLst>
          </p:cNvPr>
          <p:cNvSpPr/>
          <p:nvPr/>
        </p:nvSpPr>
        <p:spPr>
          <a:xfrm>
            <a:off x="495670" y="2197300"/>
            <a:ext cx="3680678" cy="2132294"/>
          </a:xfrm>
          <a:prstGeom prst="roundRect">
            <a:avLst/>
          </a:prstGeom>
          <a:solidFill>
            <a:srgbClr val="FFFF99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lvl="0" indent="-457200" algn="just">
              <a:buFont typeface="+mj-lt"/>
              <a:buAutoNum type="arabicPeriod"/>
            </a:pP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penghasilan</a:t>
            </a:r>
            <a:r>
              <a:rPr lang="en-ID" sz="1600" dirty="0"/>
              <a:t> halal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diberikan</a:t>
            </a:r>
            <a:r>
              <a:rPr lang="en-ID" sz="1600" dirty="0"/>
              <a:t> </a:t>
            </a:r>
            <a:r>
              <a:rPr lang="en-ID" sz="1600" dirty="0" err="1"/>
              <a:t>secara</a:t>
            </a:r>
            <a:r>
              <a:rPr lang="en-ID" sz="1600" dirty="0"/>
              <a:t> </a:t>
            </a:r>
            <a:r>
              <a:rPr lang="en-ID" sz="1600" dirty="0" err="1"/>
              <a:t>ikhlas</a:t>
            </a:r>
            <a:r>
              <a:rPr lang="en-ID" sz="1600" dirty="0"/>
              <a:t> oleh </a:t>
            </a:r>
            <a:r>
              <a:rPr lang="en-ID" sz="1600" dirty="0" err="1"/>
              <a:t>pemilik</a:t>
            </a:r>
            <a:r>
              <a:rPr lang="en-ID" sz="1600" dirty="0"/>
              <a:t> </a:t>
            </a:r>
            <a:r>
              <a:rPr lang="en-ID" sz="1600" dirty="0" err="1"/>
              <a:t>pekerjaan</a:t>
            </a:r>
            <a:r>
              <a:rPr lang="en-ID" sz="1600" dirty="0"/>
              <a:t>.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dipergunakan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memenuhi</a:t>
            </a:r>
            <a:r>
              <a:rPr lang="en-ID" sz="1600" dirty="0"/>
              <a:t> </a:t>
            </a:r>
            <a:r>
              <a:rPr lang="en-ID" sz="1600" dirty="0" err="1"/>
              <a:t>kebutuhan</a:t>
            </a:r>
            <a:r>
              <a:rPr lang="en-ID" sz="1600" dirty="0"/>
              <a:t> </a:t>
            </a:r>
            <a:r>
              <a:rPr lang="en-ID" sz="1600" dirty="0" err="1"/>
              <a:t>hidup</a:t>
            </a:r>
            <a:endParaRPr lang="en-GB" sz="16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7" name="Rounded Rectangle 12">
            <a:extLst>
              <a:ext uri="{FF2B5EF4-FFF2-40B4-BE49-F238E27FC236}">
                <a16:creationId xmlns:a16="http://schemas.microsoft.com/office/drawing/2014/main" id="{C808F274-EACC-ED26-4A7E-5F9148751776}"/>
              </a:ext>
            </a:extLst>
          </p:cNvPr>
          <p:cNvSpPr/>
          <p:nvPr/>
        </p:nvSpPr>
        <p:spPr>
          <a:xfrm>
            <a:off x="4922109" y="2197300"/>
            <a:ext cx="3680678" cy="2132294"/>
          </a:xfrm>
          <a:prstGeom prst="roundRect">
            <a:avLst/>
          </a:prstGeom>
          <a:solidFill>
            <a:srgbClr val="99FFCC"/>
          </a:solidFill>
          <a:ln>
            <a:solidFill>
              <a:srgbClr val="99FFCC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 algn="just">
              <a:buFont typeface="+mj-lt"/>
              <a:buAutoNum type="arabicPeriod"/>
            </a:pPr>
            <a:r>
              <a:rPr lang="en-ID" sz="1600" dirty="0" err="1"/>
              <a:t>Melatih</a:t>
            </a:r>
            <a:r>
              <a:rPr lang="en-ID" sz="1600" dirty="0"/>
              <a:t> </a:t>
            </a:r>
            <a:r>
              <a:rPr lang="en-ID" sz="1600" dirty="0" err="1"/>
              <a:t>sikap</a:t>
            </a:r>
            <a:r>
              <a:rPr lang="en-ID" sz="1600" dirty="0"/>
              <a:t>/mental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menghargai</a:t>
            </a:r>
            <a:r>
              <a:rPr lang="en-ID" sz="1600" dirty="0"/>
              <a:t> </a:t>
            </a:r>
            <a:r>
              <a:rPr lang="en-ID" sz="1600" dirty="0" err="1"/>
              <a:t>pihak</a:t>
            </a:r>
            <a:r>
              <a:rPr lang="en-ID" sz="1600" dirty="0"/>
              <a:t> lain.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ID" sz="1600" dirty="0" err="1"/>
              <a:t>Disenangi</a:t>
            </a:r>
            <a:r>
              <a:rPr lang="en-ID" sz="1600" dirty="0"/>
              <a:t> orang lain.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ID" sz="1600" dirty="0" err="1"/>
              <a:t>Menjalin</a:t>
            </a:r>
            <a:r>
              <a:rPr lang="en-ID" sz="1600" dirty="0"/>
              <a:t> </a:t>
            </a:r>
            <a:r>
              <a:rPr lang="en-ID" sz="1600" dirty="0" err="1"/>
              <a:t>hubungan</a:t>
            </a:r>
            <a:r>
              <a:rPr lang="en-ID" sz="1600" dirty="0"/>
              <a:t> </a:t>
            </a:r>
            <a:r>
              <a:rPr lang="en-ID" sz="1600" dirty="0" err="1"/>
              <a:t>batin</a:t>
            </a:r>
            <a:r>
              <a:rPr lang="en-ID" sz="1600" dirty="0"/>
              <a:t> </a:t>
            </a:r>
            <a:r>
              <a:rPr lang="en-ID" sz="1600" dirty="0" err="1"/>
              <a:t>antara</a:t>
            </a:r>
            <a:r>
              <a:rPr lang="en-ID" sz="1600" dirty="0"/>
              <a:t> </a:t>
            </a:r>
            <a:r>
              <a:rPr lang="en-ID" sz="1600" dirty="0" err="1"/>
              <a:t>pemilik</a:t>
            </a:r>
            <a:r>
              <a:rPr lang="en-ID" sz="1600" dirty="0"/>
              <a:t> </a:t>
            </a:r>
            <a:r>
              <a:rPr lang="en-ID" sz="1600" dirty="0" err="1"/>
              <a:t>usaha</a:t>
            </a:r>
            <a:r>
              <a:rPr lang="en-ID" sz="1600" dirty="0"/>
              <a:t> dan </a:t>
            </a:r>
            <a:r>
              <a:rPr lang="en-ID" sz="1600" dirty="0" err="1"/>
              <a:t>pekerja</a:t>
            </a:r>
            <a:endParaRPr lang="en-GB" sz="16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2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90498"/>
            <a:ext cx="4419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sp>
        <p:nvSpPr>
          <p:cNvPr id="9" name="Google Shape;946;p55">
            <a:hlinkClick r:id="rId3" action="ppaction://hlinksldjump"/>
          </p:cNvPr>
          <p:cNvSpPr txBox="1"/>
          <p:nvPr/>
        </p:nvSpPr>
        <p:spPr>
          <a:xfrm>
            <a:off x="914400" y="1423813"/>
            <a:ext cx="1447800" cy="8292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9" name="Rounded Rectangle 12">
            <a:extLst>
              <a:ext uri="{FF2B5EF4-FFF2-40B4-BE49-F238E27FC236}">
                <a16:creationId xmlns:a16="http://schemas.microsoft.com/office/drawing/2014/main" id="{2CFD9BCC-2D93-40AE-97F0-FBB46F4D8731}"/>
              </a:ext>
            </a:extLst>
          </p:cNvPr>
          <p:cNvSpPr/>
          <p:nvPr/>
        </p:nvSpPr>
        <p:spPr>
          <a:xfrm>
            <a:off x="304800" y="1901837"/>
            <a:ext cx="1600200" cy="1660513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400" dirty="0"/>
              <a:t>A. Utang </a:t>
            </a:r>
            <a:r>
              <a:rPr lang="en-ID" sz="2400" dirty="0" err="1"/>
              <a:t>Piutang</a:t>
            </a:r>
            <a:r>
              <a:rPr lang="en-ID" sz="2400" dirty="0"/>
              <a:t> </a:t>
            </a:r>
            <a:endParaRPr lang="en-GB" sz="24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876384-8DEB-4B45-B1F0-9B2B6EAC62E0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8DEBA79-E232-4D16-8987-990E404A21E3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09C7D42-4114-47EF-BBB2-1ABC6D96B0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27513CA-D405-473D-BDFC-B2086B8B1559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E5B945-CE01-463A-BE54-DB2AD0D94330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Rounded Rectangle 12">
            <a:extLst>
              <a:ext uri="{FF2B5EF4-FFF2-40B4-BE49-F238E27FC236}">
                <a16:creationId xmlns:a16="http://schemas.microsoft.com/office/drawing/2014/main" id="{4C82BE09-202E-F848-C2EE-5F2B188AD77F}"/>
              </a:ext>
            </a:extLst>
          </p:cNvPr>
          <p:cNvSpPr/>
          <p:nvPr/>
        </p:nvSpPr>
        <p:spPr>
          <a:xfrm>
            <a:off x="2057400" y="1876577"/>
            <a:ext cx="1600200" cy="1660513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400" dirty="0"/>
              <a:t>B. </a:t>
            </a:r>
            <a:r>
              <a:rPr lang="en-ID" sz="2400" dirty="0" err="1"/>
              <a:t>Gadai</a:t>
            </a:r>
            <a:r>
              <a:rPr lang="en-ID" sz="2400" dirty="0"/>
              <a:t> </a:t>
            </a:r>
            <a:endParaRPr lang="en-GB" sz="24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8" name="Rounded Rectangle 12">
            <a:extLst>
              <a:ext uri="{FF2B5EF4-FFF2-40B4-BE49-F238E27FC236}">
                <a16:creationId xmlns:a16="http://schemas.microsoft.com/office/drawing/2014/main" id="{38D32E41-8DFF-A499-9ECF-4E2BBF50DCC9}"/>
              </a:ext>
            </a:extLst>
          </p:cNvPr>
          <p:cNvSpPr/>
          <p:nvPr/>
        </p:nvSpPr>
        <p:spPr>
          <a:xfrm>
            <a:off x="3810000" y="1898167"/>
            <a:ext cx="1600200" cy="1660513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400" dirty="0"/>
              <a:t>C. </a:t>
            </a:r>
            <a:r>
              <a:rPr lang="en-ID" sz="2400" i="1" dirty="0" err="1"/>
              <a:t>Hiwālah</a:t>
            </a:r>
            <a:r>
              <a:rPr lang="en-ID" sz="2400" dirty="0"/>
              <a:t> </a:t>
            </a:r>
            <a:endParaRPr lang="en-GB" sz="24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20" name="Rounded Rectangle 12">
            <a:extLst>
              <a:ext uri="{FF2B5EF4-FFF2-40B4-BE49-F238E27FC236}">
                <a16:creationId xmlns:a16="http://schemas.microsoft.com/office/drawing/2014/main" id="{123029B4-147F-D97C-C3DF-499C015B580E}"/>
              </a:ext>
            </a:extLst>
          </p:cNvPr>
          <p:cNvSpPr/>
          <p:nvPr/>
        </p:nvSpPr>
        <p:spPr>
          <a:xfrm>
            <a:off x="5519451" y="1902823"/>
            <a:ext cx="1600200" cy="1660513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000" dirty="0"/>
              <a:t>D. </a:t>
            </a:r>
            <a:r>
              <a:rPr lang="en-ID" sz="2000" i="1" dirty="0" err="1"/>
              <a:t>Ijārah</a:t>
            </a:r>
            <a:r>
              <a:rPr lang="en-ID" sz="2000" dirty="0"/>
              <a:t> (Sewa </a:t>
            </a:r>
            <a:r>
              <a:rPr lang="en-ID" sz="2000" dirty="0" err="1"/>
              <a:t>Menyewa</a:t>
            </a:r>
            <a:r>
              <a:rPr lang="en-ID" sz="2000" dirty="0"/>
              <a:t>) </a:t>
            </a:r>
            <a:endParaRPr lang="en-GB" sz="20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21" name="Rounded Rectangle 12">
            <a:extLst>
              <a:ext uri="{FF2B5EF4-FFF2-40B4-BE49-F238E27FC236}">
                <a16:creationId xmlns:a16="http://schemas.microsoft.com/office/drawing/2014/main" id="{1C29E896-2433-96BE-1F16-DA9410006C08}"/>
              </a:ext>
            </a:extLst>
          </p:cNvPr>
          <p:cNvSpPr/>
          <p:nvPr/>
        </p:nvSpPr>
        <p:spPr>
          <a:xfrm>
            <a:off x="7315200" y="1902823"/>
            <a:ext cx="1600200" cy="1660513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400" dirty="0"/>
              <a:t>E. </a:t>
            </a:r>
            <a:r>
              <a:rPr lang="en-ID" sz="2400" i="1" dirty="0" err="1"/>
              <a:t>Ujrah</a:t>
            </a:r>
            <a:r>
              <a:rPr lang="en-ID" sz="2400" dirty="0"/>
              <a:t> (</a:t>
            </a:r>
            <a:r>
              <a:rPr lang="en-ID" sz="2400" dirty="0" err="1"/>
              <a:t>Upah</a:t>
            </a:r>
            <a:r>
              <a:rPr lang="en-ID" sz="2400" dirty="0"/>
              <a:t>) </a:t>
            </a:r>
            <a:endParaRPr lang="en-GB" sz="24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9" grpId="0" animBg="1"/>
      <p:bldP spid="8" grpId="0" animBg="1"/>
      <p:bldP spid="18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Utang 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Piutang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366348" y="1458205"/>
            <a:ext cx="3810000" cy="2724150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endParaRPr lang="en-ID" sz="1400" dirty="0"/>
          </a:p>
          <a:p>
            <a:pPr algn="just"/>
            <a:r>
              <a:rPr lang="en-ID" sz="1400" b="1" dirty="0" err="1"/>
              <a:t>Menurut</a:t>
            </a:r>
            <a:r>
              <a:rPr lang="en-ID" sz="1400" b="1" dirty="0"/>
              <a:t> </a:t>
            </a:r>
            <a:r>
              <a:rPr lang="en-ID" sz="1400" b="1" dirty="0" err="1"/>
              <a:t>Istilah</a:t>
            </a:r>
            <a:r>
              <a:rPr lang="en-ID" sz="1400" b="1" dirty="0"/>
              <a:t> </a:t>
            </a:r>
            <a:r>
              <a:rPr lang="en-ID" sz="1400" b="1" dirty="0" err="1"/>
              <a:t>Fikih</a:t>
            </a:r>
            <a:r>
              <a:rPr lang="en-ID" sz="1400" b="1" dirty="0"/>
              <a:t> : </a:t>
            </a:r>
            <a:r>
              <a:rPr lang="en-ID" sz="1400" dirty="0" err="1"/>
              <a:t>akad</a:t>
            </a:r>
            <a:r>
              <a:rPr lang="en-ID" sz="1400" dirty="0"/>
              <a:t> yang </a:t>
            </a:r>
            <a:r>
              <a:rPr lang="en-ID" sz="1400" dirty="0" err="1"/>
              <a:t>dilakukan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memberikan</a:t>
            </a:r>
            <a:r>
              <a:rPr lang="en-ID" sz="1400" dirty="0"/>
              <a:t> </a:t>
            </a:r>
            <a:r>
              <a:rPr lang="en-ID" sz="1400" dirty="0" err="1"/>
              <a:t>sesuatu</a:t>
            </a:r>
            <a:r>
              <a:rPr lang="en-ID" sz="1400" dirty="0"/>
              <a:t> </a:t>
            </a:r>
            <a:r>
              <a:rPr lang="en-ID" sz="1400" dirty="0" err="1"/>
              <a:t>benda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uang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perjanjian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dilunasi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jumlah</a:t>
            </a:r>
            <a:r>
              <a:rPr lang="en-ID" sz="1400" dirty="0"/>
              <a:t> dan </a:t>
            </a:r>
            <a:r>
              <a:rPr lang="en-ID" sz="1400" dirty="0" err="1"/>
              <a:t>nilai</a:t>
            </a:r>
            <a:r>
              <a:rPr lang="en-ID" sz="1400" dirty="0"/>
              <a:t> yang </a:t>
            </a:r>
            <a:r>
              <a:rPr lang="en-ID" sz="1400" dirty="0" err="1"/>
              <a:t>sama</a:t>
            </a:r>
            <a:r>
              <a:rPr lang="en-ID" sz="1400" dirty="0"/>
              <a:t>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dirty="0"/>
              <a:t>Utang </a:t>
            </a:r>
            <a:r>
              <a:rPr lang="en-ID" sz="1400" dirty="0" err="1"/>
              <a:t>piutang</a:t>
            </a:r>
            <a:r>
              <a:rPr lang="en-ID" sz="1400" dirty="0"/>
              <a:t> </a:t>
            </a:r>
            <a:r>
              <a:rPr lang="en-ID" sz="1400" dirty="0" err="1"/>
              <a:t>merupakan</a:t>
            </a:r>
            <a:r>
              <a:rPr lang="en-ID" sz="1400" dirty="0"/>
              <a:t> salah </a:t>
            </a:r>
            <a:r>
              <a:rPr lang="en-ID" sz="1400" dirty="0" err="1"/>
              <a:t>satu</a:t>
            </a:r>
            <a:r>
              <a:rPr lang="en-ID" sz="1400" dirty="0"/>
              <a:t> </a:t>
            </a:r>
            <a:r>
              <a:rPr lang="en-ID" sz="1400" dirty="0" err="1"/>
              <a:t>bentuk</a:t>
            </a:r>
            <a:r>
              <a:rPr lang="en-ID" sz="1400" dirty="0"/>
              <a:t> </a:t>
            </a:r>
            <a:r>
              <a:rPr lang="en-ID" sz="1400" dirty="0" err="1"/>
              <a:t>transaksi</a:t>
            </a:r>
            <a:r>
              <a:rPr lang="en-ID" sz="1400" dirty="0"/>
              <a:t> yang </a:t>
            </a:r>
            <a:r>
              <a:rPr lang="en-ID" sz="1400" dirty="0" err="1"/>
              <a:t>memerlukan</a:t>
            </a:r>
            <a:r>
              <a:rPr lang="en-ID" sz="1400" dirty="0"/>
              <a:t> </a:t>
            </a:r>
            <a:r>
              <a:rPr lang="en-ID" sz="1400" dirty="0" err="1"/>
              <a:t>waktu</a:t>
            </a:r>
            <a:r>
              <a:rPr lang="en-ID" sz="1400" dirty="0"/>
              <a:t> </a:t>
            </a:r>
            <a:r>
              <a:rPr lang="en-ID" sz="1400" dirty="0" err="1"/>
              <a:t>beberapa</a:t>
            </a:r>
            <a:r>
              <a:rPr lang="en-ID" sz="1400" dirty="0"/>
              <a:t> lama. Agar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lupa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keliru</a:t>
            </a:r>
            <a:r>
              <a:rPr lang="en-ID" sz="1400" dirty="0"/>
              <a:t>, </a:t>
            </a:r>
            <a:r>
              <a:rPr lang="en-ID" sz="1400" dirty="0" err="1"/>
              <a:t>maka</a:t>
            </a:r>
            <a:r>
              <a:rPr lang="en-ID" sz="1400" dirty="0"/>
              <a:t> </a:t>
            </a:r>
            <a:r>
              <a:rPr lang="en-ID" sz="1400" dirty="0" err="1"/>
              <a:t>hendaknya</a:t>
            </a:r>
            <a:r>
              <a:rPr lang="en-ID" sz="1400" dirty="0"/>
              <a:t> </a:t>
            </a:r>
            <a:r>
              <a:rPr lang="en-ID" sz="1400" dirty="0" err="1"/>
              <a:t>dibuatkan</a:t>
            </a:r>
            <a:r>
              <a:rPr lang="en-ID" sz="1400" dirty="0"/>
              <a:t> </a:t>
            </a:r>
            <a:r>
              <a:rPr lang="en-ID" sz="1400" dirty="0" err="1"/>
              <a:t>catatan</a:t>
            </a:r>
            <a:r>
              <a:rPr lang="en-ID" sz="1400" dirty="0"/>
              <a:t> </a:t>
            </a:r>
            <a:r>
              <a:rPr lang="en-ID" sz="1400" dirty="0" err="1"/>
              <a:t>tertulis</a:t>
            </a:r>
            <a:r>
              <a:rPr lang="en-ID" sz="1400" dirty="0"/>
              <a:t>, </a:t>
            </a:r>
            <a:r>
              <a:rPr lang="en-ID" sz="1400" dirty="0" err="1"/>
              <a:t>bahkan</a:t>
            </a:r>
            <a:r>
              <a:rPr lang="en-ID" sz="1400" dirty="0"/>
              <a:t> </a:t>
            </a:r>
            <a:r>
              <a:rPr lang="en-ID" sz="1400" dirty="0" err="1"/>
              <a:t>bila</a:t>
            </a:r>
            <a:r>
              <a:rPr lang="en-ID" sz="1400" dirty="0"/>
              <a:t> </a:t>
            </a:r>
            <a:r>
              <a:rPr lang="en-ID" sz="1400" dirty="0" err="1"/>
              <a:t>perlu</a:t>
            </a:r>
            <a:r>
              <a:rPr lang="en-ID" sz="1400" dirty="0"/>
              <a:t> </a:t>
            </a:r>
            <a:r>
              <a:rPr lang="en-ID" sz="1400" dirty="0" err="1"/>
              <a:t>menghadirkan</a:t>
            </a:r>
            <a:r>
              <a:rPr lang="en-ID" sz="1400" dirty="0"/>
              <a:t> </a:t>
            </a:r>
            <a:r>
              <a:rPr lang="en-ID" sz="1400" dirty="0" err="1"/>
              <a:t>saksi</a:t>
            </a:r>
            <a:r>
              <a:rPr lang="en-ID" sz="1400" dirty="0"/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7200" y="100960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1. </a:t>
            </a:r>
            <a:r>
              <a:rPr lang="en-ID" b="1" dirty="0" err="1"/>
              <a:t>Pengertian</a:t>
            </a:r>
            <a:r>
              <a:rPr lang="en-ID" b="1" dirty="0"/>
              <a:t> dan Hukum Utang dan </a:t>
            </a:r>
            <a:r>
              <a:rPr lang="en-ID" b="1" dirty="0" err="1"/>
              <a:t>Piutang</a:t>
            </a:r>
            <a:r>
              <a:rPr lang="en-ID" b="1" dirty="0"/>
              <a:t> </a:t>
            </a: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73B332BA-A01C-87F2-E84D-324EFD2F80DB}"/>
              </a:ext>
            </a:extLst>
          </p:cNvPr>
          <p:cNvSpPr/>
          <p:nvPr/>
        </p:nvSpPr>
        <p:spPr>
          <a:xfrm>
            <a:off x="4572000" y="1473200"/>
            <a:ext cx="4234543" cy="177069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/>
              <a:t>Hukum </a:t>
            </a:r>
            <a:r>
              <a:rPr lang="en-ID" sz="1400" b="1" dirty="0" err="1"/>
              <a:t>berutang</a:t>
            </a:r>
            <a:r>
              <a:rPr lang="en-ID" sz="1400" b="1" dirty="0"/>
              <a:t> (</a:t>
            </a:r>
            <a:r>
              <a:rPr lang="en-ID" sz="1400" b="1" dirty="0" err="1"/>
              <a:t>muqtarid</a:t>
            </a:r>
            <a:r>
              <a:rPr lang="en-ID" sz="1400" b="1" dirty="0"/>
              <a:t>)</a:t>
            </a:r>
            <a:r>
              <a:rPr lang="en-ID" sz="1400" dirty="0"/>
              <a:t>: </a:t>
            </a:r>
            <a:r>
              <a:rPr lang="en-ID" sz="1400" dirty="0" err="1"/>
              <a:t>mubah</a:t>
            </a:r>
            <a:r>
              <a:rPr lang="en-ID" sz="1400" dirty="0"/>
              <a:t> (</a:t>
            </a:r>
            <a:r>
              <a:rPr lang="en-ID" sz="1400" dirty="0" err="1"/>
              <a:t>boleh</a:t>
            </a:r>
            <a:r>
              <a:rPr lang="en-ID" sz="1400" dirty="0"/>
              <a:t>).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b="1" dirty="0"/>
              <a:t>Hukum </a:t>
            </a:r>
            <a:r>
              <a:rPr lang="en-ID" sz="1400" b="1" dirty="0" err="1"/>
              <a:t>memberikan</a:t>
            </a:r>
            <a:r>
              <a:rPr lang="en-ID" sz="1400" b="1" dirty="0"/>
              <a:t> utang (</a:t>
            </a:r>
            <a:r>
              <a:rPr lang="en-ID" sz="1400" b="1" dirty="0" err="1"/>
              <a:t>muqrid</a:t>
            </a:r>
            <a:r>
              <a:rPr lang="en-ID" sz="1400" b="1" dirty="0"/>
              <a:t>)</a:t>
            </a:r>
            <a:r>
              <a:rPr lang="en-ID" sz="1400" dirty="0"/>
              <a:t>: sunnah </a:t>
            </a:r>
            <a:r>
              <a:rPr lang="en-ID" sz="1400" dirty="0" err="1"/>
              <a:t>karena</a:t>
            </a:r>
            <a:r>
              <a:rPr lang="en-ID" sz="1400" dirty="0"/>
              <a:t> </a:t>
            </a:r>
            <a:r>
              <a:rPr lang="en-ID" sz="1400" dirty="0" err="1"/>
              <a:t>termasuk</a:t>
            </a:r>
            <a:r>
              <a:rPr lang="en-ID" sz="1400" dirty="0"/>
              <a:t> </a:t>
            </a:r>
            <a:r>
              <a:rPr lang="en-ID" sz="1400" dirty="0" err="1"/>
              <a:t>menolong</a:t>
            </a:r>
            <a:r>
              <a:rPr lang="en-ID" sz="1400" dirty="0"/>
              <a:t> </a:t>
            </a:r>
            <a:r>
              <a:rPr lang="en-ID" sz="1400" dirty="0" err="1"/>
              <a:t>antarsesama</a:t>
            </a:r>
            <a:r>
              <a:rPr lang="en-ID" sz="1400" dirty="0"/>
              <a:t>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b="1" dirty="0"/>
              <a:t>Hukum </a:t>
            </a:r>
            <a:r>
              <a:rPr lang="en-ID" sz="1400" b="1" dirty="0" err="1"/>
              <a:t>berutang</a:t>
            </a:r>
            <a:r>
              <a:rPr lang="en-ID" sz="1400" b="1" dirty="0"/>
              <a:t> dan </a:t>
            </a:r>
            <a:r>
              <a:rPr lang="en-ID" sz="1400" b="1" dirty="0" err="1"/>
              <a:t>mengutangi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wajib</a:t>
            </a:r>
            <a:r>
              <a:rPr lang="en-ID" sz="1400" dirty="0"/>
              <a:t>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dilakukan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keadaan</a:t>
            </a:r>
            <a:r>
              <a:rPr lang="en-ID" sz="1400" dirty="0"/>
              <a:t> </a:t>
            </a:r>
            <a:r>
              <a:rPr lang="en-ID" sz="1400" dirty="0" err="1"/>
              <a:t>terdesak</a:t>
            </a:r>
            <a:r>
              <a:rPr lang="en-ID" sz="1400" dirty="0"/>
              <a:t>.</a:t>
            </a:r>
            <a:endParaRPr lang="en-ID" sz="1400" b="1" dirty="0"/>
          </a:p>
        </p:txBody>
      </p:sp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Utang 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Piutang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531359" y="1067579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2. </a:t>
            </a:r>
            <a:r>
              <a:rPr lang="en-ID" b="1" dirty="0" err="1"/>
              <a:t>Ketentuan</a:t>
            </a:r>
            <a:r>
              <a:rPr lang="en-ID" b="1" dirty="0"/>
              <a:t> </a:t>
            </a:r>
            <a:r>
              <a:rPr lang="en-ID" b="1" dirty="0" err="1"/>
              <a:t>dalam</a:t>
            </a:r>
            <a:r>
              <a:rPr lang="en-ID" b="1" dirty="0"/>
              <a:t> Utang </a:t>
            </a:r>
            <a:r>
              <a:rPr lang="en-ID" b="1" dirty="0" err="1"/>
              <a:t>Piutang</a:t>
            </a:r>
            <a:r>
              <a:rPr lang="en-ID" b="1" dirty="0"/>
              <a:t> 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38642A0-A883-016D-A458-D4B490A1FD57}"/>
              </a:ext>
            </a:extLst>
          </p:cNvPr>
          <p:cNvSpPr/>
          <p:nvPr/>
        </p:nvSpPr>
        <p:spPr>
          <a:xfrm>
            <a:off x="304800" y="1436911"/>
            <a:ext cx="8534400" cy="297294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342900" indent="-342900" algn="just">
              <a:buFont typeface="+mj-lt"/>
              <a:buAutoNum type="alphaLcPeriod"/>
            </a:pPr>
            <a:r>
              <a:rPr lang="en-ID" sz="1400" dirty="0"/>
              <a:t>Utang </a:t>
            </a:r>
            <a:r>
              <a:rPr lang="en-ID" sz="1400" dirty="0" err="1"/>
              <a:t>piutang</a:t>
            </a:r>
            <a:r>
              <a:rPr lang="en-ID" sz="1400" dirty="0"/>
              <a:t> </a:t>
            </a:r>
            <a:r>
              <a:rPr lang="en-ID" sz="1400" dirty="0" err="1"/>
              <a:t>sebaiknya</a:t>
            </a:r>
            <a:r>
              <a:rPr lang="en-ID" sz="1400" dirty="0"/>
              <a:t> </a:t>
            </a:r>
            <a:r>
              <a:rPr lang="en-ID" sz="1400" dirty="0" err="1"/>
              <a:t>dituangkan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perjanjian</a:t>
            </a:r>
            <a:r>
              <a:rPr lang="en-ID" sz="1400" dirty="0"/>
              <a:t> </a:t>
            </a:r>
            <a:r>
              <a:rPr lang="en-ID" sz="1400" dirty="0" err="1"/>
              <a:t>tertulis</a:t>
            </a:r>
            <a:r>
              <a:rPr lang="en-ID" sz="1400" dirty="0"/>
              <a:t> dan </a:t>
            </a:r>
            <a:r>
              <a:rPr lang="en-ID" sz="1400" dirty="0" err="1"/>
              <a:t>disaksikan</a:t>
            </a:r>
            <a:r>
              <a:rPr lang="en-ID" sz="1400" dirty="0"/>
              <a:t>, minimal oleh dua orang </a:t>
            </a:r>
            <a:r>
              <a:rPr lang="en-ID" sz="1400" dirty="0" err="1"/>
              <a:t>laki-laki</a:t>
            </a:r>
            <a:r>
              <a:rPr lang="en-ID" sz="1400" dirty="0"/>
              <a:t>. Hal </a:t>
            </a:r>
            <a:r>
              <a:rPr lang="en-ID" sz="1400" dirty="0" err="1"/>
              <a:t>ini</a:t>
            </a:r>
            <a:r>
              <a:rPr lang="en-ID" sz="1400" dirty="0"/>
              <a:t> </a:t>
            </a:r>
            <a:r>
              <a:rPr lang="en-ID" sz="1400" dirty="0" err="1"/>
              <a:t>sesuai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perintah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  <a:r>
              <a:rPr lang="en-ID" sz="1400" dirty="0" err="1"/>
              <a:t>dalam</a:t>
            </a:r>
            <a:r>
              <a:rPr lang="en-ID" sz="1400" dirty="0"/>
              <a:t> Q.S. Al-Baqarah/2: 282.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Seseorang</a:t>
            </a:r>
            <a:r>
              <a:rPr lang="en-ID" sz="1400" dirty="0"/>
              <a:t> yang </a:t>
            </a:r>
            <a:r>
              <a:rPr lang="en-ID" sz="1400" dirty="0" err="1"/>
              <a:t>memberi</a:t>
            </a:r>
            <a:r>
              <a:rPr lang="en-ID" sz="1400" dirty="0"/>
              <a:t> utang </a:t>
            </a:r>
            <a:r>
              <a:rPr lang="en-ID" sz="1400" dirty="0" err="1"/>
              <a:t>dilarang</a:t>
            </a:r>
            <a:r>
              <a:rPr lang="en-ID" sz="1400" dirty="0"/>
              <a:t> </a:t>
            </a:r>
            <a:r>
              <a:rPr lang="en-ID" sz="1400" dirty="0" err="1"/>
              <a:t>mengambil</a:t>
            </a:r>
            <a:r>
              <a:rPr lang="en-ID" sz="1400" dirty="0"/>
              <a:t> </a:t>
            </a:r>
            <a:r>
              <a:rPr lang="en-ID" sz="1400" dirty="0" err="1"/>
              <a:t>keuntungan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manfaat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piutangnya</a:t>
            </a:r>
            <a:r>
              <a:rPr lang="en-ID" sz="1400" dirty="0"/>
              <a:t>. </a:t>
            </a:r>
            <a:r>
              <a:rPr lang="en-ID" sz="1400" dirty="0" err="1"/>
              <a:t>Sebab</a:t>
            </a:r>
            <a:r>
              <a:rPr lang="en-ID" sz="1400" dirty="0"/>
              <a:t> </a:t>
            </a:r>
            <a:r>
              <a:rPr lang="en-ID" sz="1400" dirty="0" err="1"/>
              <a:t>hal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 </a:t>
            </a:r>
            <a:r>
              <a:rPr lang="en-ID" sz="1400" dirty="0" err="1"/>
              <a:t>termasuk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riba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Seseorang</a:t>
            </a:r>
            <a:r>
              <a:rPr lang="en-ID" sz="1400" dirty="0"/>
              <a:t> yang </a:t>
            </a:r>
            <a:r>
              <a:rPr lang="en-ID" sz="1400" dirty="0" err="1"/>
              <a:t>memberi</a:t>
            </a:r>
            <a:r>
              <a:rPr lang="en-ID" sz="1400" dirty="0"/>
              <a:t> utang </a:t>
            </a:r>
            <a:r>
              <a:rPr lang="en-ID" sz="1400" dirty="0" err="1"/>
              <a:t>sebaiknya</a:t>
            </a:r>
            <a:r>
              <a:rPr lang="en-ID" sz="1400" dirty="0"/>
              <a:t> </a:t>
            </a:r>
            <a:r>
              <a:rPr lang="en-ID" sz="1400" dirty="0" err="1"/>
              <a:t>memberi</a:t>
            </a:r>
            <a:r>
              <a:rPr lang="en-ID" sz="1400" dirty="0"/>
              <a:t> </a:t>
            </a:r>
            <a:r>
              <a:rPr lang="en-ID" sz="1400" dirty="0" err="1"/>
              <a:t>kelonggaran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penangguhan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orang yang </a:t>
            </a:r>
            <a:r>
              <a:rPr lang="en-ID" sz="1400" dirty="0" err="1"/>
              <a:t>kesulitan</a:t>
            </a:r>
            <a:r>
              <a:rPr lang="en-ID" sz="1400" dirty="0"/>
              <a:t> </a:t>
            </a:r>
            <a:r>
              <a:rPr lang="en-ID" sz="1400" dirty="0" err="1"/>
              <a:t>melunasi</a:t>
            </a:r>
            <a:r>
              <a:rPr lang="en-ID" sz="1400" dirty="0"/>
              <a:t> utang.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Seseorang</a:t>
            </a:r>
            <a:r>
              <a:rPr lang="en-ID" sz="1400" dirty="0"/>
              <a:t> </a:t>
            </a:r>
            <a:r>
              <a:rPr lang="en-ID" sz="1400" dirty="0" err="1"/>
              <a:t>dilarang</a:t>
            </a:r>
            <a:r>
              <a:rPr lang="en-ID" sz="1400" dirty="0"/>
              <a:t> </a:t>
            </a:r>
            <a:r>
              <a:rPr lang="en-ID" sz="1400" dirty="0" err="1"/>
              <a:t>berutang</a:t>
            </a:r>
            <a:r>
              <a:rPr lang="en-ID" sz="1400" dirty="0"/>
              <a:t>, </a:t>
            </a:r>
            <a:r>
              <a:rPr lang="en-ID" sz="1400" dirty="0" err="1"/>
              <a:t>kecuali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niat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melunasinya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Seseorang</a:t>
            </a:r>
            <a:r>
              <a:rPr lang="en-ID" sz="1400" dirty="0"/>
              <a:t> </a:t>
            </a:r>
            <a:r>
              <a:rPr lang="en-ID" sz="1400" dirty="0" err="1"/>
              <a:t>dilarang</a:t>
            </a:r>
            <a:r>
              <a:rPr lang="en-ID" sz="1400" dirty="0"/>
              <a:t> </a:t>
            </a:r>
            <a:r>
              <a:rPr lang="en-ID" sz="1400" dirty="0" err="1"/>
              <a:t>berutang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kemaksiatan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Seseorang</a:t>
            </a:r>
            <a:r>
              <a:rPr lang="en-ID" sz="1400" dirty="0"/>
              <a:t> yang </a:t>
            </a:r>
            <a:r>
              <a:rPr lang="en-ID" sz="1400" dirty="0" err="1"/>
              <a:t>berutang</a:t>
            </a:r>
            <a:r>
              <a:rPr lang="en-ID" sz="1400" dirty="0"/>
              <a:t> </a:t>
            </a:r>
            <a:r>
              <a:rPr lang="en-ID" sz="1400" dirty="0" err="1"/>
              <a:t>harus</a:t>
            </a:r>
            <a:r>
              <a:rPr lang="en-ID" sz="1400" dirty="0"/>
              <a:t> </a:t>
            </a:r>
            <a:r>
              <a:rPr lang="en-ID" sz="1400" dirty="0" err="1"/>
              <a:t>segera</a:t>
            </a:r>
            <a:r>
              <a:rPr lang="en-ID" sz="1400" dirty="0"/>
              <a:t> </a:t>
            </a:r>
            <a:r>
              <a:rPr lang="en-ID" sz="1400" dirty="0" err="1"/>
              <a:t>melunasi</a:t>
            </a:r>
            <a:r>
              <a:rPr lang="en-ID" sz="1400" dirty="0"/>
              <a:t> utang </a:t>
            </a:r>
            <a:r>
              <a:rPr lang="en-ID" sz="1400" dirty="0" err="1"/>
              <a:t>apabila</a:t>
            </a:r>
            <a:r>
              <a:rPr lang="en-ID" sz="1400" dirty="0"/>
              <a:t>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mampu</a:t>
            </a:r>
            <a:r>
              <a:rPr lang="en-ID" sz="1400" dirty="0"/>
              <a:t> </a:t>
            </a:r>
            <a:r>
              <a:rPr lang="en-ID" sz="1400" dirty="0" err="1"/>
              <a:t>mengembalikannya</a:t>
            </a:r>
            <a:r>
              <a:rPr lang="en-ID" sz="1400" dirty="0"/>
              <a:t>, dan </a:t>
            </a:r>
            <a:r>
              <a:rPr lang="en-ID" sz="1400" dirty="0" err="1"/>
              <a:t>jangan</a:t>
            </a:r>
            <a:r>
              <a:rPr lang="en-ID" sz="1400" dirty="0"/>
              <a:t> </a:t>
            </a:r>
            <a:r>
              <a:rPr lang="en-ID" sz="1400" dirty="0" err="1"/>
              <a:t>pernah</a:t>
            </a:r>
            <a:r>
              <a:rPr lang="en-ID" sz="1400" dirty="0"/>
              <a:t> </a:t>
            </a:r>
            <a:r>
              <a:rPr lang="en-ID" sz="1400" dirty="0" err="1"/>
              <a:t>menunda-nundanya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Seseorang</a:t>
            </a:r>
            <a:r>
              <a:rPr lang="en-ID" sz="1400" dirty="0"/>
              <a:t> yang </a:t>
            </a:r>
            <a:r>
              <a:rPr lang="en-ID" sz="1400" dirty="0" err="1"/>
              <a:t>berutang</a:t>
            </a:r>
            <a:r>
              <a:rPr lang="en-ID" sz="1400" dirty="0"/>
              <a:t> </a:t>
            </a:r>
            <a:r>
              <a:rPr lang="en-ID" sz="1400" dirty="0" err="1"/>
              <a:t>harus</a:t>
            </a:r>
            <a:r>
              <a:rPr lang="en-ID" sz="1400" dirty="0"/>
              <a:t> </a:t>
            </a:r>
            <a:r>
              <a:rPr lang="en-ID" sz="1400" dirty="0" err="1"/>
              <a:t>memberitahukan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</a:t>
            </a:r>
            <a:r>
              <a:rPr lang="en-ID" sz="1400" dirty="0" err="1"/>
              <a:t>pemilik</a:t>
            </a:r>
            <a:r>
              <a:rPr lang="en-ID" sz="1400" dirty="0"/>
              <a:t> </a:t>
            </a:r>
            <a:r>
              <a:rPr lang="en-ID" sz="1400" dirty="0" err="1"/>
              <a:t>piutang</a:t>
            </a:r>
            <a:r>
              <a:rPr lang="en-ID" sz="1400" dirty="0"/>
              <a:t> </a:t>
            </a:r>
            <a:r>
              <a:rPr lang="en-ID" sz="1400" dirty="0" err="1"/>
              <a:t>apabila</a:t>
            </a:r>
            <a:r>
              <a:rPr lang="en-ID" sz="1400" dirty="0"/>
              <a:t> </a:t>
            </a:r>
            <a:r>
              <a:rPr lang="en-ID" sz="1400" dirty="0" err="1"/>
              <a:t>terjadi</a:t>
            </a:r>
            <a:r>
              <a:rPr lang="en-ID" sz="1400" dirty="0"/>
              <a:t> </a:t>
            </a:r>
            <a:r>
              <a:rPr lang="en-ID" sz="1400" dirty="0" err="1"/>
              <a:t>keterlambatan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pelunasan</a:t>
            </a:r>
            <a:r>
              <a:rPr lang="en-ID" sz="1400" dirty="0"/>
              <a:t> utang.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Seseorang</a:t>
            </a:r>
            <a:r>
              <a:rPr lang="en-ID" sz="1400" dirty="0"/>
              <a:t> yang </a:t>
            </a:r>
            <a:r>
              <a:rPr lang="en-ID" sz="1400" dirty="0" err="1"/>
              <a:t>berutang</a:t>
            </a:r>
            <a:r>
              <a:rPr lang="en-ID" sz="1400" dirty="0"/>
              <a:t> </a:t>
            </a:r>
            <a:r>
              <a:rPr lang="en-ID" sz="1400" dirty="0" err="1"/>
              <a:t>hendaknya</a:t>
            </a:r>
            <a:r>
              <a:rPr lang="en-ID" sz="1400" dirty="0"/>
              <a:t> </a:t>
            </a:r>
            <a:r>
              <a:rPr lang="en-ID" sz="1400" dirty="0" err="1"/>
              <a:t>melunasi</a:t>
            </a:r>
            <a:r>
              <a:rPr lang="en-ID" sz="1400" dirty="0"/>
              <a:t> utang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cara</a:t>
            </a:r>
            <a:r>
              <a:rPr lang="en-ID" sz="1400" dirty="0"/>
              <a:t> yang </a:t>
            </a:r>
            <a:r>
              <a:rPr lang="en-ID" sz="1400" dirty="0" err="1"/>
              <a:t>baik</a:t>
            </a:r>
            <a:r>
              <a:rPr lang="en-ID" sz="1400" dirty="0"/>
              <a:t>.</a:t>
            </a:r>
            <a:endParaRPr lang="en-ID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89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Utang 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Piutang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531359" y="1067579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3. Hikmah Utang </a:t>
            </a:r>
            <a:r>
              <a:rPr lang="en-ID" b="1" dirty="0" err="1"/>
              <a:t>Piutang</a:t>
            </a:r>
            <a:r>
              <a:rPr lang="en-ID" b="1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084C5B-8A6E-3AB1-39DA-EA37FBA3741B}"/>
              </a:ext>
            </a:extLst>
          </p:cNvPr>
          <p:cNvSpPr txBox="1"/>
          <p:nvPr/>
        </p:nvSpPr>
        <p:spPr>
          <a:xfrm>
            <a:off x="495670" y="1633184"/>
            <a:ext cx="3680678" cy="36933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D" dirty="0"/>
              <a:t>a. </a:t>
            </a:r>
            <a:r>
              <a:rPr lang="en-ID" dirty="0" err="1"/>
              <a:t>Bagi</a:t>
            </a:r>
            <a:r>
              <a:rPr lang="en-ID" dirty="0"/>
              <a:t> orang yang </a:t>
            </a:r>
            <a:r>
              <a:rPr lang="en-ID" dirty="0" err="1"/>
              <a:t>berpiutang</a:t>
            </a:r>
            <a:r>
              <a:rPr lang="en-ID" dirty="0"/>
              <a:t> </a:t>
            </a:r>
            <a:endParaRPr lang="en-ID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915609-CDBA-E01B-8B9C-E9F175312936}"/>
              </a:ext>
            </a:extLst>
          </p:cNvPr>
          <p:cNvSpPr txBox="1"/>
          <p:nvPr/>
        </p:nvSpPr>
        <p:spPr>
          <a:xfrm>
            <a:off x="4800600" y="1627875"/>
            <a:ext cx="3680678" cy="36933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ID" dirty="0"/>
              <a:t>b. </a:t>
            </a:r>
            <a:r>
              <a:rPr lang="en-ID" dirty="0" err="1"/>
              <a:t>Bagi</a:t>
            </a:r>
            <a:r>
              <a:rPr lang="en-ID" dirty="0"/>
              <a:t> orang yang </a:t>
            </a:r>
            <a:r>
              <a:rPr lang="en-ID" dirty="0" err="1"/>
              <a:t>berutang</a:t>
            </a:r>
            <a:r>
              <a:rPr lang="en-ID" dirty="0"/>
              <a:t> </a:t>
            </a:r>
            <a:endParaRPr lang="en-ID" b="1" dirty="0"/>
          </a:p>
        </p:txBody>
      </p:sp>
      <p:sp>
        <p:nvSpPr>
          <p:cNvPr id="8" name="Rounded Rectangle 12">
            <a:extLst>
              <a:ext uri="{FF2B5EF4-FFF2-40B4-BE49-F238E27FC236}">
                <a16:creationId xmlns:a16="http://schemas.microsoft.com/office/drawing/2014/main" id="{C2EBD5FC-7EBF-4757-9B4A-DC9AB1A6B7A2}"/>
              </a:ext>
            </a:extLst>
          </p:cNvPr>
          <p:cNvSpPr/>
          <p:nvPr/>
        </p:nvSpPr>
        <p:spPr>
          <a:xfrm>
            <a:off x="495670" y="2197300"/>
            <a:ext cx="3680678" cy="2132294"/>
          </a:xfrm>
          <a:prstGeom prst="round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 algn="just">
              <a:buFont typeface="+mj-lt"/>
              <a:buAutoNum type="arabicPeriod"/>
            </a:pPr>
            <a:r>
              <a:rPr lang="en-ID" sz="1600" dirty="0" err="1"/>
              <a:t>Bersyukur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Allah </a:t>
            </a:r>
            <a:r>
              <a:rPr lang="en-ID" sz="1600" dirty="0" err="1"/>
              <a:t>Swt</a:t>
            </a:r>
            <a:r>
              <a:rPr lang="en-ID" sz="1600" dirty="0"/>
              <a:t>.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kelapangan</a:t>
            </a:r>
            <a:r>
              <a:rPr lang="en-ID" sz="1600" dirty="0"/>
              <a:t> </a:t>
            </a:r>
            <a:r>
              <a:rPr lang="en-ID" sz="1600" dirty="0" err="1"/>
              <a:t>rezeki</a:t>
            </a:r>
            <a:r>
              <a:rPr lang="en-ID" sz="1600" dirty="0"/>
              <a:t>.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ID" sz="1600" dirty="0" err="1"/>
              <a:t>Peduli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orang yang </a:t>
            </a:r>
            <a:r>
              <a:rPr lang="en-ID" sz="1600" dirty="0" err="1"/>
              <a:t>membutuhkan</a:t>
            </a:r>
            <a:r>
              <a:rPr lang="en-ID" sz="1600" dirty="0"/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ID" sz="1600" dirty="0" err="1"/>
              <a:t>Merekatkan</a:t>
            </a:r>
            <a:r>
              <a:rPr lang="en-ID" sz="1600" dirty="0"/>
              <a:t> </a:t>
            </a:r>
            <a:r>
              <a:rPr lang="en-ID" sz="1600" dirty="0" err="1"/>
              <a:t>silaturahmi</a:t>
            </a:r>
            <a:r>
              <a:rPr lang="en-ID" sz="1600" dirty="0"/>
              <a:t> dan </a:t>
            </a:r>
            <a:r>
              <a:rPr lang="en-ID" sz="1600" dirty="0" err="1"/>
              <a:t>persaudaraan</a:t>
            </a:r>
            <a:r>
              <a:rPr lang="en-ID" sz="1600" dirty="0"/>
              <a:t>.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pahala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menolong</a:t>
            </a:r>
            <a:r>
              <a:rPr lang="en-ID" sz="1600" dirty="0"/>
              <a:t> orang lain.</a:t>
            </a:r>
            <a:endParaRPr lang="en-GB" sz="16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9" name="Rounded Rectangle 12">
            <a:extLst>
              <a:ext uri="{FF2B5EF4-FFF2-40B4-BE49-F238E27FC236}">
                <a16:creationId xmlns:a16="http://schemas.microsoft.com/office/drawing/2014/main" id="{18EC3AA0-F426-A573-5BAC-D109A60D5954}"/>
              </a:ext>
            </a:extLst>
          </p:cNvPr>
          <p:cNvSpPr/>
          <p:nvPr/>
        </p:nvSpPr>
        <p:spPr>
          <a:xfrm>
            <a:off x="4697002" y="2197300"/>
            <a:ext cx="3680678" cy="2132294"/>
          </a:xfrm>
          <a:prstGeom prst="roundRect">
            <a:avLst/>
          </a:prstGeom>
          <a:ln/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57200" algn="just">
              <a:buFont typeface="+mj-lt"/>
              <a:buAutoNum type="arabicPeriod"/>
            </a:pPr>
            <a:r>
              <a:rPr lang="en-ID" sz="1600" dirty="0" err="1"/>
              <a:t>Menutupi</a:t>
            </a:r>
            <a:r>
              <a:rPr lang="en-ID" sz="1600" dirty="0"/>
              <a:t> </a:t>
            </a:r>
            <a:r>
              <a:rPr lang="en-ID" sz="1600" dirty="0" err="1"/>
              <a:t>kebutuhan</a:t>
            </a:r>
            <a:r>
              <a:rPr lang="en-ID" sz="1600" dirty="0"/>
              <a:t> </a:t>
            </a:r>
            <a:r>
              <a:rPr lang="en-ID" sz="1600" dirty="0" err="1"/>
              <a:t>hidup</a:t>
            </a:r>
            <a:r>
              <a:rPr lang="en-ID" sz="1600" dirty="0"/>
              <a:t>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ID" sz="1600" dirty="0" err="1"/>
              <a:t>Terangkat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kesulitan</a:t>
            </a:r>
            <a:r>
              <a:rPr lang="en-ID" sz="1600" dirty="0"/>
              <a:t>.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memanfaatkan</a:t>
            </a:r>
            <a:r>
              <a:rPr lang="en-ID" sz="1600" dirty="0"/>
              <a:t> </a:t>
            </a:r>
            <a:r>
              <a:rPr lang="en-ID" sz="1600" dirty="0" err="1"/>
              <a:t>pinjaman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usaha</a:t>
            </a:r>
            <a:r>
              <a:rPr lang="en-ID" sz="1600" dirty="0"/>
              <a:t>.</a:t>
            </a:r>
            <a:endParaRPr lang="en-GB" sz="16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59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Gadai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366348" y="1425382"/>
            <a:ext cx="3810000" cy="248578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dirty="0" err="1"/>
              <a:t>Gadai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penyerahan</a:t>
            </a:r>
            <a:r>
              <a:rPr lang="en-ID" sz="1400" dirty="0"/>
              <a:t> </a:t>
            </a:r>
            <a:r>
              <a:rPr lang="en-ID" sz="1400" dirty="0" err="1"/>
              <a:t>suatu</a:t>
            </a:r>
            <a:r>
              <a:rPr lang="en-ID" sz="1400" dirty="0"/>
              <a:t> </a:t>
            </a:r>
            <a:r>
              <a:rPr lang="en-ID" sz="1400" dirty="0" err="1"/>
              <a:t>benda</a:t>
            </a:r>
            <a:r>
              <a:rPr lang="en-ID" sz="1400" dirty="0"/>
              <a:t> yang </a:t>
            </a:r>
            <a:r>
              <a:rPr lang="en-ID" sz="1400" dirty="0" err="1"/>
              <a:t>berharga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seseorang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orang lain </a:t>
            </a:r>
            <a:r>
              <a:rPr lang="en-ID" sz="1400" dirty="0" err="1"/>
              <a:t>sebagai</a:t>
            </a:r>
            <a:r>
              <a:rPr lang="en-ID" sz="1400" dirty="0"/>
              <a:t> </a:t>
            </a:r>
            <a:r>
              <a:rPr lang="en-ID" sz="1400" dirty="0" err="1"/>
              <a:t>jaminan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mendapatkan</a:t>
            </a:r>
            <a:r>
              <a:rPr lang="en-ID" sz="1400" dirty="0"/>
              <a:t> utang.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dirty="0" err="1"/>
              <a:t>Barang</a:t>
            </a:r>
            <a:r>
              <a:rPr lang="en-ID" sz="1400" dirty="0"/>
              <a:t> yang </a:t>
            </a:r>
            <a:r>
              <a:rPr lang="en-ID" sz="1400" dirty="0" err="1"/>
              <a:t>digadaikan</a:t>
            </a:r>
            <a:r>
              <a:rPr lang="en-ID" sz="1400" dirty="0"/>
              <a:t> </a:t>
            </a:r>
            <a:r>
              <a:rPr lang="en-ID" sz="1400" dirty="0" err="1"/>
              <a:t>dinamakan</a:t>
            </a:r>
            <a:r>
              <a:rPr lang="en-ID" sz="1400" dirty="0"/>
              <a:t> </a:t>
            </a:r>
            <a:r>
              <a:rPr lang="en-ID" sz="1400" i="1" dirty="0" err="1"/>
              <a:t>rahn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jaminan</a:t>
            </a:r>
            <a:r>
              <a:rPr lang="en-ID" sz="1400" dirty="0"/>
              <a:t>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dirty="0" err="1"/>
              <a:t>Setelah</a:t>
            </a:r>
            <a:r>
              <a:rPr lang="en-ID" sz="1400" dirty="0"/>
              <a:t> utang </a:t>
            </a:r>
            <a:r>
              <a:rPr lang="en-ID" sz="1400" dirty="0" err="1"/>
              <a:t>dibayar</a:t>
            </a:r>
            <a:r>
              <a:rPr lang="en-ID" sz="1400" dirty="0"/>
              <a:t> </a:t>
            </a:r>
            <a:r>
              <a:rPr lang="en-ID" sz="1400" dirty="0" err="1"/>
              <a:t>sesuai</a:t>
            </a:r>
            <a:r>
              <a:rPr lang="en-ID" sz="1400" dirty="0"/>
              <a:t> </a:t>
            </a:r>
            <a:r>
              <a:rPr lang="en-ID" sz="1400" dirty="0" err="1"/>
              <a:t>perjanjian</a:t>
            </a:r>
            <a:r>
              <a:rPr lang="en-ID" sz="1400" dirty="0"/>
              <a:t>, </a:t>
            </a:r>
            <a:r>
              <a:rPr lang="en-ID" sz="1400" dirty="0" err="1"/>
              <a:t>maka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jaminan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 </a:t>
            </a:r>
            <a:r>
              <a:rPr lang="en-ID" sz="1400" dirty="0" err="1"/>
              <a:t>harus</a:t>
            </a:r>
            <a:r>
              <a:rPr lang="en-ID" sz="1400" dirty="0"/>
              <a:t> </a:t>
            </a:r>
            <a:r>
              <a:rPr lang="en-ID" sz="1400" dirty="0" err="1"/>
              <a:t>diserahkan</a:t>
            </a:r>
            <a:r>
              <a:rPr lang="en-ID" sz="1400" dirty="0"/>
              <a:t> </a:t>
            </a:r>
            <a:r>
              <a:rPr lang="en-ID" sz="1400" dirty="0" err="1"/>
              <a:t>kembali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orang yang </a:t>
            </a:r>
            <a:r>
              <a:rPr lang="en-ID" sz="1400" dirty="0" err="1"/>
              <a:t>menggadaikannya</a:t>
            </a:r>
            <a:r>
              <a:rPr lang="en-ID" sz="1400" dirty="0"/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7200" y="100960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1. Pengertian dan Hukum Gadai </a:t>
            </a:r>
            <a:endParaRPr lang="en-ID" b="1" dirty="0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73B332BA-A01C-87F2-E84D-324EFD2F80DB}"/>
              </a:ext>
            </a:extLst>
          </p:cNvPr>
          <p:cNvSpPr/>
          <p:nvPr/>
        </p:nvSpPr>
        <p:spPr>
          <a:xfrm>
            <a:off x="4562159" y="1394205"/>
            <a:ext cx="4234543" cy="34051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/>
              <a:t>Hukum </a:t>
            </a:r>
            <a:r>
              <a:rPr lang="en-ID" sz="1400" b="1" dirty="0" err="1"/>
              <a:t>gadai</a:t>
            </a:r>
            <a:r>
              <a:rPr lang="en-ID" sz="1400" b="1" dirty="0"/>
              <a:t> </a:t>
            </a:r>
            <a:r>
              <a:rPr lang="en-ID" sz="1400" dirty="0"/>
              <a:t>: </a:t>
            </a:r>
            <a:r>
              <a:rPr lang="en-ID" sz="1400" dirty="0" err="1"/>
              <a:t>mubah</a:t>
            </a:r>
            <a:r>
              <a:rPr lang="en-ID" sz="1400" dirty="0"/>
              <a:t> (</a:t>
            </a:r>
            <a:r>
              <a:rPr lang="en-ID" sz="1400" dirty="0" err="1"/>
              <a:t>boleh</a:t>
            </a:r>
            <a:r>
              <a:rPr lang="en-ID" sz="1400" dirty="0"/>
              <a:t>).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284E3E-15FD-E633-C1D6-C2A1F317BA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667" t="43886" r="25833" b="26810"/>
          <a:stretch/>
        </p:blipFill>
        <p:spPr>
          <a:xfrm>
            <a:off x="4648200" y="1860373"/>
            <a:ext cx="4041322" cy="15674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6EF689-46FC-EB86-052B-C4E434E00D67}"/>
              </a:ext>
            </a:extLst>
          </p:cNvPr>
          <p:cNvSpPr txBox="1"/>
          <p:nvPr/>
        </p:nvSpPr>
        <p:spPr>
          <a:xfrm>
            <a:off x="4562159" y="3555558"/>
            <a:ext cx="4300902" cy="95410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dirty="0" err="1"/>
              <a:t>Gadai</a:t>
            </a:r>
            <a:r>
              <a:rPr lang="en-ID" sz="1400" dirty="0"/>
              <a:t> yang </a:t>
            </a:r>
            <a:r>
              <a:rPr lang="en-ID" sz="1400" dirty="0" err="1"/>
              <a:t>terjadi</a:t>
            </a:r>
            <a:r>
              <a:rPr lang="en-ID" sz="1400" dirty="0"/>
              <a:t> di </a:t>
            </a:r>
            <a:r>
              <a:rPr lang="en-ID" sz="1400" dirty="0" err="1"/>
              <a:t>masyarakat</a:t>
            </a:r>
            <a:r>
              <a:rPr lang="en-ID" sz="1400" dirty="0"/>
              <a:t> </a:t>
            </a:r>
            <a:r>
              <a:rPr lang="en-ID" sz="1400" dirty="0" err="1"/>
              <a:t>ada</a:t>
            </a:r>
            <a:r>
              <a:rPr lang="en-ID" sz="1400" dirty="0"/>
              <a:t> dua </a:t>
            </a:r>
            <a:r>
              <a:rPr lang="en-ID" sz="1400" dirty="0" err="1"/>
              <a:t>cara</a:t>
            </a:r>
            <a:r>
              <a:rPr lang="en-ID" sz="1400" dirty="0"/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D" sz="1400" dirty="0" err="1"/>
              <a:t>Gadai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cara</a:t>
            </a:r>
            <a:r>
              <a:rPr lang="en-ID" sz="1400" dirty="0"/>
              <a:t> </a:t>
            </a:r>
            <a:r>
              <a:rPr lang="en-ID" sz="1400" dirty="0" err="1"/>
              <a:t>perorangan</a:t>
            </a:r>
            <a:r>
              <a:rPr lang="en-ID" sz="1400" dirty="0"/>
              <a:t> (</a:t>
            </a:r>
            <a:r>
              <a:rPr lang="en-ID" sz="1400" dirty="0" err="1"/>
              <a:t>tradisional</a:t>
            </a:r>
            <a:r>
              <a:rPr lang="en-ID" sz="1400" dirty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ID" sz="1400" dirty="0" err="1"/>
              <a:t>Gadai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cara</a:t>
            </a:r>
            <a:r>
              <a:rPr lang="en-ID" sz="1400" dirty="0"/>
              <a:t> modern (yang </a:t>
            </a:r>
            <a:r>
              <a:rPr lang="en-ID" sz="1400" dirty="0" err="1"/>
              <a:t>dilakukan</a:t>
            </a:r>
            <a:r>
              <a:rPr lang="en-ID" sz="1400" dirty="0"/>
              <a:t> di </a:t>
            </a:r>
            <a:r>
              <a:rPr lang="en-ID" sz="1400" dirty="0" err="1"/>
              <a:t>rumah</a:t>
            </a:r>
            <a:r>
              <a:rPr lang="en-ID" sz="1400" dirty="0"/>
              <a:t> </a:t>
            </a:r>
            <a:r>
              <a:rPr lang="en-ID" sz="1400" dirty="0" err="1"/>
              <a:t>pegadaian</a:t>
            </a:r>
            <a:r>
              <a:rPr lang="en-ID" sz="140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48113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Gadai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411774" y="1461496"/>
            <a:ext cx="8320452" cy="3200876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dirty="0"/>
              <a:t>Pada </a:t>
            </a:r>
            <a:r>
              <a:rPr lang="en-ID" sz="1400" dirty="0" err="1"/>
              <a:t>dasarnya</a:t>
            </a:r>
            <a:r>
              <a:rPr lang="en-ID" sz="1400" dirty="0"/>
              <a:t> orang yang </a:t>
            </a:r>
            <a:r>
              <a:rPr lang="en-ID" sz="1400" dirty="0" err="1"/>
              <a:t>menggadaikan</a:t>
            </a:r>
            <a:r>
              <a:rPr lang="en-ID" sz="1400" dirty="0"/>
              <a:t> </a:t>
            </a:r>
            <a:r>
              <a:rPr lang="en-ID" sz="1400" dirty="0" err="1"/>
              <a:t>suatu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lagi</a:t>
            </a:r>
            <a:r>
              <a:rPr lang="en-ID" sz="1400" dirty="0"/>
              <a:t> </a:t>
            </a:r>
            <a:r>
              <a:rPr lang="en-ID" sz="1400" dirty="0" err="1"/>
              <a:t>memiliki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 </a:t>
            </a:r>
            <a:r>
              <a:rPr lang="en-ID" sz="1400" dirty="0" err="1"/>
              <a:t>secara</a:t>
            </a:r>
            <a:r>
              <a:rPr lang="en-ID" sz="1400" dirty="0"/>
              <a:t> </a:t>
            </a:r>
            <a:r>
              <a:rPr lang="en-ID" sz="1400" dirty="0" err="1"/>
              <a:t>sempurna</a:t>
            </a:r>
            <a:r>
              <a:rPr lang="en-ID" sz="1400" dirty="0"/>
              <a:t>. </a:t>
            </a:r>
            <a:r>
              <a:rPr lang="en-ID" sz="1400" dirty="0" err="1"/>
              <a:t>Sedangkan</a:t>
            </a:r>
            <a:r>
              <a:rPr lang="en-ID" sz="1400" dirty="0"/>
              <a:t> </a:t>
            </a:r>
            <a:r>
              <a:rPr lang="en-ID" sz="1400" dirty="0" err="1"/>
              <a:t>penerima</a:t>
            </a:r>
            <a:r>
              <a:rPr lang="en-ID" sz="1400" dirty="0"/>
              <a:t> </a:t>
            </a:r>
            <a:r>
              <a:rPr lang="en-ID" sz="1400" dirty="0" err="1"/>
              <a:t>gadai</a:t>
            </a:r>
            <a:r>
              <a:rPr lang="en-ID" sz="1400" dirty="0"/>
              <a:t> (</a:t>
            </a:r>
            <a:r>
              <a:rPr lang="en-ID" sz="1400" dirty="0" err="1"/>
              <a:t>pemberi</a:t>
            </a:r>
            <a:r>
              <a:rPr lang="en-ID" sz="1400" dirty="0"/>
              <a:t> utang) </a:t>
            </a:r>
            <a:r>
              <a:rPr lang="en-ID" sz="1400" dirty="0" err="1"/>
              <a:t>hanya</a:t>
            </a:r>
            <a:r>
              <a:rPr lang="en-ID" sz="1400" dirty="0"/>
              <a:t> </a:t>
            </a:r>
            <a:r>
              <a:rPr lang="en-ID" sz="1400" dirty="0" err="1"/>
              <a:t>berhak</a:t>
            </a:r>
            <a:r>
              <a:rPr lang="en-ID" sz="1400" dirty="0"/>
              <a:t> </a:t>
            </a:r>
            <a:r>
              <a:rPr lang="en-ID" sz="1400" dirty="0" err="1"/>
              <a:t>menahan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sementara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gadai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 dan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berhak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memilikinya</a:t>
            </a:r>
            <a:r>
              <a:rPr lang="en-ID" sz="1400" dirty="0"/>
              <a:t>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dirty="0" err="1"/>
              <a:t>Penerima</a:t>
            </a:r>
            <a:r>
              <a:rPr lang="en-ID" sz="1400" dirty="0"/>
              <a:t> </a:t>
            </a:r>
            <a:r>
              <a:rPr lang="en-ID" sz="1400" dirty="0" err="1"/>
              <a:t>gadai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boleh</a:t>
            </a:r>
            <a:r>
              <a:rPr lang="en-ID" sz="1400" dirty="0"/>
              <a:t> </a:t>
            </a:r>
            <a:r>
              <a:rPr lang="en-ID" sz="1400" dirty="0" err="1"/>
              <a:t>mengambil</a:t>
            </a:r>
            <a:r>
              <a:rPr lang="en-ID" sz="1400" dirty="0"/>
              <a:t> </a:t>
            </a:r>
            <a:r>
              <a:rPr lang="en-ID" sz="1400" dirty="0" err="1"/>
              <a:t>manfaat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gadai</a:t>
            </a:r>
            <a:r>
              <a:rPr lang="en-ID" sz="1400" dirty="0"/>
              <a:t>,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itu</a:t>
            </a:r>
            <a:r>
              <a:rPr lang="en-ID" sz="1400" dirty="0"/>
              <a:t> </a:t>
            </a:r>
            <a:r>
              <a:rPr lang="en-ID" sz="1400" dirty="0" err="1"/>
              <a:t>bukan</a:t>
            </a:r>
            <a:r>
              <a:rPr lang="en-ID" sz="1400" dirty="0"/>
              <a:t> </a:t>
            </a:r>
            <a:r>
              <a:rPr lang="en-ID" sz="1400" dirty="0" err="1"/>
              <a:t>berupa</a:t>
            </a:r>
            <a:r>
              <a:rPr lang="en-ID" sz="1400" dirty="0"/>
              <a:t> </a:t>
            </a:r>
            <a:r>
              <a:rPr lang="en-ID" sz="1400" dirty="0" err="1"/>
              <a:t>alat</a:t>
            </a:r>
            <a:r>
              <a:rPr lang="en-ID" sz="1400" dirty="0"/>
              <a:t>, </a:t>
            </a:r>
            <a:r>
              <a:rPr lang="en-ID" sz="1400" dirty="0" err="1"/>
              <a:t>ternak</a:t>
            </a:r>
            <a:r>
              <a:rPr lang="en-ID" sz="1400" dirty="0"/>
              <a:t>,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tanah</a:t>
            </a:r>
            <a:r>
              <a:rPr lang="en-ID" sz="1400" dirty="0"/>
              <a:t>. </a:t>
            </a:r>
            <a:r>
              <a:rPr lang="en-ID" sz="1400" dirty="0" err="1"/>
              <a:t>Namun</a:t>
            </a:r>
            <a:r>
              <a:rPr lang="en-ID" sz="1400" dirty="0"/>
              <a:t>, </a:t>
            </a:r>
            <a:r>
              <a:rPr lang="en-ID" sz="1400" dirty="0" err="1"/>
              <a:t>apabila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gadai</a:t>
            </a:r>
            <a:r>
              <a:rPr lang="en-ID" sz="1400" dirty="0"/>
              <a:t> </a:t>
            </a:r>
            <a:r>
              <a:rPr lang="en-ID" sz="1400" dirty="0" err="1"/>
              <a:t>berupa</a:t>
            </a:r>
            <a:r>
              <a:rPr lang="en-ID" sz="1400" dirty="0"/>
              <a:t> </a:t>
            </a:r>
            <a:r>
              <a:rPr lang="en-ID" sz="1400" dirty="0" err="1"/>
              <a:t>alat</a:t>
            </a:r>
            <a:r>
              <a:rPr lang="en-ID" sz="1400" dirty="0"/>
              <a:t> yang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dikendarai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ternak</a:t>
            </a:r>
            <a:r>
              <a:rPr lang="en-ID" sz="1400" dirty="0"/>
              <a:t> yang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diperah</a:t>
            </a:r>
            <a:r>
              <a:rPr lang="en-ID" sz="1400" dirty="0"/>
              <a:t> </a:t>
            </a:r>
            <a:r>
              <a:rPr lang="en-ID" sz="1400" dirty="0" err="1"/>
              <a:t>susunya</a:t>
            </a:r>
            <a:r>
              <a:rPr lang="en-ID" sz="1400" dirty="0"/>
              <a:t>,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lahan</a:t>
            </a:r>
            <a:r>
              <a:rPr lang="en-ID" sz="1400" dirty="0"/>
              <a:t> yang </a:t>
            </a:r>
            <a:r>
              <a:rPr lang="en-ID" sz="1400" dirty="0" err="1"/>
              <a:t>bisa</a:t>
            </a:r>
            <a:r>
              <a:rPr lang="en-ID" sz="1400" dirty="0"/>
              <a:t> </a:t>
            </a:r>
            <a:r>
              <a:rPr lang="en-ID" sz="1400" dirty="0" err="1"/>
              <a:t>digarap</a:t>
            </a:r>
            <a:r>
              <a:rPr lang="en-ID" sz="1400" dirty="0"/>
              <a:t>, </a:t>
            </a:r>
            <a:r>
              <a:rPr lang="en-ID" sz="1400" dirty="0" err="1"/>
              <a:t>maka</a:t>
            </a:r>
            <a:r>
              <a:rPr lang="en-ID" sz="1400" dirty="0"/>
              <a:t> </a:t>
            </a:r>
            <a:r>
              <a:rPr lang="en-ID" sz="1400" dirty="0" err="1"/>
              <a:t>penerima</a:t>
            </a:r>
            <a:r>
              <a:rPr lang="en-ID" sz="1400" dirty="0"/>
              <a:t> </a:t>
            </a:r>
            <a:r>
              <a:rPr lang="en-ID" sz="1400" dirty="0" err="1"/>
              <a:t>gadai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mengambil</a:t>
            </a:r>
            <a:r>
              <a:rPr lang="en-ID" sz="1400" dirty="0"/>
              <a:t> </a:t>
            </a:r>
            <a:r>
              <a:rPr lang="en-ID" sz="1400" dirty="0" err="1"/>
              <a:t>manfaatnya</a:t>
            </a:r>
            <a:r>
              <a:rPr lang="en-ID" sz="1400" dirty="0"/>
              <a:t>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memang</a:t>
            </a:r>
            <a:r>
              <a:rPr lang="en-ID" sz="1400" dirty="0"/>
              <a:t> </a:t>
            </a:r>
            <a:r>
              <a:rPr lang="en-ID" sz="1400" dirty="0" err="1"/>
              <a:t>disepakati</a:t>
            </a:r>
            <a:r>
              <a:rPr lang="en-ID" sz="1400" dirty="0"/>
              <a:t> </a:t>
            </a:r>
            <a:r>
              <a:rPr lang="en-ID" sz="1400" dirty="0" err="1"/>
              <a:t>demikian</a:t>
            </a:r>
            <a:r>
              <a:rPr lang="en-ID" sz="1400" dirty="0"/>
              <a:t>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dirty="0" err="1"/>
              <a:t>Pengambilan</a:t>
            </a:r>
            <a:r>
              <a:rPr lang="en-ID" sz="1400" dirty="0"/>
              <a:t> </a:t>
            </a:r>
            <a:r>
              <a:rPr lang="en-ID" sz="1400" dirty="0" err="1"/>
              <a:t>manfaat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juga </a:t>
            </a:r>
            <a:r>
              <a:rPr lang="en-ID" sz="1400" dirty="0" err="1"/>
              <a:t>sebagai</a:t>
            </a:r>
            <a:r>
              <a:rPr lang="en-ID" sz="1400" dirty="0"/>
              <a:t> </a:t>
            </a:r>
            <a:r>
              <a:rPr lang="en-ID" sz="1400" dirty="0" err="1"/>
              <a:t>ganti</a:t>
            </a:r>
            <a:r>
              <a:rPr lang="en-ID" sz="1400" dirty="0"/>
              <a:t> </a:t>
            </a:r>
            <a:r>
              <a:rPr lang="en-ID" sz="1400" dirty="0" err="1"/>
              <a:t>biaya</a:t>
            </a:r>
            <a:r>
              <a:rPr lang="en-ID" sz="1400" dirty="0"/>
              <a:t> </a:t>
            </a:r>
            <a:r>
              <a:rPr lang="en-ID" sz="1400" dirty="0" err="1"/>
              <a:t>pemeliharaan</a:t>
            </a:r>
            <a:r>
              <a:rPr lang="en-ID" sz="1400" dirty="0"/>
              <a:t>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gadai</a:t>
            </a:r>
            <a:r>
              <a:rPr lang="en-ID" sz="1400" dirty="0"/>
              <a:t>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dirty="0" err="1"/>
              <a:t>Penerima</a:t>
            </a:r>
            <a:r>
              <a:rPr lang="en-ID" sz="1400" dirty="0"/>
              <a:t> </a:t>
            </a:r>
            <a:r>
              <a:rPr lang="en-ID" sz="1400" dirty="0" err="1"/>
              <a:t>gadai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jaminan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menanggung</a:t>
            </a:r>
            <a:r>
              <a:rPr lang="en-ID" sz="1400" dirty="0"/>
              <a:t> </a:t>
            </a:r>
            <a:r>
              <a:rPr lang="en-ID" sz="1400" dirty="0" err="1"/>
              <a:t>kerugian</a:t>
            </a:r>
            <a:r>
              <a:rPr lang="en-ID" sz="1400" dirty="0"/>
              <a:t>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kerusakan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kehilangan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gadai</a:t>
            </a:r>
            <a:r>
              <a:rPr lang="en-ID" sz="1400" dirty="0"/>
              <a:t>, </a:t>
            </a:r>
            <a:r>
              <a:rPr lang="en-ID" sz="1400" dirty="0" err="1"/>
              <a:t>kecuali</a:t>
            </a:r>
            <a:r>
              <a:rPr lang="en-ID" sz="1400" dirty="0"/>
              <a:t>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hal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 </a:t>
            </a:r>
            <a:r>
              <a:rPr lang="en-ID" sz="1400" dirty="0" err="1"/>
              <a:t>akibat</a:t>
            </a:r>
            <a:r>
              <a:rPr lang="en-ID" sz="1400" dirty="0"/>
              <a:t> </a:t>
            </a:r>
            <a:r>
              <a:rPr lang="en-ID" sz="1400" dirty="0" err="1"/>
              <a:t>kelengahannya</a:t>
            </a:r>
            <a:r>
              <a:rPr lang="en-ID" sz="1400" dirty="0"/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7200" y="100960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2. </a:t>
            </a:r>
            <a:r>
              <a:rPr lang="en-ID" b="1" dirty="0" err="1"/>
              <a:t>Pemanfaatan</a:t>
            </a:r>
            <a:r>
              <a:rPr lang="en-ID" b="1" dirty="0"/>
              <a:t> </a:t>
            </a:r>
            <a:r>
              <a:rPr lang="en-ID" b="1" dirty="0" err="1"/>
              <a:t>Barang</a:t>
            </a:r>
            <a:r>
              <a:rPr lang="en-ID" b="1" dirty="0"/>
              <a:t> </a:t>
            </a:r>
            <a:r>
              <a:rPr lang="en-ID" b="1" dirty="0" err="1"/>
              <a:t>Gadai</a:t>
            </a:r>
            <a:r>
              <a:rPr lang="en-ID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675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 </a:t>
            </a:r>
            <a:r>
              <a:rPr lang="en-ID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Gadai</a:t>
            </a:r>
            <a:r>
              <a:rPr lang="en-ID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411774" y="1464217"/>
            <a:ext cx="4160226" cy="29255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1" dirty="0" err="1">
                <a:solidFill>
                  <a:schemeClr val="tx1"/>
                </a:solidFill>
              </a:rPr>
              <a:t>Rukun</a:t>
            </a:r>
            <a:r>
              <a:rPr lang="en-ID" sz="1400" b="1" dirty="0">
                <a:solidFill>
                  <a:schemeClr val="tx1"/>
                </a:solidFill>
              </a:rPr>
              <a:t> </a:t>
            </a:r>
            <a:r>
              <a:rPr lang="en-ID" sz="1400" b="1" dirty="0" err="1">
                <a:solidFill>
                  <a:schemeClr val="tx1"/>
                </a:solidFill>
              </a:rPr>
              <a:t>gadai</a:t>
            </a:r>
            <a:r>
              <a:rPr lang="en-ID" sz="1400" b="1" dirty="0">
                <a:solidFill>
                  <a:schemeClr val="tx1"/>
                </a:solidFill>
              </a:rPr>
              <a:t>: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dirty="0" err="1">
                <a:solidFill>
                  <a:schemeClr val="tx1"/>
                </a:solidFill>
              </a:rPr>
              <a:t>Pemberi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barang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gadai</a:t>
            </a:r>
            <a:r>
              <a:rPr lang="en-ID" sz="1400" dirty="0">
                <a:solidFill>
                  <a:schemeClr val="tx1"/>
                </a:solidFill>
              </a:rPr>
              <a:t> (</a:t>
            </a:r>
            <a:r>
              <a:rPr lang="en-ID" sz="1400" i="1" dirty="0" err="1">
                <a:solidFill>
                  <a:schemeClr val="tx1"/>
                </a:solidFill>
              </a:rPr>
              <a:t>rāhin</a:t>
            </a:r>
            <a:r>
              <a:rPr lang="en-ID" sz="1400" dirty="0">
                <a:solidFill>
                  <a:schemeClr val="tx1"/>
                </a:solidFill>
              </a:rPr>
              <a:t>).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dirty="0" err="1">
                <a:solidFill>
                  <a:schemeClr val="tx1"/>
                </a:solidFill>
              </a:rPr>
              <a:t>Penerima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barang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gadai</a:t>
            </a:r>
            <a:r>
              <a:rPr lang="en-ID" sz="1400" dirty="0">
                <a:solidFill>
                  <a:schemeClr val="tx1"/>
                </a:solidFill>
              </a:rPr>
              <a:t>/</a:t>
            </a:r>
            <a:r>
              <a:rPr lang="en-ID" sz="1400" dirty="0" err="1">
                <a:solidFill>
                  <a:schemeClr val="tx1"/>
                </a:solidFill>
              </a:rPr>
              <a:t>jaminan</a:t>
            </a:r>
            <a:r>
              <a:rPr lang="en-ID" sz="1400" dirty="0">
                <a:solidFill>
                  <a:schemeClr val="tx1"/>
                </a:solidFill>
              </a:rPr>
              <a:t> (</a:t>
            </a:r>
            <a:r>
              <a:rPr lang="en-ID" sz="1400" i="1" dirty="0" err="1">
                <a:solidFill>
                  <a:schemeClr val="tx1"/>
                </a:solidFill>
              </a:rPr>
              <a:t>murtahin</a:t>
            </a:r>
            <a:r>
              <a:rPr lang="en-ID" sz="1400" dirty="0">
                <a:solidFill>
                  <a:schemeClr val="tx1"/>
                </a:solidFill>
              </a:rPr>
              <a:t>). </a:t>
            </a:r>
            <a:r>
              <a:rPr lang="en-ID" sz="1400" dirty="0" err="1">
                <a:solidFill>
                  <a:schemeClr val="tx1"/>
                </a:solidFill>
              </a:rPr>
              <a:t>Pihak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ini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adalah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pemberi</a:t>
            </a:r>
            <a:r>
              <a:rPr lang="en-ID" sz="1400" dirty="0">
                <a:solidFill>
                  <a:schemeClr val="tx1"/>
                </a:solidFill>
              </a:rPr>
              <a:t> utang </a:t>
            </a:r>
            <a:r>
              <a:rPr lang="en-ID" sz="1400" dirty="0" err="1">
                <a:solidFill>
                  <a:schemeClr val="tx1"/>
                </a:solidFill>
              </a:rPr>
              <a:t>atau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pemilik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piutang</a:t>
            </a:r>
            <a:r>
              <a:rPr lang="en-ID" sz="1400" dirty="0">
                <a:solidFill>
                  <a:schemeClr val="tx1"/>
                </a:solidFill>
              </a:rPr>
              <a:t>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dirty="0" err="1">
                <a:solidFill>
                  <a:schemeClr val="tx1"/>
                </a:solidFill>
              </a:rPr>
              <a:t>Barang</a:t>
            </a:r>
            <a:r>
              <a:rPr lang="en-ID" sz="1400" dirty="0">
                <a:solidFill>
                  <a:schemeClr val="tx1"/>
                </a:solidFill>
              </a:rPr>
              <a:t> yang </a:t>
            </a:r>
            <a:r>
              <a:rPr lang="en-ID" sz="1400" dirty="0" err="1">
                <a:solidFill>
                  <a:schemeClr val="tx1"/>
                </a:solidFill>
              </a:rPr>
              <a:t>digadaikan</a:t>
            </a:r>
            <a:r>
              <a:rPr lang="en-ID" sz="1400" dirty="0">
                <a:solidFill>
                  <a:schemeClr val="tx1"/>
                </a:solidFill>
              </a:rPr>
              <a:t> (</a:t>
            </a:r>
            <a:r>
              <a:rPr lang="en-ID" sz="1400" i="1" dirty="0" err="1">
                <a:solidFill>
                  <a:schemeClr val="tx1"/>
                </a:solidFill>
              </a:rPr>
              <a:t>marhūn</a:t>
            </a:r>
            <a:r>
              <a:rPr lang="en-ID" sz="1400" dirty="0">
                <a:solidFill>
                  <a:schemeClr val="tx1"/>
                </a:solidFill>
              </a:rPr>
              <a:t>) dan utang (</a:t>
            </a:r>
            <a:r>
              <a:rPr lang="en-ID" sz="1400" i="1" dirty="0" err="1">
                <a:solidFill>
                  <a:schemeClr val="tx1"/>
                </a:solidFill>
              </a:rPr>
              <a:t>marhūn</a:t>
            </a:r>
            <a:r>
              <a:rPr lang="en-ID" sz="1400" i="1" dirty="0">
                <a:solidFill>
                  <a:schemeClr val="tx1"/>
                </a:solidFill>
              </a:rPr>
              <a:t> </a:t>
            </a:r>
            <a:r>
              <a:rPr lang="en-ID" sz="1400" i="1" dirty="0" err="1">
                <a:solidFill>
                  <a:schemeClr val="tx1"/>
                </a:solidFill>
              </a:rPr>
              <a:t>bih</a:t>
            </a:r>
            <a:r>
              <a:rPr lang="en-ID" sz="1400" dirty="0">
                <a:solidFill>
                  <a:schemeClr val="tx1"/>
                </a:solidFill>
              </a:rPr>
              <a:t>).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dirty="0" err="1">
                <a:solidFill>
                  <a:schemeClr val="tx1"/>
                </a:solidFill>
              </a:rPr>
              <a:t>Sigat</a:t>
            </a:r>
            <a:r>
              <a:rPr lang="en-ID" sz="1400" dirty="0">
                <a:solidFill>
                  <a:schemeClr val="tx1"/>
                </a:solidFill>
              </a:rPr>
              <a:t> (</a:t>
            </a:r>
            <a:r>
              <a:rPr lang="en-ID" sz="1400" i="1" dirty="0" err="1">
                <a:solidFill>
                  <a:schemeClr val="tx1"/>
                </a:solidFill>
              </a:rPr>
              <a:t>ijab</a:t>
            </a:r>
            <a:r>
              <a:rPr lang="en-ID" sz="1400" i="1" dirty="0">
                <a:solidFill>
                  <a:schemeClr val="tx1"/>
                </a:solidFill>
              </a:rPr>
              <a:t> </a:t>
            </a:r>
            <a:r>
              <a:rPr lang="en-ID" sz="1400" i="1" dirty="0" err="1">
                <a:solidFill>
                  <a:schemeClr val="tx1"/>
                </a:solidFill>
              </a:rPr>
              <a:t>kabul</a:t>
            </a:r>
            <a:r>
              <a:rPr lang="en-ID" sz="1400" dirty="0">
                <a:solidFill>
                  <a:schemeClr val="tx1"/>
                </a:solidFill>
              </a:rPr>
              <a:t>) </a:t>
            </a:r>
            <a:r>
              <a:rPr lang="en-ID" sz="1400" dirty="0" err="1">
                <a:solidFill>
                  <a:schemeClr val="tx1"/>
                </a:solidFill>
              </a:rPr>
              <a:t>atau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serah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terima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gadai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7200" y="100960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3. Rukun dan Syarat Sah Gadai </a:t>
            </a:r>
            <a:endParaRPr lang="en-ID" b="1" dirty="0"/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DE8CBD50-3B0F-5E2B-B604-5475673CD98E}"/>
              </a:ext>
            </a:extLst>
          </p:cNvPr>
          <p:cNvSpPr/>
          <p:nvPr/>
        </p:nvSpPr>
        <p:spPr>
          <a:xfrm>
            <a:off x="4724400" y="1532391"/>
            <a:ext cx="4160226" cy="256800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400" b="1" dirty="0" err="1">
                <a:solidFill>
                  <a:schemeClr val="tx1"/>
                </a:solidFill>
              </a:rPr>
              <a:t>Syarat</a:t>
            </a:r>
            <a:r>
              <a:rPr lang="en-ID" sz="1400" b="1" dirty="0">
                <a:solidFill>
                  <a:schemeClr val="tx1"/>
                </a:solidFill>
              </a:rPr>
              <a:t> </a:t>
            </a:r>
            <a:r>
              <a:rPr lang="en-ID" sz="1400" b="1" dirty="0" err="1">
                <a:solidFill>
                  <a:schemeClr val="tx1"/>
                </a:solidFill>
              </a:rPr>
              <a:t>sah</a:t>
            </a:r>
            <a:r>
              <a:rPr lang="en-ID" sz="1400" b="1" dirty="0">
                <a:solidFill>
                  <a:schemeClr val="tx1"/>
                </a:solidFill>
              </a:rPr>
              <a:t> </a:t>
            </a:r>
            <a:r>
              <a:rPr lang="en-ID" sz="1400" b="1" dirty="0" err="1">
                <a:solidFill>
                  <a:schemeClr val="tx1"/>
                </a:solidFill>
              </a:rPr>
              <a:t>gadai</a:t>
            </a:r>
            <a:r>
              <a:rPr lang="en-ID" sz="1400" b="1" dirty="0">
                <a:solidFill>
                  <a:schemeClr val="tx1"/>
                </a:solidFill>
              </a:rPr>
              <a:t>: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dirty="0" err="1">
                <a:solidFill>
                  <a:schemeClr val="tx1"/>
                </a:solidFill>
              </a:rPr>
              <a:t>Syarat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pemberi</a:t>
            </a:r>
            <a:r>
              <a:rPr lang="en-ID" sz="1400" dirty="0">
                <a:solidFill>
                  <a:schemeClr val="tx1"/>
                </a:solidFill>
              </a:rPr>
              <a:t> (</a:t>
            </a:r>
            <a:r>
              <a:rPr lang="en-ID" sz="1400" i="1" dirty="0" err="1">
                <a:solidFill>
                  <a:schemeClr val="tx1"/>
                </a:solidFill>
              </a:rPr>
              <a:t>rāhin</a:t>
            </a:r>
            <a:r>
              <a:rPr lang="en-ID" sz="1400" dirty="0">
                <a:solidFill>
                  <a:schemeClr val="tx1"/>
                </a:solidFill>
              </a:rPr>
              <a:t>) dan </a:t>
            </a:r>
            <a:r>
              <a:rPr lang="en-ID" sz="1400" dirty="0" err="1">
                <a:solidFill>
                  <a:schemeClr val="tx1"/>
                </a:solidFill>
              </a:rPr>
              <a:t>penerima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barang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gadai</a:t>
            </a:r>
            <a:r>
              <a:rPr lang="en-ID" sz="1400" dirty="0">
                <a:solidFill>
                  <a:schemeClr val="tx1"/>
                </a:solidFill>
              </a:rPr>
              <a:t> (</a:t>
            </a:r>
            <a:r>
              <a:rPr lang="en-ID" sz="1400" i="1" dirty="0" err="1">
                <a:solidFill>
                  <a:schemeClr val="tx1"/>
                </a:solidFill>
              </a:rPr>
              <a:t>murtahin</a:t>
            </a:r>
            <a:r>
              <a:rPr lang="en-ID" sz="1400" dirty="0">
                <a:solidFill>
                  <a:schemeClr val="tx1"/>
                </a:solidFill>
              </a:rPr>
              <a:t>)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dirty="0" err="1">
                <a:solidFill>
                  <a:schemeClr val="tx1"/>
                </a:solidFill>
              </a:rPr>
              <a:t>Syarat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sah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barang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gadai</a:t>
            </a:r>
            <a:r>
              <a:rPr lang="en-ID" sz="1400" dirty="0">
                <a:solidFill>
                  <a:schemeClr val="tx1"/>
                </a:solidFill>
              </a:rPr>
              <a:t> (</a:t>
            </a:r>
            <a:r>
              <a:rPr lang="en-ID" sz="1400" i="1" dirty="0" err="1">
                <a:solidFill>
                  <a:schemeClr val="tx1"/>
                </a:solidFill>
              </a:rPr>
              <a:t>marhūn</a:t>
            </a:r>
            <a:r>
              <a:rPr lang="en-ID" sz="1400" dirty="0">
                <a:solidFill>
                  <a:schemeClr val="tx1"/>
                </a:solidFill>
              </a:rPr>
              <a:t>)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ID" sz="1400" dirty="0" err="1">
                <a:solidFill>
                  <a:schemeClr val="tx1"/>
                </a:solidFill>
              </a:rPr>
              <a:t>Syarat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sah</a:t>
            </a:r>
            <a:r>
              <a:rPr lang="en-ID" sz="1400" dirty="0">
                <a:solidFill>
                  <a:schemeClr val="tx1"/>
                </a:solidFill>
              </a:rPr>
              <a:t> utang (</a:t>
            </a:r>
            <a:r>
              <a:rPr lang="en-ID" sz="1400" i="1" dirty="0" err="1">
                <a:solidFill>
                  <a:schemeClr val="tx1"/>
                </a:solidFill>
              </a:rPr>
              <a:t>marhūn</a:t>
            </a:r>
            <a:r>
              <a:rPr lang="en-ID" sz="1400" i="1" dirty="0">
                <a:solidFill>
                  <a:schemeClr val="tx1"/>
                </a:solidFill>
              </a:rPr>
              <a:t> </a:t>
            </a:r>
            <a:r>
              <a:rPr lang="en-ID" sz="1400" i="1" dirty="0" err="1">
                <a:solidFill>
                  <a:schemeClr val="tx1"/>
                </a:solidFill>
              </a:rPr>
              <a:t>bih</a:t>
            </a:r>
            <a:r>
              <a:rPr lang="en-ID" sz="1400" dirty="0">
                <a:solidFill>
                  <a:schemeClr val="tx1"/>
                </a:solidFill>
              </a:rPr>
              <a:t>) </a:t>
            </a:r>
            <a:r>
              <a:rPr lang="en-ID" sz="1400" dirty="0" err="1">
                <a:solidFill>
                  <a:schemeClr val="tx1"/>
                </a:solidFill>
              </a:rPr>
              <a:t>adalah</a:t>
            </a:r>
            <a:r>
              <a:rPr lang="en-ID" sz="1400" dirty="0">
                <a:solidFill>
                  <a:schemeClr val="tx1"/>
                </a:solidFill>
              </a:rPr>
              <a:t> utang yang </a:t>
            </a:r>
            <a:r>
              <a:rPr lang="en-ID" sz="1400" dirty="0" err="1">
                <a:solidFill>
                  <a:schemeClr val="tx1"/>
                </a:solidFill>
              </a:rPr>
              <a:t>wajib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dibayar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atau</a:t>
            </a:r>
            <a:r>
              <a:rPr lang="en-ID" sz="1400" dirty="0">
                <a:solidFill>
                  <a:schemeClr val="tx1"/>
                </a:solidFill>
              </a:rPr>
              <a:t> yang </a:t>
            </a:r>
            <a:r>
              <a:rPr lang="en-ID" sz="1400" dirty="0" err="1">
                <a:solidFill>
                  <a:schemeClr val="tx1"/>
                </a:solidFill>
              </a:rPr>
              <a:t>akhirnya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menjadi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wajib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dilunasi</a:t>
            </a:r>
            <a:r>
              <a:rPr lang="en-ID" sz="14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1570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3465</TotalTime>
  <Words>2012</Words>
  <Application>Microsoft Office PowerPoint</Application>
  <PresentationFormat>On-screen Show (16:9)</PresentationFormat>
  <Paragraphs>224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ae_Ouhod</vt:lpstr>
      <vt:lpstr>Arial</vt:lpstr>
      <vt:lpstr>Calibri</vt:lpstr>
      <vt:lpstr>Muli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Miura Sekar Nurindra</cp:lastModifiedBy>
  <cp:revision>284</cp:revision>
  <cp:lastPrinted>2022-04-09T01:52:42Z</cp:lastPrinted>
  <dcterms:created xsi:type="dcterms:W3CDTF">2022-01-17T01:37:52Z</dcterms:created>
  <dcterms:modified xsi:type="dcterms:W3CDTF">2024-07-22T09:22:35Z</dcterms:modified>
</cp:coreProperties>
</file>