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8" r:id="rId2"/>
    <p:sldId id="281" r:id="rId3"/>
    <p:sldId id="282" r:id="rId4"/>
    <p:sldId id="283" r:id="rId5"/>
    <p:sldId id="341" r:id="rId6"/>
    <p:sldId id="342" r:id="rId7"/>
    <p:sldId id="345" r:id="rId8"/>
    <p:sldId id="344" r:id="rId9"/>
    <p:sldId id="343" r:id="rId10"/>
    <p:sldId id="346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66"/>
    <a:srgbClr val="FFFF99"/>
    <a:srgbClr val="15C06A"/>
    <a:srgbClr val="00C06A"/>
    <a:srgbClr val="F8804B"/>
    <a:srgbClr val="26A8DF"/>
    <a:srgbClr val="C9C011"/>
    <a:srgbClr val="B1CE37"/>
    <a:srgbClr val="40BF38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78" autoAdjust="0"/>
  </p:normalViewPr>
  <p:slideViewPr>
    <p:cSldViewPr>
      <p:cViewPr varScale="1">
        <p:scale>
          <a:sx n="82" d="100"/>
          <a:sy n="82" d="100"/>
        </p:scale>
        <p:origin x="972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28988" y="3108946"/>
            <a:ext cx="1987532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XII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3400" y="3945934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Dalilnya</a:t>
            </a:r>
            <a:r>
              <a:rPr lang="en-ID" sz="1600" dirty="0"/>
              <a:t> </a:t>
            </a:r>
            <a:r>
              <a:rPr lang="en-ID" sz="1600" dirty="0" err="1"/>
              <a:t>mengganti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hilang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rusak</a:t>
            </a:r>
            <a:endParaRPr lang="en-ID" sz="16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948747B-D145-4D79-AEA4-9EDBC4E7D9B6}"/>
              </a:ext>
            </a:extLst>
          </p:cNvPr>
          <p:cNvSpPr txBox="1"/>
          <p:nvPr/>
        </p:nvSpPr>
        <p:spPr>
          <a:xfrm>
            <a:off x="381000" y="1280501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Dalilnya</a:t>
            </a:r>
            <a:r>
              <a:rPr lang="en-ID" sz="1600" b="1" dirty="0"/>
              <a:t> </a:t>
            </a:r>
            <a:r>
              <a:rPr lang="sv-SE" sz="1600" b="1" dirty="0"/>
              <a:t>mengembalikan barang kepada pemiliknya </a:t>
            </a:r>
            <a:endParaRPr lang="en-ID" sz="1600" b="1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C39BB-385F-4DAE-916B-3521FA611D7D}"/>
              </a:ext>
            </a:extLst>
          </p:cNvPr>
          <p:cNvGrpSpPr/>
          <p:nvPr/>
        </p:nvGrpSpPr>
        <p:grpSpPr>
          <a:xfrm>
            <a:off x="442399" y="1769885"/>
            <a:ext cx="8372192" cy="1101361"/>
            <a:chOff x="425977" y="1698020"/>
            <a:chExt cx="8372192" cy="110136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2380E24-071A-4381-AF4B-F740C80462FB}"/>
                </a:ext>
              </a:extLst>
            </p:cNvPr>
            <p:cNvGrpSpPr/>
            <p:nvPr/>
          </p:nvGrpSpPr>
          <p:grpSpPr>
            <a:xfrm>
              <a:off x="425977" y="1698020"/>
              <a:ext cx="8337023" cy="543588"/>
              <a:chOff x="425977" y="1698020"/>
              <a:chExt cx="8337023" cy="543588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6553D033-F6A8-467D-9B0F-CB65527E53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42343" y="1698020"/>
                <a:ext cx="4320657" cy="50400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B6FB6B5-1E4F-4C1E-BD08-6C7EE9E191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5977" y="1773608"/>
                <a:ext cx="4039812" cy="468000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ACDE1E-39BF-4F49-9C66-6856FB08F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3982" y="2295381"/>
              <a:ext cx="1954187" cy="5040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1485C47-6DE6-49DE-B94C-F288C4F2C6ED}"/>
              </a:ext>
            </a:extLst>
          </p:cNvPr>
          <p:cNvSpPr txBox="1"/>
          <p:nvPr/>
        </p:nvSpPr>
        <p:spPr>
          <a:xfrm>
            <a:off x="499852" y="3017009"/>
            <a:ext cx="825728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Abu </a:t>
            </a:r>
            <a:r>
              <a:rPr lang="en-ID" sz="1600" dirty="0" err="1"/>
              <a:t>Umamah</a:t>
            </a:r>
            <a:r>
              <a:rPr lang="en-ID" sz="1600" dirty="0"/>
              <a:t> </a:t>
            </a:r>
            <a:r>
              <a:rPr lang="en-ID" sz="1600" dirty="0" err="1"/>
              <a:t>berkata</a:t>
            </a:r>
            <a:r>
              <a:rPr lang="en-ID" sz="1600" dirty="0"/>
              <a:t>, ‘Aku </a:t>
            </a:r>
            <a:r>
              <a:rPr lang="en-ID" sz="1600" dirty="0" err="1"/>
              <a:t>mendengar</a:t>
            </a:r>
            <a:r>
              <a:rPr lang="en-ID" sz="1600" dirty="0"/>
              <a:t> </a:t>
            </a:r>
            <a:r>
              <a:rPr lang="en-ID" sz="1600" dirty="0" err="1"/>
              <a:t>Rasulullah</a:t>
            </a:r>
            <a:r>
              <a:rPr lang="en-ID" sz="1600" dirty="0"/>
              <a:t> Saw. </a:t>
            </a:r>
            <a:r>
              <a:rPr lang="en-ID" sz="1600" dirty="0" err="1"/>
              <a:t>bersabda</a:t>
            </a:r>
            <a:r>
              <a:rPr lang="en-ID" sz="1600" dirty="0"/>
              <a:t>: ‘‘</a:t>
            </a:r>
            <a:r>
              <a:rPr lang="en-ID" sz="1600" dirty="0" err="1"/>
              <a:t>Āriyah</a:t>
            </a:r>
            <a:r>
              <a:rPr lang="en-ID" sz="1600" dirty="0"/>
              <a:t> (</a:t>
            </a:r>
            <a:r>
              <a:rPr lang="en-ID" sz="1600" dirty="0" err="1"/>
              <a:t>pinjaman</a:t>
            </a:r>
            <a:r>
              <a:rPr lang="en-ID" sz="1600" dirty="0"/>
              <a:t>)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dikembalikan</a:t>
            </a:r>
            <a:r>
              <a:rPr lang="en-ID" sz="1600" dirty="0"/>
              <a:t>, </a:t>
            </a:r>
            <a:r>
              <a:rPr lang="en-ID" sz="1600" dirty="0" err="1"/>
              <a:t>minh</a:t>
            </a:r>
            <a:r>
              <a:rPr lang="en-ID" sz="1600" dirty="0"/>
              <a:t>. ah (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diambil</a:t>
            </a:r>
            <a:r>
              <a:rPr lang="en-ID" sz="1600" dirty="0"/>
              <a:t> </a:t>
            </a:r>
            <a:r>
              <a:rPr lang="en-ID" sz="1600" dirty="0" err="1"/>
              <a:t>manfaatnya</a:t>
            </a:r>
            <a:r>
              <a:rPr lang="en-ID" sz="1600" dirty="0"/>
              <a:t>)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dikembalikan</a:t>
            </a:r>
            <a:r>
              <a:rPr lang="en-ID" sz="1600" dirty="0"/>
              <a:t>, </a:t>
            </a:r>
            <a:r>
              <a:rPr lang="en-ID" sz="1600" dirty="0" err="1"/>
              <a:t>dayn</a:t>
            </a:r>
            <a:r>
              <a:rPr lang="en-ID" sz="1600" dirty="0"/>
              <a:t> (utang)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dibayar</a:t>
            </a:r>
            <a:r>
              <a:rPr lang="en-ID" sz="1600" dirty="0"/>
              <a:t>, dan </a:t>
            </a:r>
            <a:r>
              <a:rPr lang="en-ID" sz="1600" dirty="0" err="1"/>
              <a:t>za’im</a:t>
            </a:r>
            <a:r>
              <a:rPr lang="en-ID" sz="1600" dirty="0"/>
              <a:t> (</a:t>
            </a:r>
            <a:r>
              <a:rPr lang="en-ID" sz="1600" dirty="0" err="1"/>
              <a:t>penanggung</a:t>
            </a:r>
            <a:r>
              <a:rPr lang="en-ID" sz="1600" dirty="0"/>
              <a:t> utang) </a:t>
            </a:r>
            <a:r>
              <a:rPr lang="en-ID" sz="1600" dirty="0" err="1"/>
              <a:t>statusnya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pengutang</a:t>
            </a:r>
            <a:r>
              <a:rPr lang="en-ID" sz="1600" dirty="0"/>
              <a:t>.’” (H.R. Abu Daud)</a:t>
            </a:r>
          </a:p>
        </p:txBody>
      </p:sp>
    </p:spTree>
    <p:extLst>
      <p:ext uri="{BB962C8B-B14F-4D97-AF65-F5344CB8AC3E}">
        <p14:creationId xmlns:p14="http://schemas.microsoft.com/office/powerpoint/2010/main" val="395689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3400" y="1167139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Dalilnya</a:t>
            </a:r>
            <a:r>
              <a:rPr lang="en-ID" sz="1600" b="1" dirty="0"/>
              <a:t> </a:t>
            </a:r>
            <a:r>
              <a:rPr lang="en-ID" sz="1600" b="1" dirty="0" err="1"/>
              <a:t>mengganti</a:t>
            </a:r>
            <a:r>
              <a:rPr lang="en-ID" sz="1600" b="1" dirty="0"/>
              <a:t> </a:t>
            </a:r>
            <a:r>
              <a:rPr lang="en-ID" sz="1600" b="1" dirty="0" err="1"/>
              <a:t>barang</a:t>
            </a:r>
            <a:r>
              <a:rPr lang="en-ID" sz="1600" b="1" dirty="0"/>
              <a:t> </a:t>
            </a:r>
            <a:r>
              <a:rPr lang="en-ID" sz="1600" b="1" dirty="0" err="1"/>
              <a:t>apabila</a:t>
            </a:r>
            <a:r>
              <a:rPr lang="en-ID" sz="1600" b="1" dirty="0"/>
              <a:t> </a:t>
            </a:r>
            <a:r>
              <a:rPr lang="en-ID" sz="1600" b="1" dirty="0" err="1"/>
              <a:t>hilang</a:t>
            </a:r>
            <a:r>
              <a:rPr lang="en-ID" sz="1600" b="1" dirty="0"/>
              <a:t> </a:t>
            </a:r>
            <a:r>
              <a:rPr lang="en-ID" sz="1600" b="1" dirty="0" err="1"/>
              <a:t>atau</a:t>
            </a:r>
            <a:r>
              <a:rPr lang="en-ID" sz="1600" b="1" dirty="0"/>
              <a:t> </a:t>
            </a:r>
            <a:r>
              <a:rPr lang="en-ID" sz="1600" b="1" dirty="0" err="1"/>
              <a:t>rusak</a:t>
            </a:r>
            <a:endParaRPr lang="en-ID" sz="1600" b="1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DF355A-BCC2-40EC-AD10-2E5755214818}"/>
              </a:ext>
            </a:extLst>
          </p:cNvPr>
          <p:cNvGrpSpPr/>
          <p:nvPr/>
        </p:nvGrpSpPr>
        <p:grpSpPr>
          <a:xfrm>
            <a:off x="533400" y="1648798"/>
            <a:ext cx="8077200" cy="1085196"/>
            <a:chOff x="533400" y="1558760"/>
            <a:chExt cx="8077200" cy="108519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5490A66-B1AD-41A8-898B-1CBDE93B0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8456" y="1558760"/>
              <a:ext cx="3762144" cy="504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C692239-9600-4A3F-A2B6-F96953CD35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1594289"/>
              <a:ext cx="4292998" cy="468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5AF63A2-1A1E-4692-A1D3-2E3808DEC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3227" y="2175956"/>
              <a:ext cx="3027373" cy="468000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A674B775-A0B5-44ED-A1F0-75C77B7B1A61}"/>
              </a:ext>
            </a:extLst>
          </p:cNvPr>
          <p:cNvSpPr txBox="1"/>
          <p:nvPr/>
        </p:nvSpPr>
        <p:spPr>
          <a:xfrm>
            <a:off x="419100" y="2963925"/>
            <a:ext cx="8305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</a:t>
            </a:r>
            <a:r>
              <a:rPr lang="en-ID" sz="1600" dirty="0" err="1"/>
              <a:t>Umayyah</a:t>
            </a:r>
            <a:r>
              <a:rPr lang="en-ID" sz="1600" dirty="0"/>
              <a:t> bin </a:t>
            </a:r>
            <a:r>
              <a:rPr lang="en-ID" sz="1600" dirty="0" err="1"/>
              <a:t>Shafwan</a:t>
            </a:r>
            <a:r>
              <a:rPr lang="en-ID" sz="1600" dirty="0"/>
              <a:t> bin </a:t>
            </a:r>
            <a:r>
              <a:rPr lang="en-ID" sz="1600" dirty="0" err="1"/>
              <a:t>Umayyah</a:t>
            </a:r>
            <a:r>
              <a:rPr lang="en-ID" sz="1600" dirty="0"/>
              <a:t>,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ayahnya</a:t>
            </a:r>
            <a:r>
              <a:rPr lang="en-ID" sz="1600" dirty="0"/>
              <a:t>, </a:t>
            </a:r>
            <a:r>
              <a:rPr lang="en-ID" sz="1600" dirty="0" err="1"/>
              <a:t>sesungguhnya</a:t>
            </a:r>
            <a:r>
              <a:rPr lang="en-ID" sz="1600" dirty="0"/>
              <a:t> </a:t>
            </a:r>
            <a:r>
              <a:rPr lang="en-ID" sz="1600" dirty="0" err="1"/>
              <a:t>Rasulullah</a:t>
            </a:r>
            <a:r>
              <a:rPr lang="en-ID" sz="1600" dirty="0"/>
              <a:t> Saw. </a:t>
            </a:r>
            <a:r>
              <a:rPr lang="en-ID" sz="1600" dirty="0" err="1"/>
              <a:t>meminjam</a:t>
            </a:r>
            <a:r>
              <a:rPr lang="en-ID" sz="1600" dirty="0"/>
              <a:t> </a:t>
            </a:r>
            <a:r>
              <a:rPr lang="en-ID" sz="1600" dirty="0" err="1"/>
              <a:t>zirah</a:t>
            </a:r>
            <a:r>
              <a:rPr lang="en-ID" sz="1600" dirty="0"/>
              <a:t> </a:t>
            </a:r>
            <a:r>
              <a:rPr lang="en-ID" sz="1600" dirty="0" err="1"/>
              <a:t>rantai</a:t>
            </a:r>
            <a:r>
              <a:rPr lang="en-ID" sz="1600" dirty="0"/>
              <a:t> (</a:t>
            </a:r>
            <a:r>
              <a:rPr lang="en-ID" sz="1600" dirty="0" err="1"/>
              <a:t>pelapis</a:t>
            </a:r>
            <a:r>
              <a:rPr lang="en-ID" sz="1600" dirty="0"/>
              <a:t> baju </a:t>
            </a:r>
            <a:r>
              <a:rPr lang="en-ID" sz="1600" dirty="0" err="1"/>
              <a:t>besi</a:t>
            </a:r>
            <a:r>
              <a:rPr lang="en-ID" sz="1600" dirty="0"/>
              <a:t>) </a:t>
            </a:r>
            <a:r>
              <a:rPr lang="en-ID" sz="1600" dirty="0" err="1"/>
              <a:t>darinya</a:t>
            </a:r>
            <a:r>
              <a:rPr lang="en-ID" sz="1600" dirty="0"/>
              <a:t> pada </a:t>
            </a:r>
            <a:r>
              <a:rPr lang="en-ID" sz="1600" dirty="0" err="1"/>
              <a:t>hari</a:t>
            </a:r>
            <a:r>
              <a:rPr lang="en-ID" sz="1600" dirty="0"/>
              <a:t> (</a:t>
            </a:r>
            <a:r>
              <a:rPr lang="en-ID" sz="1600" dirty="0" err="1"/>
              <a:t>pertempuran</a:t>
            </a:r>
            <a:r>
              <a:rPr lang="en-ID" sz="1600" dirty="0"/>
              <a:t>) </a:t>
            </a:r>
            <a:r>
              <a:rPr lang="en-ID" sz="1600" dirty="0" err="1"/>
              <a:t>Hunain</a:t>
            </a:r>
            <a:r>
              <a:rPr lang="en-ID" sz="1600" dirty="0"/>
              <a:t>. </a:t>
            </a:r>
            <a:r>
              <a:rPr lang="en-ID" sz="1600" dirty="0" err="1"/>
              <a:t>Dia</a:t>
            </a:r>
            <a:r>
              <a:rPr lang="en-ID" sz="1600" dirty="0"/>
              <a:t> </a:t>
            </a:r>
            <a:r>
              <a:rPr lang="en-ID" sz="1600" dirty="0" err="1"/>
              <a:t>bertanya</a:t>
            </a:r>
            <a:r>
              <a:rPr lang="en-ID" sz="1600" dirty="0"/>
              <a:t>, ‘</a:t>
            </a:r>
            <a:r>
              <a:rPr lang="en-ID" sz="1600" dirty="0" err="1"/>
              <a:t>Apakah</a:t>
            </a:r>
            <a:r>
              <a:rPr lang="en-ID" sz="1600" dirty="0"/>
              <a:t> </a:t>
            </a:r>
            <a:r>
              <a:rPr lang="en-ID" sz="1600" dirty="0" err="1"/>
              <a:t>Engkau</a:t>
            </a:r>
            <a:r>
              <a:rPr lang="en-ID" sz="1600" dirty="0"/>
              <a:t> </a:t>
            </a:r>
            <a:r>
              <a:rPr lang="en-ID" sz="1600" dirty="0" err="1"/>
              <a:t>mengambilnya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paksa</a:t>
            </a:r>
            <a:r>
              <a:rPr lang="en-ID" sz="1600" dirty="0"/>
              <a:t>, </a:t>
            </a:r>
            <a:r>
              <a:rPr lang="en-ID" sz="1600" dirty="0" err="1"/>
              <a:t>wahai</a:t>
            </a:r>
            <a:r>
              <a:rPr lang="en-ID" sz="1600" dirty="0"/>
              <a:t> Muhammad?’ </a:t>
            </a:r>
            <a:r>
              <a:rPr lang="en-ID" sz="1600" dirty="0" err="1"/>
              <a:t>Beliau</a:t>
            </a:r>
            <a:r>
              <a:rPr lang="en-ID" sz="1600" dirty="0"/>
              <a:t> </a:t>
            </a:r>
            <a:r>
              <a:rPr lang="en-ID" sz="1600" dirty="0" err="1"/>
              <a:t>menjawab</a:t>
            </a:r>
            <a:r>
              <a:rPr lang="en-ID" sz="1600" dirty="0"/>
              <a:t>: ‘</a:t>
            </a:r>
            <a:r>
              <a:rPr lang="en-ID" sz="1600" dirty="0" err="1"/>
              <a:t>Tidak</a:t>
            </a:r>
            <a:r>
              <a:rPr lang="en-ID" sz="1600" dirty="0"/>
              <a:t>,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pinjaman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jaminan</a:t>
            </a:r>
            <a:r>
              <a:rPr lang="en-ID" sz="1600" dirty="0"/>
              <a:t> </a:t>
            </a:r>
            <a:r>
              <a:rPr lang="en-ID" sz="1600" dirty="0" err="1"/>
              <a:t>pengembalian</a:t>
            </a:r>
            <a:r>
              <a:rPr lang="en-ID" sz="1600" dirty="0"/>
              <a:t>.’” (H.R. Abu Daud)</a:t>
            </a:r>
          </a:p>
        </p:txBody>
      </p:sp>
    </p:spTree>
    <p:extLst>
      <p:ext uri="{BB962C8B-B14F-4D97-AF65-F5344CB8AC3E}">
        <p14:creationId xmlns:p14="http://schemas.microsoft.com/office/powerpoint/2010/main" val="337671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3400" y="1167139"/>
            <a:ext cx="48533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Dalilnya</a:t>
            </a:r>
            <a:r>
              <a:rPr lang="en-ID" sz="1600" b="1" dirty="0"/>
              <a:t> me</a:t>
            </a:r>
            <a:r>
              <a:rPr lang="sv-SE" sz="1600" b="1" dirty="0"/>
              <a:t>rawat barang pinjaman dengan baik.</a:t>
            </a:r>
            <a:endParaRPr lang="en-ID" sz="16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74B775-A0B5-44ED-A1F0-75C77B7B1A61}"/>
              </a:ext>
            </a:extLst>
          </p:cNvPr>
          <p:cNvSpPr txBox="1"/>
          <p:nvPr/>
        </p:nvSpPr>
        <p:spPr>
          <a:xfrm>
            <a:off x="762000" y="3156951"/>
            <a:ext cx="7620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</a:t>
            </a:r>
            <a:r>
              <a:rPr lang="en-ID" sz="1600" dirty="0" err="1"/>
              <a:t>Samurah</a:t>
            </a:r>
            <a:r>
              <a:rPr lang="en-ID" sz="1600" dirty="0"/>
              <a:t>, </a:t>
            </a:r>
            <a:r>
              <a:rPr lang="en-ID" sz="1600" dirty="0" err="1"/>
              <a:t>dari</a:t>
            </a:r>
            <a:r>
              <a:rPr lang="en-ID" sz="1600" dirty="0"/>
              <a:t> Nabi Saw. </a:t>
            </a:r>
            <a:r>
              <a:rPr lang="en-ID" sz="1600" dirty="0" err="1"/>
              <a:t>bersabda</a:t>
            </a:r>
            <a:r>
              <a:rPr lang="en-ID" sz="1600" dirty="0"/>
              <a:t>: ‘</a:t>
            </a:r>
            <a:r>
              <a:rPr lang="en-ID" sz="1600" dirty="0" err="1"/>
              <a:t>Kewajiban</a:t>
            </a:r>
            <a:r>
              <a:rPr lang="en-ID" sz="1600" dirty="0"/>
              <a:t> </a:t>
            </a:r>
            <a:r>
              <a:rPr lang="en-ID" sz="1600" dirty="0" err="1"/>
              <a:t>peminjam</a:t>
            </a:r>
            <a:r>
              <a:rPr lang="en-ID" sz="1600" dirty="0"/>
              <a:t> </a:t>
            </a:r>
            <a:r>
              <a:rPr lang="en-ID" sz="1600" dirty="0" err="1"/>
              <a:t>merawat</a:t>
            </a:r>
            <a:r>
              <a:rPr lang="en-ID" sz="1600" dirty="0"/>
              <a:t> </a:t>
            </a:r>
            <a:r>
              <a:rPr lang="en-ID" sz="1600" dirty="0" err="1"/>
              <a:t>apa</a:t>
            </a:r>
            <a:r>
              <a:rPr lang="en-ID" sz="1600" dirty="0"/>
              <a:t> yang </a:t>
            </a:r>
            <a:r>
              <a:rPr lang="en-ID" sz="1600" dirty="0" err="1"/>
              <a:t>dipinjamnya</a:t>
            </a:r>
            <a:r>
              <a:rPr lang="en-ID" sz="1600" dirty="0"/>
              <a:t>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mengembalikan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.” (H.R. Ahmad)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EF035F0-1232-43EB-B3D3-EF5B2A07472C}"/>
              </a:ext>
            </a:extLst>
          </p:cNvPr>
          <p:cNvGrpSpPr/>
          <p:nvPr/>
        </p:nvGrpSpPr>
        <p:grpSpPr>
          <a:xfrm>
            <a:off x="1371600" y="1674361"/>
            <a:ext cx="6343505" cy="1430789"/>
            <a:chOff x="1371600" y="1674361"/>
            <a:chExt cx="6343505" cy="143078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3638A4-4A76-49CE-A46C-2BE6B6E07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8895" y="1674361"/>
              <a:ext cx="6286210" cy="131392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C63E3B3-F6F6-4E2F-83D1-0236233BA70F}"/>
                </a:ext>
              </a:extLst>
            </p:cNvPr>
            <p:cNvSpPr/>
            <p:nvPr/>
          </p:nvSpPr>
          <p:spPr>
            <a:xfrm>
              <a:off x="1371600" y="2876550"/>
              <a:ext cx="609600" cy="228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376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140399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Berakhirnya</a:t>
            </a:r>
            <a:r>
              <a:rPr lang="en-ID" b="1" dirty="0"/>
              <a:t> Masa </a:t>
            </a:r>
            <a:r>
              <a:rPr lang="en-ID" b="1" dirty="0" err="1"/>
              <a:t>Pinjaman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6205" y="1620736"/>
            <a:ext cx="8071592" cy="2609689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dikembalikan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dimanfaatkan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>
                <a:solidFill>
                  <a:schemeClr val="tx1"/>
                </a:solidFill>
              </a:rPr>
              <a:t>Salah </a:t>
            </a:r>
            <a:r>
              <a:rPr lang="en-ID" sz="1600" dirty="0" err="1">
                <a:solidFill>
                  <a:schemeClr val="tx1"/>
                </a:solidFill>
              </a:rPr>
              <a:t>satu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meninggal</a:t>
            </a:r>
            <a:r>
              <a:rPr lang="en-ID" sz="1600" dirty="0">
                <a:solidFill>
                  <a:schemeClr val="tx1"/>
                </a:solidFill>
              </a:rPr>
              <a:t> dunia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gila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diminta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kembali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sewaktu-waktu</a:t>
            </a:r>
            <a:r>
              <a:rPr lang="en-ID" sz="1600" dirty="0">
                <a:solidFill>
                  <a:schemeClr val="tx1"/>
                </a:solidFill>
              </a:rPr>
              <a:t> oleh </a:t>
            </a:r>
            <a:r>
              <a:rPr lang="en-ID" sz="1600" dirty="0" err="1">
                <a:solidFill>
                  <a:schemeClr val="tx1"/>
                </a:solidFill>
              </a:rPr>
              <a:t>pemiliknya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Sebab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pinjam-meminjam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bukanlah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perjanjian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Terjadi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perselisihan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antara</a:t>
            </a:r>
            <a:r>
              <a:rPr lang="en-ID" sz="1600" dirty="0">
                <a:solidFill>
                  <a:schemeClr val="tx1"/>
                </a:solidFill>
              </a:rPr>
              <a:t> orang yang </a:t>
            </a: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peminjamnya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apakah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sudah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dikembalikan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belum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keadaan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ini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maka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kembali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asal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bahwa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dikembalikan</a:t>
            </a:r>
            <a:r>
              <a:rPr lang="en-ID" sz="1600" dirty="0">
                <a:solidFill>
                  <a:schemeClr val="tx1"/>
                </a:solidFill>
              </a:rPr>
              <a:t>, dan orang yang </a:t>
            </a: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menguatkannya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sumpah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1799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140399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Ketentuan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Pinjam-Meminjam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6205" y="1540885"/>
            <a:ext cx="8071592" cy="28089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Pinjam-meminjam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dimanfaatkan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hal-hal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baik</a:t>
            </a:r>
            <a:r>
              <a:rPr lang="en-ID" sz="1600" dirty="0">
                <a:solidFill>
                  <a:schemeClr val="tx1"/>
                </a:solidFill>
              </a:rPr>
              <a:t> dan halal. </a:t>
            </a:r>
            <a:r>
              <a:rPr lang="en-ID" sz="1600" dirty="0" err="1">
                <a:solidFill>
                  <a:schemeClr val="tx1"/>
                </a:solidFill>
              </a:rPr>
              <a:t>Sebab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pinjam-meminjam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keperluan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maksiat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hukumnya</a:t>
            </a:r>
            <a:r>
              <a:rPr lang="en-ID" sz="1600" dirty="0">
                <a:solidFill>
                  <a:schemeClr val="tx1"/>
                </a:solidFill>
              </a:rPr>
              <a:t> haram.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hendaknya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berhati-hati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menggunakan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agar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menimbulkan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kerusakan</a:t>
            </a:r>
            <a:r>
              <a:rPr lang="en-ID" sz="1600" dirty="0">
                <a:solidFill>
                  <a:schemeClr val="tx1"/>
                </a:solidFill>
              </a:rPr>
              <a:t> pada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wajib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perjanjian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disepakati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Apabila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janjinya</a:t>
            </a:r>
            <a:r>
              <a:rPr lang="en-ID" sz="1600" dirty="0">
                <a:solidFill>
                  <a:schemeClr val="tx1"/>
                </a:solidFill>
              </a:rPr>
              <a:t>, dan </a:t>
            </a:r>
            <a:r>
              <a:rPr lang="en-ID" sz="1600" dirty="0" err="1">
                <a:solidFill>
                  <a:schemeClr val="tx1"/>
                </a:solidFill>
              </a:rPr>
              <a:t>hal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ini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disengaja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maka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memberitahukan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prinsip</a:t>
            </a:r>
            <a:r>
              <a:rPr lang="en-ID" sz="1600" dirty="0">
                <a:solidFill>
                  <a:schemeClr val="tx1"/>
                </a:solidFill>
              </a:rPr>
              <a:t> gotong-royong,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sebaiknya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memberi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kelonggaran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sampai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pinjamannya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455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6204" y="1317013"/>
            <a:ext cx="8071592" cy="1107065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dirty="0">
                <a:solidFill>
                  <a:schemeClr val="tx1"/>
                </a:solidFill>
              </a:rPr>
              <a:t>wadi- ’ah </a:t>
            </a:r>
            <a:r>
              <a:rPr lang="en-ID" dirty="0" err="1">
                <a:solidFill>
                  <a:schemeClr val="tx1"/>
                </a:solidFill>
              </a:rPr>
              <a:t>adalah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titipan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murni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pihak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pihak</a:t>
            </a:r>
            <a:r>
              <a:rPr lang="en-ID" dirty="0">
                <a:solidFill>
                  <a:schemeClr val="tx1"/>
                </a:solidFill>
              </a:rPr>
              <a:t> yang lain, </a:t>
            </a:r>
            <a:r>
              <a:rPr lang="en-ID" dirty="0" err="1">
                <a:solidFill>
                  <a:schemeClr val="tx1"/>
                </a:solidFill>
              </a:rPr>
              <a:t>baik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individu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maupun</a:t>
            </a:r>
            <a:r>
              <a:rPr lang="en-ID" dirty="0">
                <a:solidFill>
                  <a:schemeClr val="tx1"/>
                </a:solidFill>
              </a:rPr>
              <a:t> badan </a:t>
            </a:r>
            <a:r>
              <a:rPr lang="en-ID" dirty="0" err="1">
                <a:solidFill>
                  <a:schemeClr val="tx1"/>
                </a:solidFill>
              </a:rPr>
              <a:t>hukum</a:t>
            </a:r>
            <a:r>
              <a:rPr lang="en-ID" dirty="0">
                <a:solidFill>
                  <a:schemeClr val="tx1"/>
                </a:solidFill>
              </a:rPr>
              <a:t>, yang </a:t>
            </a:r>
            <a:r>
              <a:rPr lang="en-ID" dirty="0" err="1">
                <a:solidFill>
                  <a:schemeClr val="tx1"/>
                </a:solidFill>
              </a:rPr>
              <a:t>harus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dijaga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dikembalikan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kapan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saja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apabila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penitip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menghendakinya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D36206-F42E-4337-A348-2572E5491DD5}"/>
              </a:ext>
            </a:extLst>
          </p:cNvPr>
          <p:cNvSpPr txBox="1"/>
          <p:nvPr/>
        </p:nvSpPr>
        <p:spPr>
          <a:xfrm>
            <a:off x="536204" y="2645863"/>
            <a:ext cx="807159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Hukum wadi- ’ah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mubah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penitip</a:t>
            </a:r>
            <a:r>
              <a:rPr lang="en-ID" dirty="0"/>
              <a:t>. </a:t>
            </a:r>
            <a:r>
              <a:rPr lang="en-ID" dirty="0" err="1"/>
              <a:t>Sementara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penerima</a:t>
            </a:r>
            <a:r>
              <a:rPr lang="en-ID" dirty="0"/>
              <a:t> </a:t>
            </a:r>
            <a:r>
              <a:rPr lang="en-ID" dirty="0" err="1"/>
              <a:t>titipan</a:t>
            </a:r>
            <a:r>
              <a:rPr lang="en-ID" dirty="0"/>
              <a:t> </a:t>
            </a:r>
            <a:r>
              <a:rPr lang="en-ID" dirty="0" err="1"/>
              <a:t>hukumnya</a:t>
            </a:r>
            <a:r>
              <a:rPr lang="en-ID" dirty="0"/>
              <a:t> </a:t>
            </a:r>
            <a:r>
              <a:rPr lang="en-ID" dirty="0" err="1"/>
              <a:t>sunah</a:t>
            </a:r>
            <a:r>
              <a:rPr lang="en-ID" dirty="0"/>
              <a:t>,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unsur</a:t>
            </a:r>
            <a:r>
              <a:rPr lang="en-ID" dirty="0"/>
              <a:t> </a:t>
            </a:r>
            <a:r>
              <a:rPr lang="en-ID" dirty="0" err="1"/>
              <a:t>tolong-menolong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perbuatan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444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0D36206-F42E-4337-A348-2572E5491DD5}"/>
              </a:ext>
            </a:extLst>
          </p:cNvPr>
          <p:cNvSpPr txBox="1"/>
          <p:nvPr/>
        </p:nvSpPr>
        <p:spPr>
          <a:xfrm>
            <a:off x="685800" y="2078435"/>
            <a:ext cx="7159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“</a:t>
            </a:r>
            <a:r>
              <a:rPr lang="en-ID" dirty="0" err="1"/>
              <a:t>Serahkanlah</a:t>
            </a:r>
            <a:r>
              <a:rPr lang="en-ID" dirty="0"/>
              <a:t> </a:t>
            </a:r>
            <a:r>
              <a:rPr lang="en-ID" dirty="0" err="1"/>
              <a:t>amanah</a:t>
            </a:r>
            <a:r>
              <a:rPr lang="en-ID" dirty="0"/>
              <a:t> orang yang </a:t>
            </a:r>
            <a:r>
              <a:rPr lang="en-ID" dirty="0" err="1"/>
              <a:t>memercayai</a:t>
            </a:r>
            <a:r>
              <a:rPr lang="en-ID" dirty="0"/>
              <a:t> </a:t>
            </a:r>
            <a:r>
              <a:rPr lang="en-ID" dirty="0" err="1"/>
              <a:t>engkau</a:t>
            </a:r>
            <a:r>
              <a:rPr lang="en-ID" dirty="0"/>
              <a:t>, dan </a:t>
            </a:r>
            <a:r>
              <a:rPr lang="en-ID" dirty="0" err="1"/>
              <a:t>jangan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mengkhianati</a:t>
            </a:r>
            <a:r>
              <a:rPr lang="en-ID" dirty="0"/>
              <a:t> orang yang </a:t>
            </a:r>
            <a:r>
              <a:rPr lang="en-ID" dirty="0" err="1"/>
              <a:t>mengkhianati</a:t>
            </a:r>
            <a:r>
              <a:rPr lang="en-ID" dirty="0"/>
              <a:t> </a:t>
            </a:r>
            <a:r>
              <a:rPr lang="en-ID" dirty="0" err="1"/>
              <a:t>engkau</a:t>
            </a:r>
            <a:r>
              <a:rPr lang="en-ID" dirty="0"/>
              <a:t>.” (H.R. Abu Daud)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15731C-4DB7-4BDD-B92C-2583BF57C6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683" y="1221837"/>
            <a:ext cx="5047535" cy="7636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E7DDBC-2F20-43D8-A972-8F1B1EFD6EC0}"/>
              </a:ext>
            </a:extLst>
          </p:cNvPr>
          <p:cNvSpPr txBox="1"/>
          <p:nvPr/>
        </p:nvSpPr>
        <p:spPr>
          <a:xfrm>
            <a:off x="685800" y="2900855"/>
            <a:ext cx="7924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hadis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, </a:t>
            </a:r>
            <a:r>
              <a:rPr lang="en-ID" dirty="0" err="1"/>
              <a:t>menitipkan</a:t>
            </a:r>
            <a:r>
              <a:rPr lang="en-ID" dirty="0"/>
              <a:t> </a:t>
            </a:r>
            <a:r>
              <a:rPr lang="en-ID" dirty="0" err="1"/>
              <a:t>barang</a:t>
            </a:r>
            <a:r>
              <a:rPr lang="en-ID" dirty="0"/>
              <a:t> </a:t>
            </a:r>
            <a:r>
              <a:rPr lang="en-ID" dirty="0" err="1"/>
              <a:t>hukumnya</a:t>
            </a:r>
            <a:r>
              <a:rPr lang="en-ID" dirty="0"/>
              <a:t> </a:t>
            </a:r>
            <a:r>
              <a:rPr lang="en-ID" b="1" dirty="0" err="1"/>
              <a:t>mubah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boleh</a:t>
            </a:r>
            <a:r>
              <a:rPr lang="en-ID" dirty="0"/>
              <a:t>. </a:t>
            </a:r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mengembalikan</a:t>
            </a:r>
            <a:r>
              <a:rPr lang="en-ID" dirty="0"/>
              <a:t> </a:t>
            </a:r>
            <a:r>
              <a:rPr lang="en-ID" dirty="0" err="1"/>
              <a:t>titipan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pemilik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ia</a:t>
            </a:r>
            <a:r>
              <a:rPr lang="en-ID" dirty="0"/>
              <a:t> </a:t>
            </a:r>
            <a:r>
              <a:rPr lang="en-ID" dirty="0" err="1"/>
              <a:t>memintanya</a:t>
            </a:r>
            <a:r>
              <a:rPr lang="en-ID" dirty="0"/>
              <a:t> </a:t>
            </a:r>
            <a:r>
              <a:rPr lang="en-ID" dirty="0" err="1"/>
              <a:t>kembali</a:t>
            </a:r>
            <a:r>
              <a:rPr lang="en-ID" dirty="0"/>
              <a:t> </a:t>
            </a:r>
            <a:r>
              <a:rPr lang="en-ID" dirty="0" err="1"/>
              <a:t>hukumnya</a:t>
            </a:r>
            <a:r>
              <a:rPr lang="en-ID" dirty="0"/>
              <a:t> </a:t>
            </a:r>
            <a:r>
              <a:rPr lang="en-ID" b="1" dirty="0" err="1"/>
              <a:t>wajib</a:t>
            </a:r>
            <a:r>
              <a:rPr lang="en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280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0D36206-F42E-4337-A348-2572E5491DD5}"/>
              </a:ext>
            </a:extLst>
          </p:cNvPr>
          <p:cNvSpPr txBox="1"/>
          <p:nvPr/>
        </p:nvSpPr>
        <p:spPr>
          <a:xfrm>
            <a:off x="685800" y="2078435"/>
            <a:ext cx="7159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“</a:t>
            </a:r>
            <a:r>
              <a:rPr lang="en-ID" dirty="0" err="1"/>
              <a:t>Serahkanlah</a:t>
            </a:r>
            <a:r>
              <a:rPr lang="en-ID" dirty="0"/>
              <a:t> </a:t>
            </a:r>
            <a:r>
              <a:rPr lang="en-ID" dirty="0" err="1"/>
              <a:t>amanah</a:t>
            </a:r>
            <a:r>
              <a:rPr lang="en-ID" dirty="0"/>
              <a:t> orang yang </a:t>
            </a:r>
            <a:r>
              <a:rPr lang="en-ID" dirty="0" err="1"/>
              <a:t>memercayai</a:t>
            </a:r>
            <a:r>
              <a:rPr lang="en-ID" dirty="0"/>
              <a:t> </a:t>
            </a:r>
            <a:r>
              <a:rPr lang="en-ID" dirty="0" err="1"/>
              <a:t>engkau</a:t>
            </a:r>
            <a:r>
              <a:rPr lang="en-ID" dirty="0"/>
              <a:t>, dan </a:t>
            </a:r>
            <a:r>
              <a:rPr lang="en-ID" dirty="0" err="1"/>
              <a:t>jangan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mengkhianati</a:t>
            </a:r>
            <a:r>
              <a:rPr lang="en-ID" dirty="0"/>
              <a:t> orang yang </a:t>
            </a:r>
            <a:r>
              <a:rPr lang="en-ID" dirty="0" err="1"/>
              <a:t>mengkhianati</a:t>
            </a:r>
            <a:r>
              <a:rPr lang="en-ID" dirty="0"/>
              <a:t> </a:t>
            </a:r>
            <a:r>
              <a:rPr lang="en-ID" dirty="0" err="1"/>
              <a:t>engkau</a:t>
            </a:r>
            <a:r>
              <a:rPr lang="en-ID" dirty="0"/>
              <a:t>.” (H.R. Abu Daud)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15731C-4DB7-4BDD-B92C-2583BF57C6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683" y="1221837"/>
            <a:ext cx="5047535" cy="7636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E7DDBC-2F20-43D8-A972-8F1B1EFD6EC0}"/>
              </a:ext>
            </a:extLst>
          </p:cNvPr>
          <p:cNvSpPr txBox="1"/>
          <p:nvPr/>
        </p:nvSpPr>
        <p:spPr>
          <a:xfrm>
            <a:off x="685800" y="2900855"/>
            <a:ext cx="7924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Berdasarkan</a:t>
            </a:r>
            <a:r>
              <a:rPr lang="en-ID" dirty="0"/>
              <a:t> </a:t>
            </a:r>
            <a:r>
              <a:rPr lang="en-ID" dirty="0" err="1"/>
              <a:t>hadis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, </a:t>
            </a:r>
            <a:r>
              <a:rPr lang="en-ID" dirty="0" err="1"/>
              <a:t>menitipkan</a:t>
            </a:r>
            <a:r>
              <a:rPr lang="en-ID" dirty="0"/>
              <a:t> </a:t>
            </a:r>
            <a:r>
              <a:rPr lang="en-ID" dirty="0" err="1"/>
              <a:t>barang</a:t>
            </a:r>
            <a:r>
              <a:rPr lang="en-ID" dirty="0"/>
              <a:t> </a:t>
            </a:r>
            <a:r>
              <a:rPr lang="en-ID" dirty="0" err="1"/>
              <a:t>hukumnya</a:t>
            </a:r>
            <a:r>
              <a:rPr lang="en-ID" dirty="0"/>
              <a:t> </a:t>
            </a:r>
            <a:r>
              <a:rPr lang="en-ID" b="1" dirty="0" err="1"/>
              <a:t>mubah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boleh</a:t>
            </a:r>
            <a:r>
              <a:rPr lang="en-ID" dirty="0"/>
              <a:t>. </a:t>
            </a:r>
            <a:r>
              <a:rPr lang="en-ID" dirty="0" err="1"/>
              <a:t>Namun</a:t>
            </a:r>
            <a:r>
              <a:rPr lang="en-ID" dirty="0"/>
              <a:t>, </a:t>
            </a:r>
            <a:r>
              <a:rPr lang="en-ID" dirty="0" err="1"/>
              <a:t>mengembalikan</a:t>
            </a:r>
            <a:r>
              <a:rPr lang="en-ID" dirty="0"/>
              <a:t> </a:t>
            </a:r>
            <a:r>
              <a:rPr lang="en-ID" dirty="0" err="1"/>
              <a:t>titipan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pemilik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ia</a:t>
            </a:r>
            <a:r>
              <a:rPr lang="en-ID" dirty="0"/>
              <a:t> </a:t>
            </a:r>
            <a:r>
              <a:rPr lang="en-ID" dirty="0" err="1"/>
              <a:t>memintanya</a:t>
            </a:r>
            <a:r>
              <a:rPr lang="en-ID" dirty="0"/>
              <a:t> </a:t>
            </a:r>
            <a:r>
              <a:rPr lang="en-ID" dirty="0" err="1"/>
              <a:t>kembali</a:t>
            </a:r>
            <a:r>
              <a:rPr lang="en-ID" dirty="0"/>
              <a:t> </a:t>
            </a:r>
            <a:r>
              <a:rPr lang="en-ID" dirty="0" err="1"/>
              <a:t>hukumnya</a:t>
            </a:r>
            <a:r>
              <a:rPr lang="en-ID" dirty="0"/>
              <a:t> </a:t>
            </a:r>
            <a:r>
              <a:rPr lang="en-ID" b="1" dirty="0" err="1"/>
              <a:t>wajib</a:t>
            </a:r>
            <a:r>
              <a:rPr lang="en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517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5" y="1590794"/>
            <a:ext cx="3895665" cy="2609689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muwaddi</a:t>
            </a:r>
            <a:r>
              <a:rPr lang="en-ID" sz="1600" dirty="0">
                <a:solidFill>
                  <a:schemeClr val="tx1"/>
                </a:solidFill>
              </a:rPr>
              <a:t>’/</a:t>
            </a:r>
            <a:r>
              <a:rPr lang="en-ID" sz="1600" dirty="0" err="1">
                <a:solidFill>
                  <a:schemeClr val="tx1"/>
                </a:solidFill>
              </a:rPr>
              <a:t>mudī</a:t>
            </a:r>
            <a:r>
              <a:rPr lang="en-ID" sz="1600" dirty="0">
                <a:solidFill>
                  <a:schemeClr val="tx1"/>
                </a:solidFill>
              </a:rPr>
              <a:t>’). 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Orang yang </a:t>
            </a:r>
            <a:r>
              <a:rPr lang="en-ID" sz="1600" dirty="0" err="1">
                <a:solidFill>
                  <a:schemeClr val="tx1"/>
                </a:solidFill>
              </a:rPr>
              <a:t>dititipi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mustauda</a:t>
            </a:r>
            <a:r>
              <a:rPr lang="en-ID" sz="1600" dirty="0">
                <a:solidFill>
                  <a:schemeClr val="tx1"/>
                </a:solidFill>
              </a:rPr>
              <a:t>’/</a:t>
            </a:r>
            <a:r>
              <a:rPr lang="en-ID" sz="1600" dirty="0" err="1">
                <a:solidFill>
                  <a:schemeClr val="tx1"/>
                </a:solidFill>
              </a:rPr>
              <a:t>mudā</a:t>
            </a:r>
            <a:r>
              <a:rPr lang="en-ID" sz="1600" dirty="0">
                <a:solidFill>
                  <a:schemeClr val="tx1"/>
                </a:solidFill>
              </a:rPr>
              <a:t>’).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(wadi- ’ah).</a:t>
            </a:r>
          </a:p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si</a:t>
            </a:r>
            <a:r>
              <a:rPr lang="en-ID" sz="1600" dirty="0">
                <a:solidFill>
                  <a:schemeClr val="tx1"/>
                </a:solidFill>
              </a:rPr>
              <a:t> - gat).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Rukun</a:t>
            </a:r>
            <a:r>
              <a:rPr lang="en-ID" b="1" dirty="0"/>
              <a:t> wadi- ’ah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BA8B1F-2E1A-4FCA-A91D-CBD9F368BFC0}"/>
              </a:ext>
            </a:extLst>
          </p:cNvPr>
          <p:cNvSpPr txBox="1"/>
          <p:nvPr/>
        </p:nvSpPr>
        <p:spPr>
          <a:xfrm>
            <a:off x="4607169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</a:t>
            </a:r>
            <a:r>
              <a:rPr lang="en-ID" b="1" dirty="0"/>
              <a:t> </a:t>
            </a:r>
            <a:r>
              <a:rPr lang="en-ID" b="1" dirty="0" err="1"/>
              <a:t>barang</a:t>
            </a:r>
            <a:r>
              <a:rPr lang="en-ID" b="1" dirty="0"/>
              <a:t> yang </a:t>
            </a:r>
            <a:r>
              <a:rPr lang="en-ID" b="1" dirty="0" err="1"/>
              <a:t>dipinjamkan</a:t>
            </a:r>
            <a:r>
              <a:rPr lang="en-ID" b="1" dirty="0"/>
              <a:t>, </a:t>
            </a:r>
            <a:r>
              <a:rPr lang="en-ID" b="1" dirty="0" err="1"/>
              <a:t>yaitu</a:t>
            </a:r>
            <a:r>
              <a:rPr lang="en-ID" b="1" dirty="0"/>
              <a:t>: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2132" y="1615662"/>
            <a:ext cx="3895665" cy="2609689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muwaddi</a:t>
            </a:r>
            <a:r>
              <a:rPr lang="en-ID" sz="1600" dirty="0">
                <a:solidFill>
                  <a:schemeClr val="tx1"/>
                </a:solidFill>
              </a:rPr>
              <a:t>’) dan yang </a:t>
            </a:r>
            <a:r>
              <a:rPr lang="en-ID" sz="1600" dirty="0" err="1">
                <a:solidFill>
                  <a:schemeClr val="tx1"/>
                </a:solidFill>
              </a:rPr>
              <a:t>dititipi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(wadi’) </a:t>
            </a:r>
            <a:r>
              <a:rPr lang="en-ID" sz="1600" dirty="0" err="1">
                <a:solidFill>
                  <a:schemeClr val="tx1"/>
                </a:solidFill>
              </a:rPr>
              <a:t>Balig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Berakal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sehat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dititipkan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benda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disimpan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nilai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qīmah</a:t>
            </a:r>
            <a:r>
              <a:rPr lang="en-ID" sz="1600" dirty="0">
                <a:solidFill>
                  <a:schemeClr val="tx1"/>
                </a:solidFill>
              </a:rPr>
              <a:t>).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dinyatakan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ucapan</a:t>
            </a:r>
            <a:r>
              <a:rPr lang="en-ID" sz="1600" dirty="0">
                <a:solidFill>
                  <a:schemeClr val="tx1"/>
                </a:solidFill>
              </a:rPr>
              <a:t> / </a:t>
            </a:r>
            <a:r>
              <a:rPr lang="en-ID" sz="1600" dirty="0" err="1">
                <a:solidFill>
                  <a:schemeClr val="tx1"/>
                </a:solidFill>
              </a:rPr>
              <a:t>perbuatan</a:t>
            </a:r>
            <a:r>
              <a:rPr lang="en-ID" sz="1600" dirty="0">
                <a:solidFill>
                  <a:schemeClr val="tx1"/>
                </a:solidFill>
              </a:rPr>
              <a:t> oleh </a:t>
            </a: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maupun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penerimanya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14C3CF-632C-41DE-9E38-CA88677AD982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0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5725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1" y="325369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E1D44D34-CFF6-4864-8B15-0D1CE0B877D8}"/>
              </a:ext>
            </a:extLst>
          </p:cNvPr>
          <p:cNvSpPr/>
          <p:nvPr/>
        </p:nvSpPr>
        <p:spPr>
          <a:xfrm>
            <a:off x="615210" y="1291245"/>
            <a:ext cx="7913580" cy="3098721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dirty="0" err="1"/>
              <a:t>Wajib</a:t>
            </a:r>
            <a:r>
              <a:rPr lang="en-ID" sz="1600" dirty="0"/>
              <a:t>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yakin</a:t>
            </a:r>
            <a:r>
              <a:rPr lang="en-ID" sz="1600" dirty="0"/>
              <a:t> dan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menjaga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dititipkan</a:t>
            </a:r>
            <a:r>
              <a:rPr lang="en-ID" sz="1600" dirty="0"/>
              <a:t> </a:t>
            </a:r>
            <a:r>
              <a:rPr lang="en-ID" sz="1600" dirty="0" err="1"/>
              <a:t>kepadanya</a:t>
            </a:r>
            <a:r>
              <a:rPr lang="en-ID" sz="1600" dirty="0"/>
              <a:t>,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orang lain yang </a:t>
            </a:r>
            <a:r>
              <a:rPr lang="en-ID" sz="1600" dirty="0" err="1"/>
              <a:t>sanggup</a:t>
            </a:r>
            <a:r>
              <a:rPr lang="en-ID" sz="1600" dirty="0"/>
              <a:t> </a:t>
            </a:r>
            <a:r>
              <a:rPr lang="en-ID" sz="1600" dirty="0" err="1"/>
              <a:t>menerimanya</a:t>
            </a:r>
            <a:r>
              <a:rPr lang="en-ID" sz="1600" dirty="0"/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/>
              <a:t>Sunah</a:t>
            </a:r>
            <a:r>
              <a:rPr lang="en-ID" sz="1600" dirty="0"/>
              <a:t>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yakin</a:t>
            </a:r>
            <a:r>
              <a:rPr lang="en-ID" sz="1600" dirty="0"/>
              <a:t> dan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menjaga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dititipkan</a:t>
            </a:r>
            <a:r>
              <a:rPr lang="en-ID" sz="1600" dirty="0"/>
              <a:t> </a:t>
            </a:r>
            <a:r>
              <a:rPr lang="en-ID" sz="1600" dirty="0" err="1"/>
              <a:t>kepadanya</a:t>
            </a:r>
            <a:r>
              <a:rPr lang="en-ID" sz="1600" dirty="0"/>
              <a:t>,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masih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orang lain yang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keyakinan</a:t>
            </a:r>
            <a:r>
              <a:rPr lang="en-ID" sz="1600" dirty="0"/>
              <a:t> dan </a:t>
            </a:r>
            <a:r>
              <a:rPr lang="en-ID" sz="1600" dirty="0" err="1"/>
              <a:t>kesanggupan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.</a:t>
            </a:r>
          </a:p>
          <a:p>
            <a:pPr marL="342900" indent="-342900">
              <a:buAutoNum type="alphaLcPeriod"/>
            </a:pPr>
            <a:r>
              <a:rPr lang="en-ID" sz="1600" dirty="0" err="1"/>
              <a:t>Makruh</a:t>
            </a:r>
            <a:r>
              <a:rPr lang="en-ID" sz="1600" dirty="0"/>
              <a:t>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dirinya</a:t>
            </a:r>
            <a:r>
              <a:rPr lang="en-ID" sz="1600" dirty="0"/>
              <a:t>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menjaga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dititipkan</a:t>
            </a:r>
            <a:r>
              <a:rPr lang="en-ID" sz="1600" dirty="0"/>
              <a:t> </a:t>
            </a:r>
            <a:r>
              <a:rPr lang="en-ID" sz="1600" dirty="0" err="1"/>
              <a:t>kepadanya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ragu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menjaga</a:t>
            </a:r>
            <a:r>
              <a:rPr lang="en-ID" sz="1600" dirty="0"/>
              <a:t> </a:t>
            </a:r>
            <a:r>
              <a:rPr lang="en-ID" sz="1600" dirty="0" err="1"/>
              <a:t>amanah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. </a:t>
            </a:r>
            <a:r>
              <a:rPr lang="en-ID" sz="1600" dirty="0" err="1"/>
              <a:t>Keraguan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 </a:t>
            </a:r>
            <a:r>
              <a:rPr lang="en-ID" sz="1600" dirty="0" err="1"/>
              <a:t>muncul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mungkin</a:t>
            </a:r>
            <a:r>
              <a:rPr lang="en-ID" sz="1600" dirty="0"/>
              <a:t> </a:t>
            </a:r>
            <a:r>
              <a:rPr lang="en-ID" sz="1600" dirty="0" err="1"/>
              <a:t>saja</a:t>
            </a:r>
            <a:r>
              <a:rPr lang="en-ID" sz="1600" dirty="0"/>
              <a:t> </a:t>
            </a:r>
            <a:r>
              <a:rPr lang="en-ID" sz="1600" dirty="0" err="1"/>
              <a:t>ia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merusak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menghilangkan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.</a:t>
            </a:r>
          </a:p>
          <a:p>
            <a:pPr marL="342900" indent="-342900">
              <a:buAutoNum type="alphaLcPeriod"/>
            </a:pPr>
            <a:r>
              <a:rPr lang="en-ID" sz="1600" dirty="0"/>
              <a:t>Haram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dirinya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yakin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menjaga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, </a:t>
            </a:r>
            <a:r>
              <a:rPr lang="en-ID" sz="1600" dirty="0" err="1"/>
              <a:t>namun</a:t>
            </a:r>
            <a:r>
              <a:rPr lang="en-ID" sz="1600" dirty="0"/>
              <a:t> </a:t>
            </a:r>
            <a:r>
              <a:rPr lang="en-ID" sz="1600" dirty="0" err="1"/>
              <a:t>tetap</a:t>
            </a:r>
            <a:r>
              <a:rPr lang="en-ID" sz="1600" dirty="0"/>
              <a:t> </a:t>
            </a:r>
            <a:r>
              <a:rPr lang="en-ID" sz="1600" dirty="0" err="1"/>
              <a:t>menerimanya</a:t>
            </a:r>
            <a:r>
              <a:rPr lang="en-ID" sz="1600" dirty="0"/>
              <a:t>. </a:t>
            </a:r>
            <a:r>
              <a:rPr lang="en-ID" sz="1600" dirty="0" err="1"/>
              <a:t>Keharamannya</a:t>
            </a:r>
            <a:r>
              <a:rPr lang="en-ID" sz="1600" dirty="0"/>
              <a:t> </a:t>
            </a:r>
            <a:r>
              <a:rPr lang="en-ID" sz="1600" dirty="0" err="1"/>
              <a:t>terletak</a:t>
            </a:r>
            <a:r>
              <a:rPr lang="en-ID" sz="1600" dirty="0"/>
              <a:t> pada </a:t>
            </a:r>
            <a:r>
              <a:rPr lang="en-ID" sz="1600" dirty="0" err="1"/>
              <a:t>terbukanya</a:t>
            </a:r>
            <a:r>
              <a:rPr lang="en-ID" sz="1600" dirty="0"/>
              <a:t> </a:t>
            </a:r>
            <a:r>
              <a:rPr lang="en-ID" sz="1600" dirty="0" err="1"/>
              <a:t>peluang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terjadinya</a:t>
            </a:r>
            <a:r>
              <a:rPr lang="en-ID" sz="1600" dirty="0"/>
              <a:t> </a:t>
            </a:r>
            <a:r>
              <a:rPr lang="en-ID" sz="1600" dirty="0" err="1"/>
              <a:t>kerusakan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kehilangan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91624D-2DA5-40F4-B854-1EE51334A361}"/>
              </a:ext>
            </a:extLst>
          </p:cNvPr>
          <p:cNvSpPr txBox="1"/>
          <p:nvPr/>
        </p:nvSpPr>
        <p:spPr>
          <a:xfrm>
            <a:off x="846994" y="869773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Hukum </a:t>
            </a:r>
            <a:r>
              <a:rPr lang="en-ID" b="1" dirty="0" err="1"/>
              <a:t>Menerima</a:t>
            </a:r>
            <a:r>
              <a:rPr lang="en-ID" b="1" dirty="0"/>
              <a:t> </a:t>
            </a:r>
            <a:r>
              <a:rPr lang="en-ID" b="1" dirty="0" err="1"/>
              <a:t>Barang</a:t>
            </a:r>
            <a:r>
              <a:rPr lang="en-ID" b="1" dirty="0"/>
              <a:t> </a:t>
            </a:r>
            <a:r>
              <a:rPr lang="en-ID" b="1" dirty="0" err="1"/>
              <a:t>Titipan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35447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19910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800" b="1" dirty="0"/>
                <a:t>‘</a:t>
              </a:r>
              <a:r>
                <a:rPr lang="en-ID" sz="2800" b="1" dirty="0" err="1"/>
                <a:t>Āriyah</a:t>
              </a:r>
              <a:r>
                <a:rPr lang="en-ID" sz="2800" b="1" dirty="0"/>
                <a:t> dan Wadi- ’ah</a:t>
              </a:r>
              <a:endParaRPr lang="id-ID" sz="4800" b="1" dirty="0">
                <a:ln w="0"/>
                <a:solidFill>
                  <a:schemeClr val="tx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</a:rPr>
                <a:t>5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28680" y="1545651"/>
            <a:ext cx="8673678" cy="2968276"/>
            <a:chOff x="241967" y="1826127"/>
            <a:chExt cx="8839208" cy="2968276"/>
          </a:xfrm>
        </p:grpSpPr>
        <p:grpSp>
          <p:nvGrpSpPr>
            <p:cNvPr id="15" name="Group 14"/>
            <p:cNvGrpSpPr/>
            <p:nvPr/>
          </p:nvGrpSpPr>
          <p:grpSpPr>
            <a:xfrm>
              <a:off x="241967" y="1827746"/>
              <a:ext cx="2898288" cy="400512"/>
              <a:chOff x="241967" y="1827746"/>
              <a:chExt cx="2898288" cy="400512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2809180" y="1842862"/>
                <a:ext cx="346191" cy="315959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241967" y="1917780"/>
                <a:ext cx="2725240" cy="31047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284217" y="1826127"/>
              <a:ext cx="2400928" cy="4234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16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16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39129" y="2316802"/>
              <a:ext cx="8742046" cy="247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Memahami</a:t>
              </a:r>
              <a:r>
                <a:rPr lang="en-ID" sz="1500" dirty="0"/>
                <a:t> </a:t>
              </a:r>
              <a:r>
                <a:rPr lang="en-ID" sz="1500" dirty="0" err="1"/>
                <a:t>ketentuan</a:t>
              </a:r>
              <a:r>
                <a:rPr lang="en-ID" sz="1500" dirty="0"/>
                <a:t> ‘</a:t>
              </a:r>
              <a:r>
                <a:rPr lang="en-ID" sz="1500" dirty="0" err="1"/>
                <a:t>āriyah</a:t>
              </a:r>
              <a:r>
                <a:rPr lang="en-ID" sz="1500" dirty="0"/>
                <a:t> (</a:t>
              </a:r>
              <a:r>
                <a:rPr lang="en-ID" sz="1500" dirty="0" err="1"/>
                <a:t>pinjam-meminjam</a:t>
              </a:r>
              <a:r>
                <a:rPr lang="en-ID" sz="1500" dirty="0"/>
                <a:t>) dan wadi- ’ah (</a:t>
              </a:r>
              <a:r>
                <a:rPr lang="en-ID" sz="1500" dirty="0" err="1"/>
                <a:t>barang</a:t>
              </a:r>
              <a:r>
                <a:rPr lang="en-ID" sz="1500" dirty="0"/>
                <a:t> </a:t>
              </a:r>
              <a:r>
                <a:rPr lang="en-ID" sz="1500" dirty="0" err="1"/>
                <a:t>titipan</a:t>
              </a:r>
              <a:r>
                <a:rPr lang="en-ID" sz="1500" dirty="0"/>
                <a:t>) </a:t>
              </a:r>
              <a:r>
                <a:rPr lang="en-ID" sz="1500" dirty="0" err="1"/>
                <a:t>sesuai</a:t>
              </a:r>
              <a:r>
                <a:rPr lang="en-ID" sz="1500" dirty="0"/>
                <a:t> </a:t>
              </a:r>
              <a:r>
                <a:rPr lang="en-ID" sz="1500" dirty="0" err="1"/>
                <a:t>syariat</a:t>
              </a:r>
              <a:r>
                <a:rPr lang="en-ID" sz="1500" dirty="0"/>
                <a:t> Islam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baik</a:t>
              </a:r>
              <a:r>
                <a:rPr lang="en-ID" sz="15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Menelaah</a:t>
              </a:r>
              <a:r>
                <a:rPr lang="en-ID" sz="1500" dirty="0"/>
                <a:t> </a:t>
              </a:r>
              <a:r>
                <a:rPr lang="en-ID" sz="1500" dirty="0" err="1"/>
                <a:t>ketentuan</a:t>
              </a:r>
              <a:r>
                <a:rPr lang="en-ID" sz="1500" dirty="0"/>
                <a:t> ‘</a:t>
              </a:r>
              <a:r>
                <a:rPr lang="en-ID" sz="1500" dirty="0" err="1"/>
                <a:t>āriyah</a:t>
              </a:r>
              <a:r>
                <a:rPr lang="en-ID" sz="1500" dirty="0"/>
                <a:t> (</a:t>
              </a:r>
              <a:r>
                <a:rPr lang="en-ID" sz="1500" dirty="0" err="1"/>
                <a:t>pinjam-meminjam</a:t>
              </a:r>
              <a:r>
                <a:rPr lang="en-ID" sz="1500" dirty="0"/>
                <a:t>) dan wadi- ’ah (</a:t>
              </a:r>
              <a:r>
                <a:rPr lang="en-ID" sz="1500" dirty="0" err="1"/>
                <a:t>barang</a:t>
              </a:r>
              <a:r>
                <a:rPr lang="en-ID" sz="1500" dirty="0"/>
                <a:t> </a:t>
              </a:r>
              <a:r>
                <a:rPr lang="en-ID" sz="1500" dirty="0" err="1"/>
                <a:t>titipan</a:t>
              </a:r>
              <a:r>
                <a:rPr lang="en-ID" sz="1500" dirty="0"/>
                <a:t>) </a:t>
              </a:r>
              <a:r>
                <a:rPr lang="en-ID" sz="1500" dirty="0" err="1"/>
                <a:t>sesuai</a:t>
              </a:r>
              <a:r>
                <a:rPr lang="en-ID" sz="1500" dirty="0"/>
                <a:t> </a:t>
              </a:r>
              <a:r>
                <a:rPr lang="en-ID" sz="1500" dirty="0" err="1"/>
                <a:t>syariat</a:t>
              </a:r>
              <a:r>
                <a:rPr lang="en-ID" sz="1500" dirty="0"/>
                <a:t> Islam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Menguraikan</a:t>
              </a:r>
              <a:r>
                <a:rPr lang="en-ID" sz="1500" dirty="0"/>
                <a:t> </a:t>
              </a:r>
              <a:r>
                <a:rPr lang="en-ID" sz="1500" dirty="0" err="1"/>
                <a:t>nilai-nilai</a:t>
              </a:r>
              <a:r>
                <a:rPr lang="en-ID" sz="1500" dirty="0"/>
                <a:t> </a:t>
              </a:r>
              <a:r>
                <a:rPr lang="en-ID" sz="1500" dirty="0" err="1"/>
                <a:t>dari</a:t>
              </a:r>
              <a:r>
                <a:rPr lang="en-ID" sz="1500" dirty="0"/>
                <a:t> ‘</a:t>
              </a:r>
              <a:r>
                <a:rPr lang="en-ID" sz="1500" dirty="0" err="1"/>
                <a:t>āriyah</a:t>
              </a:r>
              <a:r>
                <a:rPr lang="en-ID" sz="1500" dirty="0"/>
                <a:t> (</a:t>
              </a:r>
              <a:r>
                <a:rPr lang="en-ID" sz="1500" dirty="0" err="1"/>
                <a:t>pinjam-meminjam</a:t>
              </a:r>
              <a:r>
                <a:rPr lang="en-ID" sz="1500" dirty="0"/>
                <a:t>) dan wadi- ’ah (</a:t>
              </a:r>
              <a:r>
                <a:rPr lang="en-ID" sz="1500" dirty="0" err="1"/>
                <a:t>barang</a:t>
              </a:r>
              <a:r>
                <a:rPr lang="en-ID" sz="1500" dirty="0"/>
                <a:t> </a:t>
              </a:r>
              <a:r>
                <a:rPr lang="en-ID" sz="1500" dirty="0" err="1"/>
                <a:t>titipan</a:t>
              </a:r>
              <a:r>
                <a:rPr lang="en-ID" sz="1500" dirty="0"/>
                <a:t>)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baik</a:t>
              </a:r>
              <a:r>
                <a:rPr lang="en-ID" sz="15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Menelaah</a:t>
              </a:r>
              <a:r>
                <a:rPr lang="en-ID" sz="1500" dirty="0"/>
                <a:t> </a:t>
              </a:r>
              <a:r>
                <a:rPr lang="en-ID" sz="1500" dirty="0" err="1"/>
                <a:t>praktik</a:t>
              </a:r>
              <a:r>
                <a:rPr lang="en-ID" sz="1500" dirty="0"/>
                <a:t> ‘</a:t>
              </a:r>
              <a:r>
                <a:rPr lang="en-ID" sz="1500" dirty="0" err="1"/>
                <a:t>āriyah</a:t>
              </a:r>
              <a:r>
                <a:rPr lang="en-ID" sz="1500" dirty="0"/>
                <a:t> (</a:t>
              </a:r>
              <a:r>
                <a:rPr lang="en-ID" sz="1500" dirty="0" err="1"/>
                <a:t>pinjam-meminjam</a:t>
              </a:r>
              <a:r>
                <a:rPr lang="en-ID" sz="1500" dirty="0"/>
                <a:t>) dan wadi- ’ah (</a:t>
              </a:r>
              <a:r>
                <a:rPr lang="en-ID" sz="1500" dirty="0" err="1"/>
                <a:t>barang</a:t>
              </a:r>
              <a:r>
                <a:rPr lang="en-ID" sz="1500" dirty="0"/>
                <a:t> </a:t>
              </a:r>
              <a:r>
                <a:rPr lang="en-ID" sz="1500" dirty="0" err="1"/>
                <a:t>titipan</a:t>
              </a:r>
              <a:r>
                <a:rPr lang="en-ID" sz="1500" dirty="0"/>
                <a:t>) yang </a:t>
              </a:r>
              <a:r>
                <a:rPr lang="en-ID" sz="1500" dirty="0" err="1"/>
                <a:t>dilakukan</a:t>
              </a:r>
              <a:r>
                <a:rPr lang="en-ID" sz="1500" dirty="0"/>
                <a:t> di Indonesia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baik</a:t>
              </a:r>
              <a:r>
                <a:rPr lang="en-ID" sz="15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500" dirty="0" err="1"/>
                <a:t>Mengimplementasikan</a:t>
              </a:r>
              <a:r>
                <a:rPr lang="en-ID" sz="1500" dirty="0"/>
                <a:t> </a:t>
              </a:r>
              <a:r>
                <a:rPr lang="en-ID" sz="1500" dirty="0" err="1"/>
                <a:t>diri</a:t>
              </a:r>
              <a:r>
                <a:rPr lang="en-ID" sz="1500" dirty="0"/>
                <a:t> </a:t>
              </a:r>
              <a:r>
                <a:rPr lang="en-ID" sz="1500" dirty="0" err="1"/>
                <a:t>untuk</a:t>
              </a:r>
              <a:r>
                <a:rPr lang="en-ID" sz="1500" dirty="0"/>
                <a:t> </a:t>
              </a:r>
              <a:r>
                <a:rPr lang="en-ID" sz="1500" dirty="0" err="1"/>
                <a:t>memiliki</a:t>
              </a:r>
              <a:r>
                <a:rPr lang="en-ID" sz="1500" dirty="0"/>
                <a:t> </a:t>
              </a:r>
              <a:r>
                <a:rPr lang="en-ID" sz="1500" dirty="0" err="1"/>
                <a:t>sikap</a:t>
              </a:r>
              <a:r>
                <a:rPr lang="en-ID" sz="1500" dirty="0"/>
                <a:t> </a:t>
              </a:r>
              <a:r>
                <a:rPr lang="en-ID" sz="1500" dirty="0" err="1"/>
                <a:t>peduli</a:t>
              </a:r>
              <a:r>
                <a:rPr lang="en-ID" sz="1500" dirty="0"/>
                <a:t> dan </a:t>
              </a:r>
              <a:r>
                <a:rPr lang="en-ID" sz="1500" dirty="0" err="1"/>
                <a:t>tanggung</a:t>
              </a:r>
              <a:r>
                <a:rPr lang="en-ID" sz="1500" dirty="0"/>
                <a:t> </a:t>
              </a:r>
              <a:r>
                <a:rPr lang="en-ID" sz="1500" dirty="0" err="1"/>
                <a:t>jawab</a:t>
              </a:r>
              <a:r>
                <a:rPr lang="en-ID" sz="1500" dirty="0"/>
                <a:t> </a:t>
              </a:r>
              <a:r>
                <a:rPr lang="en-ID" sz="1500" dirty="0" err="1"/>
                <a:t>dengan</a:t>
              </a:r>
              <a:r>
                <a:rPr lang="en-ID" sz="1500" dirty="0"/>
                <a:t> </a:t>
              </a:r>
              <a:r>
                <a:rPr lang="en-ID" sz="1500" dirty="0" err="1"/>
                <a:t>benar</a:t>
              </a:r>
              <a:r>
                <a:rPr lang="en-ID" sz="1500" dirty="0"/>
                <a:t> </a:t>
              </a:r>
              <a:r>
                <a:rPr lang="en-ID" sz="1500" dirty="0" err="1"/>
                <a:t>sebagai</a:t>
              </a:r>
              <a:r>
                <a:rPr lang="en-ID" sz="1500" dirty="0"/>
                <a:t> </a:t>
              </a:r>
              <a:r>
                <a:rPr lang="en-ID" sz="1500" dirty="0" err="1"/>
                <a:t>implementasi</a:t>
              </a:r>
              <a:r>
                <a:rPr lang="en-ID" sz="1500" dirty="0"/>
                <a:t> </a:t>
              </a:r>
              <a:r>
                <a:rPr lang="en-ID" sz="1500" dirty="0" err="1"/>
                <a:t>dari</a:t>
              </a:r>
              <a:r>
                <a:rPr lang="en-ID" sz="1500" dirty="0"/>
                <a:t> </a:t>
              </a:r>
              <a:r>
                <a:rPr lang="en-ID" sz="1500" dirty="0" err="1"/>
                <a:t>memahami</a:t>
              </a:r>
              <a:r>
                <a:rPr lang="en-ID" sz="1500" dirty="0"/>
                <a:t> ‘</a:t>
              </a:r>
              <a:r>
                <a:rPr lang="en-ID" sz="1500" dirty="0" err="1"/>
                <a:t>āriyah</a:t>
              </a:r>
              <a:r>
                <a:rPr lang="en-ID" sz="1500" dirty="0"/>
                <a:t> (</a:t>
              </a:r>
              <a:r>
                <a:rPr lang="en-ID" sz="1500" dirty="0" err="1"/>
                <a:t>pinjam-meminjam</a:t>
              </a:r>
              <a:r>
                <a:rPr lang="en-ID" sz="1500" dirty="0"/>
                <a:t>) dan wadi- ’ah (</a:t>
              </a:r>
              <a:r>
                <a:rPr lang="en-ID" sz="1500" dirty="0" err="1"/>
                <a:t>barang</a:t>
              </a:r>
              <a:r>
                <a:rPr lang="en-ID" sz="1500" dirty="0"/>
                <a:t> </a:t>
              </a:r>
              <a:r>
                <a:rPr lang="en-ID" sz="1500" dirty="0" err="1"/>
                <a:t>titipan</a:t>
              </a:r>
              <a:r>
                <a:rPr lang="en-ID" sz="1500" dirty="0"/>
                <a:t>). </a:t>
              </a:r>
              <a:endParaRPr lang="en-US" sz="15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58428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459725"/>
            <a:ext cx="7913580" cy="1191816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b="1" dirty="0" err="1"/>
              <a:t>Wadi’ah</a:t>
            </a:r>
            <a:r>
              <a:rPr lang="en-ID" sz="1600" b="1" dirty="0"/>
              <a:t> yad </a:t>
            </a:r>
            <a:r>
              <a:rPr lang="en-ID" sz="1600" b="1" dirty="0" err="1"/>
              <a:t>amānah</a:t>
            </a:r>
            <a:endParaRPr lang="en-ID" sz="1600" b="1" dirty="0"/>
          </a:p>
          <a:p>
            <a:r>
              <a:rPr lang="en-ID" sz="1600" dirty="0" err="1"/>
              <a:t>penitipan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sama</a:t>
            </a:r>
            <a:r>
              <a:rPr lang="en-ID" sz="1600" dirty="0"/>
              <a:t> </a:t>
            </a:r>
            <a:r>
              <a:rPr lang="en-ID" sz="1600" dirty="0" err="1"/>
              <a:t>sekali</a:t>
            </a:r>
            <a:r>
              <a:rPr lang="en-ID" sz="1600" dirty="0"/>
              <a:t> </a:t>
            </a:r>
            <a:r>
              <a:rPr lang="en-ID" sz="1600" b="1" dirty="0" err="1"/>
              <a:t>tidak</a:t>
            </a:r>
            <a:r>
              <a:rPr lang="en-ID" sz="1600" b="1" dirty="0"/>
              <a:t> </a:t>
            </a:r>
            <a:r>
              <a:rPr lang="en-ID" sz="1600" b="1" dirty="0" err="1"/>
              <a:t>boleh</a:t>
            </a:r>
            <a:r>
              <a:rPr lang="en-ID" sz="1600" b="1" dirty="0"/>
              <a:t> </a:t>
            </a:r>
            <a:r>
              <a:rPr lang="en-ID" sz="1600" b="1" dirty="0" err="1"/>
              <a:t>digunakan</a:t>
            </a:r>
            <a:r>
              <a:rPr lang="en-ID" sz="1600" b="1" dirty="0"/>
              <a:t> </a:t>
            </a:r>
            <a:r>
              <a:rPr lang="en-ID" sz="1600" dirty="0"/>
              <a:t>oleh </a:t>
            </a:r>
            <a:r>
              <a:rPr lang="en-ID" sz="1600" dirty="0" err="1"/>
              <a:t>penerima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demikian</a:t>
            </a:r>
            <a:r>
              <a:rPr lang="en-ID" sz="1600" dirty="0"/>
              <a:t>, </a:t>
            </a:r>
            <a:r>
              <a:rPr lang="en-ID" sz="1600" dirty="0" err="1"/>
              <a:t>penerima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bertanggung</a:t>
            </a:r>
            <a:r>
              <a:rPr lang="en-ID" sz="1600" dirty="0"/>
              <a:t> </a:t>
            </a:r>
            <a:r>
              <a:rPr lang="en-ID" sz="1600" dirty="0" err="1"/>
              <a:t>jawab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risiko</a:t>
            </a:r>
            <a:r>
              <a:rPr lang="en-ID" sz="1600" dirty="0"/>
              <a:t> yang </a:t>
            </a:r>
            <a:r>
              <a:rPr lang="en-ID" sz="1600" dirty="0" err="1"/>
              <a:t>terjadi</a:t>
            </a:r>
            <a:r>
              <a:rPr lang="en-ID" sz="1600" dirty="0"/>
              <a:t> pada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endParaRPr lang="en-ID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5D34D1-8F18-4197-A3C6-9DDB11031625}"/>
              </a:ext>
            </a:extLst>
          </p:cNvPr>
          <p:cNvSpPr txBox="1"/>
          <p:nvPr/>
        </p:nvSpPr>
        <p:spPr>
          <a:xfrm>
            <a:off x="615210" y="1009214"/>
            <a:ext cx="79135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 err="1"/>
              <a:t>Jenis-jenis</a:t>
            </a:r>
            <a:r>
              <a:rPr lang="en-ID" sz="1600" b="1" dirty="0"/>
              <a:t> </a:t>
            </a:r>
            <a:r>
              <a:rPr lang="en-ID" sz="1600" b="1" dirty="0" err="1"/>
              <a:t>Wadi’ah</a:t>
            </a:r>
            <a:endParaRPr lang="en-ID" sz="1600" b="1" dirty="0"/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2E2443CE-795F-42C3-AA8F-27821EF8EAD1}"/>
              </a:ext>
            </a:extLst>
          </p:cNvPr>
          <p:cNvSpPr/>
          <p:nvPr/>
        </p:nvSpPr>
        <p:spPr>
          <a:xfrm>
            <a:off x="615210" y="2923656"/>
            <a:ext cx="7913580" cy="146423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b="1" dirty="0"/>
              <a:t>b. </a:t>
            </a:r>
            <a:r>
              <a:rPr lang="en-ID" sz="1600" b="1" dirty="0" err="1"/>
              <a:t>Wadi’ah</a:t>
            </a:r>
            <a:r>
              <a:rPr lang="en-ID" sz="1600" b="1" dirty="0"/>
              <a:t> yad </a:t>
            </a:r>
            <a:r>
              <a:rPr lang="en-ID" sz="1600" b="1" dirty="0" err="1"/>
              <a:t>d.amānah</a:t>
            </a:r>
            <a:endParaRPr lang="en-ID" sz="1600" b="1" dirty="0"/>
          </a:p>
          <a:p>
            <a:r>
              <a:rPr lang="en-ID" sz="1600" dirty="0" err="1"/>
              <a:t>penitipan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b="1" dirty="0" err="1"/>
              <a:t>dapat</a:t>
            </a:r>
            <a:r>
              <a:rPr lang="en-ID" sz="1600" b="1" dirty="0"/>
              <a:t> </a:t>
            </a:r>
            <a:r>
              <a:rPr lang="en-ID" sz="1600" b="1" dirty="0" err="1"/>
              <a:t>dimanfaatkan</a:t>
            </a:r>
            <a:r>
              <a:rPr lang="en-ID" sz="1600" b="1" dirty="0"/>
              <a:t> </a:t>
            </a:r>
            <a:r>
              <a:rPr lang="en-ID" sz="1600" dirty="0" err="1"/>
              <a:t>penerima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begitu</a:t>
            </a:r>
            <a:r>
              <a:rPr lang="en-ID" sz="1600" dirty="0"/>
              <a:t>, </a:t>
            </a:r>
            <a:r>
              <a:rPr lang="en-ID" sz="1600" dirty="0" err="1"/>
              <a:t>penerima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 </a:t>
            </a:r>
            <a:r>
              <a:rPr lang="en-ID" sz="1600" dirty="0" err="1"/>
              <a:t>bertanggung</a:t>
            </a:r>
            <a:r>
              <a:rPr lang="en-ID" sz="1600" dirty="0"/>
              <a:t> </a:t>
            </a:r>
            <a:r>
              <a:rPr lang="en-ID" sz="1600" dirty="0" err="1"/>
              <a:t>jawab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risiko</a:t>
            </a:r>
            <a:r>
              <a:rPr lang="en-ID" sz="1600" dirty="0"/>
              <a:t> yang </a:t>
            </a:r>
            <a:r>
              <a:rPr lang="en-ID" sz="1600" dirty="0" err="1"/>
              <a:t>menimpa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, </a:t>
            </a:r>
            <a:r>
              <a:rPr lang="en-ID" sz="1600" dirty="0" err="1"/>
              <a:t>seperti</a:t>
            </a:r>
            <a:r>
              <a:rPr lang="en-ID" sz="1600" dirty="0"/>
              <a:t> </a:t>
            </a:r>
            <a:r>
              <a:rPr lang="en-ID" sz="1600" dirty="0" err="1"/>
              <a:t>adanya</a:t>
            </a:r>
            <a:r>
              <a:rPr lang="en-ID" sz="1600" dirty="0"/>
              <a:t> </a:t>
            </a:r>
            <a:r>
              <a:rPr lang="en-ID" sz="1600" dirty="0" err="1"/>
              <a:t>kerusakan</a:t>
            </a:r>
            <a:r>
              <a:rPr lang="en-ID" sz="1600" dirty="0"/>
              <a:t> dan </a:t>
            </a:r>
            <a:r>
              <a:rPr lang="en-ID" sz="1600" dirty="0" err="1"/>
              <a:t>sebagainya</a:t>
            </a:r>
            <a:r>
              <a:rPr lang="en-ID" sz="1600" dirty="0"/>
              <a:t>. </a:t>
            </a:r>
            <a:r>
              <a:rPr lang="en-ID" sz="1600" dirty="0" err="1"/>
              <a:t>Penerima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 juga </a:t>
            </a:r>
            <a:r>
              <a:rPr lang="en-ID" sz="1600" dirty="0" err="1"/>
              <a:t>wajib</a:t>
            </a:r>
            <a:r>
              <a:rPr lang="en-ID" sz="1600" dirty="0"/>
              <a:t> </a:t>
            </a:r>
            <a:r>
              <a:rPr lang="en-ID" sz="1600" dirty="0" err="1"/>
              <a:t>mengembalikan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titipan</a:t>
            </a:r>
            <a:r>
              <a:rPr lang="en-ID" sz="1600" dirty="0"/>
              <a:t> </a:t>
            </a:r>
            <a:r>
              <a:rPr lang="en-ID" sz="1600" dirty="0" err="1"/>
              <a:t>ketika</a:t>
            </a:r>
            <a:r>
              <a:rPr lang="en-ID" sz="1600" dirty="0"/>
              <a:t> </a:t>
            </a:r>
            <a:r>
              <a:rPr lang="en-ID" sz="1600" dirty="0" err="1"/>
              <a:t>penitip</a:t>
            </a:r>
            <a:r>
              <a:rPr lang="en-ID" sz="1600" dirty="0"/>
              <a:t> </a:t>
            </a:r>
            <a:r>
              <a:rPr lang="en-ID" sz="1600" dirty="0" err="1"/>
              <a:t>memintanya</a:t>
            </a:r>
            <a:r>
              <a:rPr lang="en-ID" sz="1600" dirty="0"/>
              <a:t> </a:t>
            </a:r>
            <a:r>
              <a:rPr lang="en-ID" sz="1600" dirty="0" err="1"/>
              <a:t>kembali</a:t>
            </a:r>
            <a:r>
              <a:rPr lang="en-ID" sz="1600" dirty="0"/>
              <a:t>.</a:t>
            </a:r>
            <a:endParaRPr lang="en-ID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E29520-42D3-462C-89C5-F0C3450582A4}"/>
              </a:ext>
            </a:extLst>
          </p:cNvPr>
          <p:cNvSpPr txBox="1"/>
          <p:nvPr/>
        </p:nvSpPr>
        <p:spPr>
          <a:xfrm>
            <a:off x="-543621" y="325369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Wadi- ’ah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Titipan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71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36" y="283271"/>
            <a:ext cx="2792474" cy="5103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760054" y="288076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6205" y="895350"/>
            <a:ext cx="8071592" cy="34545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eriod"/>
            </a:pPr>
            <a:r>
              <a:rPr lang="en-ID" sz="1600" dirty="0">
                <a:solidFill>
                  <a:schemeClr val="tx1"/>
                </a:solidFill>
              </a:rPr>
              <a:t>‘</a:t>
            </a:r>
            <a:r>
              <a:rPr lang="en-ID" sz="1600" dirty="0" err="1">
                <a:solidFill>
                  <a:schemeClr val="tx1"/>
                </a:solidFill>
              </a:rPr>
              <a:t>Āriyah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akad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memberikan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benda</a:t>
            </a:r>
            <a:r>
              <a:rPr lang="en-ID" sz="1600" dirty="0">
                <a:solidFill>
                  <a:schemeClr val="tx1"/>
                </a:solidFill>
              </a:rPr>
              <a:t> halal </a:t>
            </a:r>
            <a:r>
              <a:rPr lang="en-ID" sz="1600" dirty="0" err="1">
                <a:solidFill>
                  <a:schemeClr val="tx1"/>
                </a:solidFill>
              </a:rPr>
              <a:t>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seseorang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orang lain </a:t>
            </a:r>
            <a:r>
              <a:rPr lang="en-ID" sz="1600" dirty="0" err="1">
                <a:solidFill>
                  <a:schemeClr val="tx1"/>
                </a:solidFill>
              </a:rPr>
              <a:t>tanpa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tukaran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tertentu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mengurangi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merusak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zat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benda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tersebut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>
                <a:solidFill>
                  <a:schemeClr val="tx1"/>
                </a:solidFill>
              </a:rPr>
              <a:t>‘</a:t>
            </a:r>
            <a:r>
              <a:rPr lang="en-ID" sz="1600" dirty="0" err="1">
                <a:solidFill>
                  <a:schemeClr val="tx1"/>
                </a:solidFill>
              </a:rPr>
              <a:t>Āriyah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mubah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sunah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pemberi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karena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unsur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tolong-menolong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Rukun</a:t>
            </a:r>
            <a:r>
              <a:rPr lang="en-ID" sz="1600" dirty="0">
                <a:solidFill>
                  <a:schemeClr val="tx1"/>
                </a:solidFill>
              </a:rPr>
              <a:t> ‘</a:t>
            </a:r>
            <a:r>
              <a:rPr lang="en-ID" sz="1600" dirty="0" err="1">
                <a:solidFill>
                  <a:schemeClr val="tx1"/>
                </a:solidFill>
              </a:rPr>
              <a:t>āriyah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orang yang </a:t>
            </a:r>
            <a:r>
              <a:rPr lang="en-ID" sz="1600" dirty="0" err="1">
                <a:solidFill>
                  <a:schemeClr val="tx1"/>
                </a:solidFill>
              </a:rPr>
              <a:t>meminjam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akad</a:t>
            </a:r>
            <a:r>
              <a:rPr lang="en-ID" sz="1600" dirty="0">
                <a:solidFill>
                  <a:schemeClr val="tx1"/>
                </a:solidFill>
              </a:rPr>
              <a:t>/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orang yang </a:t>
            </a: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bebas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berbuat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kebaikan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halangan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merupakan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asli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bebas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berbuat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kebaikan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halangan</a:t>
            </a:r>
            <a:r>
              <a:rPr lang="en-ID" sz="1600" dirty="0">
                <a:solidFill>
                  <a:schemeClr val="tx1"/>
                </a:solidFill>
              </a:rPr>
              <a:t>; </a:t>
            </a:r>
            <a:r>
              <a:rPr lang="en-ID" sz="1600" dirty="0" err="1">
                <a:solidFill>
                  <a:schemeClr val="tx1"/>
                </a:solidFill>
              </a:rPr>
              <a:t>menjaga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agar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rusak</a:t>
            </a:r>
            <a:r>
              <a:rPr lang="en-ID" sz="1600" dirty="0">
                <a:solidFill>
                  <a:schemeClr val="tx1"/>
                </a:solidFill>
              </a:rPr>
              <a:t>, dan </a:t>
            </a:r>
            <a:r>
              <a:rPr lang="en-ID" sz="1600" dirty="0" err="1">
                <a:solidFill>
                  <a:schemeClr val="tx1"/>
                </a:solidFill>
              </a:rPr>
              <a:t>hanya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mengambil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memilikinya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691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82" y="290424"/>
            <a:ext cx="2792474" cy="5103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736608" y="266640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6205" y="895350"/>
            <a:ext cx="8071592" cy="345450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dirty="0">
                <a:solidFill>
                  <a:schemeClr val="tx1"/>
                </a:solidFill>
              </a:rPr>
              <a:t>6.Syarat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bersifat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kekal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dimanfaatkan</a:t>
            </a:r>
            <a:endParaRPr lang="en-ID" sz="1600" dirty="0">
              <a:solidFill>
                <a:schemeClr val="tx1"/>
              </a:solidFill>
            </a:endParaRPr>
          </a:p>
          <a:p>
            <a:r>
              <a:rPr lang="en-ID" sz="1600" dirty="0">
                <a:solidFill>
                  <a:schemeClr val="tx1"/>
                </a:solidFill>
              </a:rPr>
              <a:t>7. Masa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berakhir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apabila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diambil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manfaatnya</a:t>
            </a:r>
            <a:r>
              <a:rPr lang="en-ID" sz="1600" dirty="0">
                <a:solidFill>
                  <a:schemeClr val="tx1"/>
                </a:solidFill>
              </a:rPr>
              <a:t>; salah </a:t>
            </a:r>
            <a:r>
              <a:rPr lang="en-ID" sz="1600" dirty="0" err="1">
                <a:solidFill>
                  <a:schemeClr val="tx1"/>
                </a:solidFill>
              </a:rPr>
              <a:t>satu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meninggal</a:t>
            </a:r>
            <a:r>
              <a:rPr lang="en-ID" sz="1600" dirty="0">
                <a:solidFill>
                  <a:schemeClr val="tx1"/>
                </a:solidFill>
              </a:rPr>
              <a:t> dunia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gila</a:t>
            </a:r>
            <a:r>
              <a:rPr lang="en-ID" sz="1600" dirty="0">
                <a:solidFill>
                  <a:schemeClr val="tx1"/>
                </a:solidFill>
              </a:rPr>
              <a:t>;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diminta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kembali</a:t>
            </a:r>
            <a:r>
              <a:rPr lang="en-ID" sz="1600" dirty="0">
                <a:solidFill>
                  <a:schemeClr val="tx1"/>
                </a:solidFill>
              </a:rPr>
              <a:t> oleh </a:t>
            </a:r>
            <a:r>
              <a:rPr lang="en-ID" sz="1600" dirty="0" err="1">
                <a:solidFill>
                  <a:schemeClr val="tx1"/>
                </a:solidFill>
              </a:rPr>
              <a:t>pemiliknya</a:t>
            </a:r>
            <a:r>
              <a:rPr lang="en-ID" sz="1600" dirty="0">
                <a:solidFill>
                  <a:schemeClr val="tx1"/>
                </a:solidFill>
              </a:rPr>
              <a:t>; dan </a:t>
            </a:r>
            <a:r>
              <a:rPr lang="en-ID" sz="1600" dirty="0" err="1">
                <a:solidFill>
                  <a:schemeClr val="tx1"/>
                </a:solidFill>
              </a:rPr>
              <a:t>terjadinya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perselisihan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antara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tentang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keberadaan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maka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dimenangkan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8. </a:t>
            </a:r>
            <a:r>
              <a:rPr lang="en-ID" sz="1600" dirty="0" err="1">
                <a:solidFill>
                  <a:schemeClr val="tx1"/>
                </a:solidFill>
              </a:rPr>
              <a:t>Secara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bahasa</a:t>
            </a:r>
            <a:r>
              <a:rPr lang="en-ID" sz="1600" dirty="0">
                <a:solidFill>
                  <a:schemeClr val="tx1"/>
                </a:solidFill>
              </a:rPr>
              <a:t>, wadi- ’ah </a:t>
            </a:r>
            <a:r>
              <a:rPr lang="en-ID" sz="1600" dirty="0" err="1">
                <a:solidFill>
                  <a:schemeClr val="tx1"/>
                </a:solidFill>
              </a:rPr>
              <a:t>berarti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amanah</a:t>
            </a:r>
            <a:r>
              <a:rPr lang="en-ID" sz="1600" dirty="0">
                <a:solidFill>
                  <a:schemeClr val="tx1"/>
                </a:solidFill>
              </a:rPr>
              <a:t>). </a:t>
            </a:r>
            <a:r>
              <a:rPr lang="en-ID" sz="1600" dirty="0" err="1">
                <a:solidFill>
                  <a:schemeClr val="tx1"/>
                </a:solidFill>
              </a:rPr>
              <a:t>Sedangkan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menurut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istilah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hukum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fikih</a:t>
            </a:r>
            <a:r>
              <a:rPr lang="en-ID" sz="1600" dirty="0">
                <a:solidFill>
                  <a:schemeClr val="tx1"/>
                </a:solidFill>
              </a:rPr>
              <a:t>, wadi- ’ah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murni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lain, </a:t>
            </a:r>
            <a:r>
              <a:rPr lang="en-ID" sz="1600" dirty="0" err="1">
                <a:solidFill>
                  <a:schemeClr val="tx1"/>
                </a:solidFill>
              </a:rPr>
              <a:t>baik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individu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maupun</a:t>
            </a:r>
            <a:r>
              <a:rPr lang="en-ID" sz="1600" dirty="0">
                <a:solidFill>
                  <a:schemeClr val="tx1"/>
                </a:solidFill>
              </a:rPr>
              <a:t> badan </a:t>
            </a:r>
            <a:r>
              <a:rPr lang="en-ID" sz="1600" dirty="0" err="1">
                <a:solidFill>
                  <a:schemeClr val="tx1"/>
                </a:solidFill>
              </a:rPr>
              <a:t>hukum</a:t>
            </a:r>
            <a:r>
              <a:rPr lang="en-ID" sz="1600" dirty="0">
                <a:solidFill>
                  <a:schemeClr val="tx1"/>
                </a:solidFill>
              </a:rPr>
              <a:t>, yang </a:t>
            </a:r>
            <a:r>
              <a:rPr lang="en-ID" sz="1600" dirty="0" err="1">
                <a:solidFill>
                  <a:schemeClr val="tx1"/>
                </a:solidFill>
              </a:rPr>
              <a:t>harus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dijaga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dikembalikan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saja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manakala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menghendakinya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9. </a:t>
            </a:r>
            <a:r>
              <a:rPr lang="en-ID" sz="1600" dirty="0" err="1">
                <a:solidFill>
                  <a:schemeClr val="tx1"/>
                </a:solidFill>
              </a:rPr>
              <a:t>Rukun</a:t>
            </a:r>
            <a:r>
              <a:rPr lang="en-ID" sz="1600" dirty="0">
                <a:solidFill>
                  <a:schemeClr val="tx1"/>
                </a:solidFill>
              </a:rPr>
              <a:t> wadi- ’ah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, orang yang </a:t>
            </a:r>
            <a:r>
              <a:rPr lang="en-ID" sz="1600" dirty="0" err="1">
                <a:solidFill>
                  <a:schemeClr val="tx1"/>
                </a:solidFill>
              </a:rPr>
              <a:t>dititipi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, dan 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877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36" y="311538"/>
            <a:ext cx="2792474" cy="5103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736608" y="366668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533182" y="1025203"/>
            <a:ext cx="8071592" cy="31662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dirty="0">
                <a:solidFill>
                  <a:schemeClr val="tx1"/>
                </a:solidFill>
              </a:rPr>
              <a:t>10. </a:t>
            </a: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sudah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balig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berakal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sehat</a:t>
            </a:r>
            <a:endParaRPr lang="en-ID" sz="1600" dirty="0">
              <a:solidFill>
                <a:schemeClr val="tx1"/>
              </a:solidFill>
            </a:endParaRPr>
          </a:p>
          <a:p>
            <a:r>
              <a:rPr lang="en-ID" sz="1600" dirty="0">
                <a:solidFill>
                  <a:schemeClr val="tx1"/>
                </a:solidFill>
              </a:rPr>
              <a:t>11. </a:t>
            </a: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benda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dapat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disimpan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nilai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qimah</a:t>
            </a:r>
            <a:r>
              <a:rPr lang="en-ID" sz="1600" dirty="0">
                <a:solidFill>
                  <a:schemeClr val="tx1"/>
                </a:solidFill>
              </a:rPr>
              <a:t>). 12. </a:t>
            </a: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 wadi- ’ah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dinyatakan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ucapan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perbuatan</a:t>
            </a:r>
            <a:r>
              <a:rPr lang="en-ID" sz="1600" dirty="0">
                <a:solidFill>
                  <a:schemeClr val="tx1"/>
                </a:solidFill>
              </a:rPr>
              <a:t> oleh </a:t>
            </a:r>
            <a:r>
              <a:rPr lang="en-ID" sz="1600" dirty="0" err="1">
                <a:solidFill>
                  <a:schemeClr val="tx1"/>
                </a:solidFill>
              </a:rPr>
              <a:t>penitip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maupun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penerima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13. </a:t>
            </a:r>
            <a:r>
              <a:rPr lang="en-ID" sz="1600" dirty="0" err="1">
                <a:solidFill>
                  <a:schemeClr val="tx1"/>
                </a:solidFill>
              </a:rPr>
              <a:t>Syarat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mempunyai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bersifat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/ </a:t>
            </a:r>
            <a:r>
              <a:rPr lang="en-ID" sz="1600" dirty="0" err="1">
                <a:solidFill>
                  <a:schemeClr val="tx1"/>
                </a:solidFill>
              </a:rPr>
              <a:t>kekal</a:t>
            </a:r>
            <a:r>
              <a:rPr lang="en-ID" sz="1600" dirty="0">
                <a:solidFill>
                  <a:schemeClr val="tx1"/>
                </a:solidFill>
              </a:rPr>
              <a:t>. 14. Hukum </a:t>
            </a:r>
            <a:r>
              <a:rPr lang="en-ID" sz="1600" dirty="0" err="1">
                <a:solidFill>
                  <a:schemeClr val="tx1"/>
                </a:solidFill>
              </a:rPr>
              <a:t>menerima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benda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empat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macam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wajib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sunah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makruh</a:t>
            </a:r>
            <a:r>
              <a:rPr lang="en-ID" sz="1600" dirty="0">
                <a:solidFill>
                  <a:schemeClr val="tx1"/>
                </a:solidFill>
              </a:rPr>
              <a:t>, dan haram, </a:t>
            </a: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tingkat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keyakinan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kemampuan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penerima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menjaga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titipan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r>
              <a:rPr lang="en-ID" sz="1600" dirty="0">
                <a:solidFill>
                  <a:schemeClr val="tx1"/>
                </a:solidFill>
              </a:rPr>
              <a:t>15. Wadi- ’ah </a:t>
            </a:r>
            <a:r>
              <a:rPr lang="en-ID" sz="1600" dirty="0" err="1">
                <a:solidFill>
                  <a:schemeClr val="tx1"/>
                </a:solidFill>
              </a:rPr>
              <a:t>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jenis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yaitu</a:t>
            </a:r>
            <a:r>
              <a:rPr lang="en-ID" sz="1600" dirty="0">
                <a:solidFill>
                  <a:schemeClr val="tx1"/>
                </a:solidFill>
              </a:rPr>
              <a:t> wadi- ’ah yad </a:t>
            </a:r>
            <a:r>
              <a:rPr lang="en-ID" sz="1600" dirty="0" err="1">
                <a:solidFill>
                  <a:schemeClr val="tx1"/>
                </a:solidFill>
              </a:rPr>
              <a:t>amanah</a:t>
            </a:r>
            <a:r>
              <a:rPr lang="en-ID" sz="1600" dirty="0">
                <a:solidFill>
                  <a:schemeClr val="tx1"/>
                </a:solidFill>
              </a:rPr>
              <a:t> dan wadi- ’ah yad d. </a:t>
            </a:r>
            <a:r>
              <a:rPr lang="en-ID" sz="1600" dirty="0" err="1">
                <a:solidFill>
                  <a:schemeClr val="tx1"/>
                </a:solidFill>
              </a:rPr>
              <a:t>amanah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392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762001" y="1838427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A. ‘</a:t>
            </a:r>
            <a:r>
              <a:rPr lang="en-ID" dirty="0" err="1"/>
              <a:t>Āriyah</a:t>
            </a:r>
            <a:r>
              <a:rPr lang="en-ID" dirty="0"/>
              <a:t> (</a:t>
            </a:r>
            <a:r>
              <a:rPr lang="en-ID" dirty="0" err="1"/>
              <a:t>Pinjam-meminjam</a:t>
            </a:r>
            <a:r>
              <a:rPr lang="en-ID" dirty="0"/>
              <a:t>)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D264CAD8-DC2B-4DF5-A5C3-893D39D55A28}"/>
              </a:ext>
            </a:extLst>
          </p:cNvPr>
          <p:cNvSpPr/>
          <p:nvPr/>
        </p:nvSpPr>
        <p:spPr>
          <a:xfrm>
            <a:off x="4800601" y="182569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B. </a:t>
            </a:r>
            <a:r>
              <a:rPr lang="en-ID" dirty="0" err="1"/>
              <a:t>Wadi’ah</a:t>
            </a:r>
            <a:r>
              <a:rPr lang="en-ID" dirty="0"/>
              <a:t> (</a:t>
            </a:r>
            <a:r>
              <a:rPr lang="en-ID" dirty="0" err="1"/>
              <a:t>Titipan</a:t>
            </a:r>
            <a:r>
              <a:rPr lang="en-ID" dirty="0"/>
              <a:t>)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169383"/>
            <a:ext cx="7913580" cy="919401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/>
              <a:t>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akad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memberikan</a:t>
            </a:r>
            <a:r>
              <a:rPr lang="en-ID" sz="1600" dirty="0"/>
              <a:t> </a:t>
            </a:r>
            <a:r>
              <a:rPr lang="en-ID" sz="1600" dirty="0" err="1"/>
              <a:t>manfaat</a:t>
            </a:r>
            <a:r>
              <a:rPr lang="en-ID" sz="1600" dirty="0"/>
              <a:t> </a:t>
            </a:r>
            <a:r>
              <a:rPr lang="en-ID" sz="1600" dirty="0" err="1"/>
              <a:t>suatu</a:t>
            </a:r>
            <a:r>
              <a:rPr lang="en-ID" sz="1600" dirty="0"/>
              <a:t> </a:t>
            </a:r>
            <a:r>
              <a:rPr lang="en-ID" sz="1600" dirty="0" err="1"/>
              <a:t>benda</a:t>
            </a:r>
            <a:r>
              <a:rPr lang="en-ID" sz="1600" dirty="0"/>
              <a:t> halal </a:t>
            </a:r>
            <a:r>
              <a:rPr lang="en-ID" sz="1600" dirty="0" err="1"/>
              <a:t>milik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orang lain </a:t>
            </a:r>
            <a:r>
              <a:rPr lang="en-ID" sz="1600" dirty="0" err="1"/>
              <a:t>tanpa</a:t>
            </a:r>
            <a:r>
              <a:rPr lang="en-ID" sz="1600" dirty="0"/>
              <a:t> </a:t>
            </a:r>
            <a:r>
              <a:rPr lang="en-ID" sz="1600" dirty="0" err="1"/>
              <a:t>tukaran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 (</a:t>
            </a:r>
            <a:r>
              <a:rPr lang="en-ID" sz="1600" dirty="0" err="1"/>
              <a:t>imbalan</a:t>
            </a:r>
            <a:r>
              <a:rPr lang="en-ID" sz="1600" dirty="0"/>
              <a:t>) dan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mengurangi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merusak</a:t>
            </a:r>
            <a:r>
              <a:rPr lang="en-ID" sz="1600" dirty="0"/>
              <a:t> </a:t>
            </a:r>
            <a:r>
              <a:rPr lang="en-ID" sz="1600" dirty="0" err="1"/>
              <a:t>zat</a:t>
            </a:r>
            <a:r>
              <a:rPr lang="en-ID" sz="1600" dirty="0"/>
              <a:t> </a:t>
            </a:r>
            <a:r>
              <a:rPr lang="en-ID" sz="1600" dirty="0" err="1"/>
              <a:t>benda</a:t>
            </a:r>
            <a:r>
              <a:rPr lang="en-ID" sz="1600" dirty="0"/>
              <a:t> yang </a:t>
            </a:r>
            <a:r>
              <a:rPr lang="en-ID" sz="1600" dirty="0" err="1"/>
              <a:t>dipinjamkan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5D34D1-8F18-4197-A3C6-9DDB11031625}"/>
              </a:ext>
            </a:extLst>
          </p:cNvPr>
          <p:cNvSpPr txBox="1"/>
          <p:nvPr/>
        </p:nvSpPr>
        <p:spPr>
          <a:xfrm>
            <a:off x="615210" y="2357367"/>
            <a:ext cx="79135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Hukum </a:t>
            </a:r>
            <a:r>
              <a:rPr lang="en-ID" sz="1600" dirty="0" err="1"/>
              <a:t>asal</a:t>
            </a:r>
            <a:r>
              <a:rPr lang="en-ID" sz="1600" dirty="0"/>
              <a:t> 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peminjam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mubah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boleh</a:t>
            </a:r>
            <a:r>
              <a:rPr lang="en-ID" sz="1600" dirty="0"/>
              <a:t>.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pemilik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(</a:t>
            </a:r>
            <a:r>
              <a:rPr lang="en-ID" sz="1600" dirty="0" err="1"/>
              <a:t>mu’i</a:t>
            </a:r>
            <a:r>
              <a:rPr lang="en-ID" sz="1600" dirty="0"/>
              <a:t> - r)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meminjamkan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berubah</a:t>
            </a:r>
            <a:r>
              <a:rPr lang="en-ID" sz="1600" dirty="0"/>
              <a:t> </a:t>
            </a:r>
            <a:r>
              <a:rPr lang="en-ID" sz="1600" dirty="0" err="1"/>
              <a:t>sesuai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kondisi</a:t>
            </a:r>
            <a:r>
              <a:rPr lang="en-ID" sz="16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DE0506-D32A-4D33-B9E3-5232E87A2023}"/>
              </a:ext>
            </a:extLst>
          </p:cNvPr>
          <p:cNvSpPr txBox="1"/>
          <p:nvPr/>
        </p:nvSpPr>
        <p:spPr>
          <a:xfrm>
            <a:off x="615210" y="3024026"/>
            <a:ext cx="77667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Hukum 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b="1" dirty="0" err="1"/>
              <a:t>sunah</a:t>
            </a:r>
            <a:r>
              <a:rPr lang="en-ID" sz="1600" dirty="0"/>
              <a:t> </a:t>
            </a:r>
            <a:r>
              <a:rPr lang="en-ID" sz="1600" dirty="0" err="1"/>
              <a:t>jika</a:t>
            </a:r>
            <a:r>
              <a:rPr lang="en-ID" sz="1600" dirty="0"/>
              <a:t> </a:t>
            </a:r>
            <a:r>
              <a:rPr lang="en-ID" sz="1600" dirty="0" err="1"/>
              <a:t>peminjam</a:t>
            </a:r>
            <a:r>
              <a:rPr lang="en-ID" sz="1600" dirty="0"/>
              <a:t> (</a:t>
            </a:r>
            <a:r>
              <a:rPr lang="en-ID" sz="1600" dirty="0" err="1"/>
              <a:t>musta’i</a:t>
            </a:r>
            <a:r>
              <a:rPr lang="en-ID" sz="1600" dirty="0"/>
              <a:t> - r) </a:t>
            </a:r>
            <a:r>
              <a:rPr lang="en-ID" sz="1600" dirty="0" err="1"/>
              <a:t>merasakan</a:t>
            </a:r>
            <a:r>
              <a:rPr lang="en-ID" sz="1600" dirty="0"/>
              <a:t> </a:t>
            </a:r>
            <a:r>
              <a:rPr lang="en-ID" sz="1600" dirty="0" err="1"/>
              <a:t>manfaat</a:t>
            </a:r>
            <a:r>
              <a:rPr lang="en-ID" sz="1600" dirty="0"/>
              <a:t> </a:t>
            </a:r>
            <a:r>
              <a:rPr lang="en-ID" sz="1600" dirty="0" err="1"/>
              <a:t>pinjaman</a:t>
            </a:r>
            <a:r>
              <a:rPr lang="en-ID" sz="1600" dirty="0"/>
              <a:t> dan </a:t>
            </a:r>
            <a:r>
              <a:rPr lang="en-ID" sz="1600" dirty="0" err="1"/>
              <a:t>pemilik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mendapatkan</a:t>
            </a:r>
            <a:r>
              <a:rPr lang="en-ID" sz="1600" dirty="0"/>
              <a:t> </a:t>
            </a:r>
            <a:r>
              <a:rPr lang="en-ID" sz="1600" dirty="0" err="1"/>
              <a:t>mudarat</a:t>
            </a:r>
            <a:r>
              <a:rPr lang="en-ID" sz="1600" dirty="0"/>
              <a:t> </a:t>
            </a:r>
            <a:r>
              <a:rPr lang="en-ID" sz="1600" dirty="0" err="1"/>
              <a:t>darinya</a:t>
            </a:r>
            <a:r>
              <a:rPr lang="en-ID" sz="1600" dirty="0"/>
              <a:t>. Juga, </a:t>
            </a:r>
            <a:r>
              <a:rPr lang="en-ID" sz="1600" dirty="0" err="1"/>
              <a:t>peminjam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menggunakannya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maksiat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hal</a:t>
            </a:r>
            <a:r>
              <a:rPr lang="en-ID" sz="1600" dirty="0"/>
              <a:t> yang </a:t>
            </a:r>
            <a:r>
              <a:rPr lang="en-ID" sz="1600" dirty="0" err="1"/>
              <a:t>dimakruhkan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ounded Rectangle 7">
            <a:extLst>
              <a:ext uri="{FF2B5EF4-FFF2-40B4-BE49-F238E27FC236}">
                <a16:creationId xmlns:a16="http://schemas.microsoft.com/office/drawing/2014/main" id="{CCEDE2EE-4F72-4F83-B8DF-4DEF4DF3C82E}"/>
              </a:ext>
            </a:extLst>
          </p:cNvPr>
          <p:cNvSpPr/>
          <p:nvPr/>
        </p:nvSpPr>
        <p:spPr>
          <a:xfrm>
            <a:off x="615210" y="2708653"/>
            <a:ext cx="7913580" cy="715089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hukum</a:t>
            </a:r>
            <a:r>
              <a:rPr lang="en-ID" dirty="0"/>
              <a:t> ‘</a:t>
            </a:r>
            <a:r>
              <a:rPr lang="en-ID" dirty="0" err="1"/>
              <a:t>āriyah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</a:t>
            </a:r>
            <a:r>
              <a:rPr lang="en-ID" b="1" dirty="0" err="1"/>
              <a:t>wajib</a:t>
            </a:r>
            <a:r>
              <a:rPr lang="en-ID" dirty="0"/>
              <a:t> </a:t>
            </a:r>
            <a:r>
              <a:rPr lang="en-ID" dirty="0" err="1"/>
              <a:t>apabila</a:t>
            </a:r>
            <a:r>
              <a:rPr lang="en-ID" dirty="0"/>
              <a:t> </a:t>
            </a:r>
            <a:r>
              <a:rPr lang="en-ID" dirty="0" err="1"/>
              <a:t>peminjam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darurat</a:t>
            </a:r>
            <a:r>
              <a:rPr lang="en-ID" dirty="0"/>
              <a:t>, dan </a:t>
            </a:r>
            <a:r>
              <a:rPr lang="en-ID" dirty="0" err="1"/>
              <a:t>pemilik</a:t>
            </a:r>
            <a:r>
              <a:rPr lang="en-ID" dirty="0"/>
              <a:t> </a:t>
            </a:r>
            <a:r>
              <a:rPr lang="en-ID" dirty="0" err="1"/>
              <a:t>barang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mendapatkan</a:t>
            </a:r>
            <a:r>
              <a:rPr lang="en-ID" dirty="0"/>
              <a:t> </a:t>
            </a:r>
            <a:r>
              <a:rPr lang="en-ID" dirty="0" err="1"/>
              <a:t>mudarat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meminjamkannya</a:t>
            </a:r>
            <a:endParaRPr lang="en-ID" dirty="0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2C037B2F-DB96-4739-9D2E-B3BFB1388F78}"/>
              </a:ext>
            </a:extLst>
          </p:cNvPr>
          <p:cNvSpPr/>
          <p:nvPr/>
        </p:nvSpPr>
        <p:spPr>
          <a:xfrm>
            <a:off x="615210" y="3603233"/>
            <a:ext cx="7913580" cy="646986"/>
          </a:xfrm>
          <a:prstGeom prst="roundRect">
            <a:avLst/>
          </a:prstGeom>
          <a:solidFill>
            <a:srgbClr val="15C06A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dirty="0"/>
              <a:t>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pula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b="1" dirty="0"/>
              <a:t>haram</a:t>
            </a:r>
            <a:r>
              <a:rPr lang="en-ID" sz="1600" dirty="0"/>
              <a:t>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pinjaman</a:t>
            </a:r>
            <a:r>
              <a:rPr lang="en-ID" sz="1600" dirty="0"/>
              <a:t> </a:t>
            </a:r>
            <a:r>
              <a:rPr lang="en-ID" sz="1600" dirty="0" err="1"/>
              <a:t>digunakan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kejahatan</a:t>
            </a:r>
            <a:r>
              <a:rPr lang="en-ID" sz="1600" dirty="0"/>
              <a:t> dan </a:t>
            </a:r>
            <a:r>
              <a:rPr lang="en-ID" sz="1600" dirty="0" err="1"/>
              <a:t>kemaksiatan</a:t>
            </a:r>
            <a:r>
              <a:rPr lang="en-ID" sz="1600" dirty="0"/>
              <a:t>.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pemilik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</a:t>
            </a:r>
            <a:r>
              <a:rPr lang="en-ID" sz="1600" dirty="0" err="1"/>
              <a:t>mengetahui</a:t>
            </a:r>
            <a:r>
              <a:rPr lang="en-ID" sz="1600" dirty="0"/>
              <a:t> dan </a:t>
            </a:r>
            <a:r>
              <a:rPr lang="en-ID" sz="1600" dirty="0" err="1"/>
              <a:t>membiarkannya</a:t>
            </a:r>
            <a:r>
              <a:rPr lang="en-ID" sz="1600" dirty="0"/>
              <a:t>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D8A8504-962F-4605-A365-FB89C78853A6}"/>
              </a:ext>
            </a:extLst>
          </p:cNvPr>
          <p:cNvGrpSpPr/>
          <p:nvPr/>
        </p:nvGrpSpPr>
        <p:grpSpPr>
          <a:xfrm>
            <a:off x="615210" y="1160319"/>
            <a:ext cx="8071590" cy="1368843"/>
            <a:chOff x="615210" y="2974203"/>
            <a:chExt cx="8071590" cy="1368843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163E4FF-A7B0-43AA-8F85-BE63D875B665}"/>
                </a:ext>
              </a:extLst>
            </p:cNvPr>
            <p:cNvSpPr txBox="1"/>
            <p:nvPr/>
          </p:nvSpPr>
          <p:spPr>
            <a:xfrm>
              <a:off x="811823" y="2974203"/>
              <a:ext cx="75203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ar-AE" sz="1600" b="0" i="0" dirty="0">
                  <a:solidFill>
                    <a:srgbClr val="000000"/>
                  </a:solidFill>
                  <a:effectLst/>
                  <a:latin typeface="LPMQ Isep Misbah" panose="02000000000000000000" pitchFamily="2" charset="-78"/>
                  <a:cs typeface="LPMQ Isep Misbah" panose="02000000000000000000" pitchFamily="2" charset="-78"/>
                </a:rPr>
                <a:t>وَتَعَاوَنُوْا عَلَى الْبِرِّ وَالتَّقْوٰىۖ وَلَا تَعَاوَنُوْا عَلَى الْاِثْمِ وَالْعُدْوَانِ ۖوَاتَّقُوا اللّٰهَ ۗاِنَّ اللّٰهَ شَدِيْدُ الْعِقَابِ</a:t>
              </a:r>
              <a:endParaRPr lang="en-ID" sz="1600" dirty="0">
                <a:latin typeface="LPMQ Isep Misbah" panose="02000000000000000000" pitchFamily="2" charset="-78"/>
                <a:cs typeface="LPMQ Isep Misbah" panose="02000000000000000000" pitchFamily="2" charset="-78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93596AA-355D-473C-A210-92E6C41559DA}"/>
                </a:ext>
              </a:extLst>
            </p:cNvPr>
            <p:cNvSpPr txBox="1"/>
            <p:nvPr/>
          </p:nvSpPr>
          <p:spPr>
            <a:xfrm>
              <a:off x="615210" y="3512049"/>
              <a:ext cx="807159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ID" sz="1600" dirty="0"/>
                <a:t>“... </a:t>
              </a:r>
              <a:r>
                <a:rPr lang="en-ID" sz="1600" dirty="0" err="1"/>
                <a:t>Tolong-menolonglah</a:t>
              </a:r>
              <a:r>
                <a:rPr lang="en-ID" sz="1600" dirty="0"/>
                <a:t> </a:t>
              </a:r>
              <a:r>
                <a:rPr lang="en-ID" sz="1600" dirty="0" err="1"/>
                <a:t>kamu</a:t>
              </a:r>
              <a:r>
                <a:rPr lang="en-ID" sz="1600" dirty="0"/>
                <a:t> </a:t>
              </a:r>
              <a:r>
                <a:rPr lang="en-ID" sz="1600" dirty="0" err="1"/>
                <a:t>dalam</a:t>
              </a:r>
              <a:r>
                <a:rPr lang="en-ID" sz="1600" dirty="0"/>
                <a:t> (</a:t>
              </a:r>
              <a:r>
                <a:rPr lang="en-ID" sz="1600" dirty="0" err="1"/>
                <a:t>mengerjakan</a:t>
              </a:r>
              <a:r>
                <a:rPr lang="en-ID" sz="1600" dirty="0"/>
                <a:t>) </a:t>
              </a:r>
              <a:r>
                <a:rPr lang="en-ID" sz="1600" dirty="0" err="1"/>
                <a:t>kebajikan</a:t>
              </a:r>
              <a:r>
                <a:rPr lang="en-ID" sz="1600" dirty="0"/>
                <a:t> dan </a:t>
              </a:r>
              <a:r>
                <a:rPr lang="en-ID" sz="1600" dirty="0" err="1"/>
                <a:t>takwa</a:t>
              </a:r>
              <a:r>
                <a:rPr lang="en-ID" sz="1600" dirty="0"/>
                <a:t>, dan </a:t>
              </a:r>
              <a:r>
                <a:rPr lang="en-ID" sz="1600" dirty="0" err="1"/>
                <a:t>jangan</a:t>
              </a:r>
              <a:r>
                <a:rPr lang="en-ID" sz="1600" dirty="0"/>
                <a:t> </a:t>
              </a:r>
              <a:r>
                <a:rPr lang="en-ID" sz="1600" dirty="0" err="1"/>
                <a:t>tolong-menolong</a:t>
              </a:r>
              <a:r>
                <a:rPr lang="en-ID" sz="1600" dirty="0"/>
                <a:t> </a:t>
              </a:r>
              <a:r>
                <a:rPr lang="en-ID" sz="1600" dirty="0" err="1"/>
                <a:t>dalam</a:t>
              </a:r>
              <a:r>
                <a:rPr lang="en-ID" sz="1600" dirty="0"/>
                <a:t> </a:t>
              </a:r>
              <a:r>
                <a:rPr lang="en-ID" sz="1600" dirty="0" err="1"/>
                <a:t>berbuat</a:t>
              </a:r>
              <a:r>
                <a:rPr lang="en-ID" sz="1600" dirty="0"/>
                <a:t> </a:t>
              </a:r>
              <a:r>
                <a:rPr lang="en-ID" sz="1600" dirty="0" err="1"/>
                <a:t>dosa</a:t>
              </a:r>
              <a:r>
                <a:rPr lang="en-ID" sz="1600" dirty="0"/>
                <a:t> dan </a:t>
              </a:r>
              <a:r>
                <a:rPr lang="en-ID" sz="1600" dirty="0" err="1"/>
                <a:t>permusuhan</a:t>
              </a:r>
              <a:r>
                <a:rPr lang="en-ID" sz="1600" dirty="0"/>
                <a:t>. </a:t>
              </a:r>
              <a:r>
                <a:rPr lang="en-ID" sz="1600" dirty="0" err="1"/>
                <a:t>Bertakwalah</a:t>
              </a:r>
              <a:r>
                <a:rPr lang="en-ID" sz="1600" dirty="0"/>
                <a:t> </a:t>
              </a:r>
              <a:r>
                <a:rPr lang="en-ID" sz="1600" dirty="0" err="1"/>
                <a:t>kepada</a:t>
              </a:r>
              <a:r>
                <a:rPr lang="en-ID" sz="1600" dirty="0"/>
                <a:t> Allah, </a:t>
              </a:r>
              <a:r>
                <a:rPr lang="en-ID" sz="1600" dirty="0" err="1"/>
                <a:t>sesungguhnya</a:t>
              </a:r>
              <a:r>
                <a:rPr lang="en-ID" sz="1600" dirty="0"/>
                <a:t> Allah sangat </a:t>
              </a:r>
              <a:r>
                <a:rPr lang="en-ID" sz="1600" dirty="0" err="1"/>
                <a:t>berat</a:t>
              </a:r>
              <a:r>
                <a:rPr lang="en-ID" sz="1600" dirty="0"/>
                <a:t> </a:t>
              </a:r>
              <a:r>
                <a:rPr lang="en-ID" sz="1600" dirty="0" err="1"/>
                <a:t>siksaan</a:t>
              </a:r>
              <a:r>
                <a:rPr lang="en-ID" sz="1600" dirty="0"/>
                <a:t>-Nya.” (Q.S. Al-</a:t>
              </a:r>
              <a:r>
                <a:rPr lang="en-ID" sz="1600" dirty="0" err="1"/>
                <a:t>Mā’idah</a:t>
              </a:r>
              <a:r>
                <a:rPr lang="en-ID" sz="1600" dirty="0"/>
                <a:t>/5: 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423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89E13BF-839E-4C24-BA4C-FB95CCF04D10}"/>
              </a:ext>
            </a:extLst>
          </p:cNvPr>
          <p:cNvSpPr/>
          <p:nvPr/>
        </p:nvSpPr>
        <p:spPr>
          <a:xfrm>
            <a:off x="524482" y="1713383"/>
            <a:ext cx="3895665" cy="14615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>
                <a:solidFill>
                  <a:schemeClr val="tx1"/>
                </a:solidFill>
              </a:rPr>
              <a:t>Orang yang </a:t>
            </a: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mu’i</a:t>
            </a:r>
            <a:r>
              <a:rPr lang="en-ID" sz="1600" dirty="0">
                <a:solidFill>
                  <a:schemeClr val="tx1"/>
                </a:solidFill>
              </a:rPr>
              <a:t> r). 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Peminjam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musta’ir</a:t>
            </a:r>
            <a:r>
              <a:rPr lang="en-ID" sz="1600" dirty="0">
                <a:solidFill>
                  <a:schemeClr val="tx1"/>
                </a:solidFill>
              </a:rPr>
              <a:t>).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dipinjamkan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musta’ār</a:t>
            </a:r>
            <a:r>
              <a:rPr lang="en-ID" sz="1600" dirty="0">
                <a:solidFill>
                  <a:schemeClr val="tx1"/>
                </a:solidFill>
              </a:rPr>
              <a:t>).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Ijab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kabul</a:t>
            </a:r>
            <a:r>
              <a:rPr lang="en-ID" sz="1600" dirty="0">
                <a:solidFill>
                  <a:schemeClr val="tx1"/>
                </a:solidFill>
              </a:rPr>
              <a:t> (</a:t>
            </a:r>
            <a:r>
              <a:rPr lang="en-ID" sz="1600" dirty="0" err="1">
                <a:solidFill>
                  <a:schemeClr val="tx1"/>
                </a:solidFill>
              </a:rPr>
              <a:t>akad</a:t>
            </a:r>
            <a:r>
              <a:rPr lang="en-ID" sz="1600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4656201" y="1713383"/>
            <a:ext cx="3895665" cy="26096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Bebas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berbuat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kebaikan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halangan</a:t>
            </a:r>
            <a:r>
              <a:rPr lang="en-ID" sz="1600" dirty="0">
                <a:solidFill>
                  <a:schemeClr val="tx1"/>
                </a:solidFill>
              </a:rPr>
              <a:t>. Karena </a:t>
            </a:r>
            <a:r>
              <a:rPr lang="en-ID" sz="1600" dirty="0" err="1">
                <a:solidFill>
                  <a:schemeClr val="tx1"/>
                </a:solidFill>
              </a:rPr>
              <a:t>itu</a:t>
            </a:r>
            <a:r>
              <a:rPr lang="en-ID" sz="1600" dirty="0">
                <a:solidFill>
                  <a:schemeClr val="tx1"/>
                </a:solidFill>
              </a:rPr>
              <a:t>, orang yang </a:t>
            </a:r>
            <a:r>
              <a:rPr lang="en-ID" sz="1600" dirty="0" err="1">
                <a:solidFill>
                  <a:schemeClr val="tx1"/>
                </a:solidFill>
              </a:rPr>
              <a:t>terpaksa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kecil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mampu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membuat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keputusan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sendiri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suatu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Pemilik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asli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dipinjamkan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orang yang </a:t>
            </a:r>
            <a:r>
              <a:rPr lang="en-ID" sz="1600" dirty="0" err="1">
                <a:solidFill>
                  <a:schemeClr val="tx1"/>
                </a:solidFill>
              </a:rPr>
              <a:t>diberikan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tanggung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jawab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tersebut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Rukun</a:t>
            </a:r>
            <a:r>
              <a:rPr lang="en-ID" b="1" dirty="0"/>
              <a:t> ‘</a:t>
            </a:r>
            <a:r>
              <a:rPr lang="en-ID" b="1" dirty="0" err="1"/>
              <a:t>āriyah</a:t>
            </a:r>
            <a:r>
              <a:rPr lang="en-ID" b="1" dirty="0"/>
              <a:t>, </a:t>
            </a:r>
            <a:r>
              <a:rPr lang="en-ID" b="1" dirty="0" err="1"/>
              <a:t>yaitu</a:t>
            </a:r>
            <a:r>
              <a:rPr lang="en-ID" b="1" dirty="0"/>
              <a:t>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BA8B1F-2E1A-4FCA-A91D-CBD9F368BFC0}"/>
              </a:ext>
            </a:extLst>
          </p:cNvPr>
          <p:cNvSpPr txBox="1"/>
          <p:nvPr/>
        </p:nvSpPr>
        <p:spPr>
          <a:xfrm>
            <a:off x="4607169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</a:t>
            </a:r>
            <a:r>
              <a:rPr lang="en-ID" b="1" dirty="0"/>
              <a:t> orang yang </a:t>
            </a:r>
            <a:r>
              <a:rPr lang="en-ID" b="1" dirty="0" err="1"/>
              <a:t>meminjamkan</a:t>
            </a:r>
            <a:r>
              <a:rPr lang="en-ID" b="1" dirty="0"/>
              <a:t>, </a:t>
            </a:r>
            <a:r>
              <a:rPr lang="en-ID" b="1" dirty="0" err="1"/>
              <a:t>yaitu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57989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5" y="1590794"/>
            <a:ext cx="3895665" cy="2609689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Bebas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berbuat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kebaikan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tanpa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halangan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Menjaga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 agar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rusak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Hanya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mengambil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memilikinya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</a:t>
            </a:r>
            <a:r>
              <a:rPr lang="en-ID" b="1" dirty="0"/>
              <a:t> </a:t>
            </a:r>
            <a:r>
              <a:rPr lang="en-ID" b="1" dirty="0" err="1"/>
              <a:t>peminjam</a:t>
            </a:r>
            <a:r>
              <a:rPr lang="en-ID" b="1" dirty="0"/>
              <a:t>, </a:t>
            </a:r>
            <a:r>
              <a:rPr lang="en-ID" b="1" dirty="0" err="1"/>
              <a:t>yaitu</a:t>
            </a:r>
            <a:r>
              <a:rPr lang="en-ID" b="1" dirty="0"/>
              <a:t>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BA8B1F-2E1A-4FCA-A91D-CBD9F368BFC0}"/>
              </a:ext>
            </a:extLst>
          </p:cNvPr>
          <p:cNvSpPr txBox="1"/>
          <p:nvPr/>
        </p:nvSpPr>
        <p:spPr>
          <a:xfrm>
            <a:off x="4607169" y="1221462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</a:t>
            </a:r>
            <a:r>
              <a:rPr lang="en-ID" b="1" dirty="0"/>
              <a:t> </a:t>
            </a:r>
            <a:r>
              <a:rPr lang="en-ID" b="1" dirty="0" err="1"/>
              <a:t>barang</a:t>
            </a:r>
            <a:r>
              <a:rPr lang="en-ID" b="1" dirty="0"/>
              <a:t> yang </a:t>
            </a:r>
            <a:r>
              <a:rPr lang="en-ID" b="1" dirty="0" err="1"/>
              <a:t>dipinjamkan</a:t>
            </a:r>
            <a:r>
              <a:rPr lang="en-ID" b="1" dirty="0"/>
              <a:t>, </a:t>
            </a:r>
            <a:r>
              <a:rPr lang="en-ID" b="1" dirty="0" err="1"/>
              <a:t>yaitu</a:t>
            </a:r>
            <a:r>
              <a:rPr lang="en-ID" b="1" dirty="0"/>
              <a:t>: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2132" y="1615662"/>
            <a:ext cx="3895665" cy="2609689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memiliki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manfaat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bersifat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kekal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dimanfaatkan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  <a:r>
              <a:rPr lang="en-ID" sz="1600" dirty="0" err="1">
                <a:solidFill>
                  <a:schemeClr val="tx1"/>
                </a:solidFill>
              </a:rPr>
              <a:t>Artinya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keadaan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habis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berkurang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setelah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dipinjam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962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26933" y="1773418"/>
            <a:ext cx="7913580" cy="953453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600" b="1" dirty="0"/>
              <a:t>‘</a:t>
            </a:r>
            <a:r>
              <a:rPr lang="en-ID" sz="1600" b="1" dirty="0" err="1"/>
              <a:t>Āriyah</a:t>
            </a:r>
            <a:r>
              <a:rPr lang="en-ID" sz="1600" b="1" dirty="0"/>
              <a:t> </a:t>
            </a:r>
            <a:r>
              <a:rPr lang="en-ID" sz="1600" b="1" dirty="0" err="1"/>
              <a:t>mutlak</a:t>
            </a:r>
            <a:endParaRPr lang="en-ID" sz="1600" b="1" dirty="0"/>
          </a:p>
          <a:p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mutlak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pinjam-meminjam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perjanjiannya</a:t>
            </a:r>
            <a:r>
              <a:rPr lang="en-ID" sz="1600" dirty="0"/>
              <a:t> </a:t>
            </a:r>
            <a:r>
              <a:rPr lang="en-ID" sz="1600" b="1" dirty="0" err="1"/>
              <a:t>tidak</a:t>
            </a:r>
            <a:r>
              <a:rPr lang="en-ID" sz="1600" b="1" dirty="0"/>
              <a:t> </a:t>
            </a:r>
            <a:r>
              <a:rPr lang="en-ID" sz="1600" b="1" dirty="0" err="1"/>
              <a:t>disertai</a:t>
            </a:r>
            <a:r>
              <a:rPr lang="en-ID" sz="1600" b="1" dirty="0"/>
              <a:t> </a:t>
            </a:r>
            <a:r>
              <a:rPr lang="en-ID" sz="1600" b="1" dirty="0" err="1"/>
              <a:t>persyaratan</a:t>
            </a:r>
            <a:r>
              <a:rPr lang="en-ID" sz="1600" dirty="0"/>
              <a:t> </a:t>
            </a:r>
            <a:r>
              <a:rPr lang="en-ID" sz="1600" dirty="0" err="1"/>
              <a:t>apa</a:t>
            </a:r>
            <a:r>
              <a:rPr lang="en-ID" sz="1600" dirty="0"/>
              <a:t> pun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pemanfaatannya</a:t>
            </a:r>
            <a:r>
              <a:rPr lang="en-ID" sz="1600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5D34D1-8F18-4197-A3C6-9DDB11031625}"/>
              </a:ext>
            </a:extLst>
          </p:cNvPr>
          <p:cNvSpPr txBox="1"/>
          <p:nvPr/>
        </p:nvSpPr>
        <p:spPr>
          <a:xfrm>
            <a:off x="626933" y="1192117"/>
            <a:ext cx="79135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terbagi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dua</a:t>
            </a:r>
            <a:r>
              <a:rPr lang="en-ID" sz="1600" dirty="0"/>
              <a:t> </a:t>
            </a:r>
            <a:r>
              <a:rPr lang="en-ID" sz="1600" dirty="0" err="1"/>
              <a:t>macam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mutlak</a:t>
            </a:r>
            <a:r>
              <a:rPr lang="en-ID" sz="1600" dirty="0"/>
              <a:t> dan 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muqayyad</a:t>
            </a:r>
            <a:r>
              <a:rPr lang="en-ID" sz="1600" dirty="0"/>
              <a:t> (</a:t>
            </a:r>
            <a:r>
              <a:rPr lang="en-ID" sz="1600" dirty="0" err="1"/>
              <a:t>terbatas</a:t>
            </a:r>
            <a:r>
              <a:rPr lang="en-ID" sz="1600" dirty="0"/>
              <a:t>).</a:t>
            </a: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2E2443CE-795F-42C3-AA8F-27821EF8EAD1}"/>
              </a:ext>
            </a:extLst>
          </p:cNvPr>
          <p:cNvSpPr/>
          <p:nvPr/>
        </p:nvSpPr>
        <p:spPr>
          <a:xfrm>
            <a:off x="615210" y="2969618"/>
            <a:ext cx="7913580" cy="91940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sz="1600" b="1" dirty="0"/>
              <a:t>b. ‘</a:t>
            </a:r>
            <a:r>
              <a:rPr lang="en-ID" sz="1600" b="1" dirty="0" err="1"/>
              <a:t>Āriyah</a:t>
            </a:r>
            <a:r>
              <a:rPr lang="en-ID" sz="1600" b="1" dirty="0"/>
              <a:t> </a:t>
            </a:r>
            <a:r>
              <a:rPr lang="en-ID" sz="1600" b="1" dirty="0" err="1"/>
              <a:t>muqayyad</a:t>
            </a:r>
            <a:r>
              <a:rPr lang="en-ID" sz="1600" b="1" dirty="0"/>
              <a:t> (</a:t>
            </a:r>
            <a:r>
              <a:rPr lang="en-ID" sz="1600" b="1" dirty="0" err="1"/>
              <a:t>terbatas</a:t>
            </a:r>
            <a:r>
              <a:rPr lang="en-ID" sz="1600" b="1" dirty="0"/>
              <a:t>)</a:t>
            </a:r>
          </a:p>
          <a:p>
            <a:r>
              <a:rPr lang="en-ID" sz="1600" dirty="0"/>
              <a:t>‘</a:t>
            </a:r>
            <a:r>
              <a:rPr lang="en-ID" sz="1600" dirty="0" err="1"/>
              <a:t>Āriyah</a:t>
            </a:r>
            <a:r>
              <a:rPr lang="en-ID" sz="1600" dirty="0"/>
              <a:t> </a:t>
            </a:r>
            <a:r>
              <a:rPr lang="en-ID" sz="1600" dirty="0" err="1"/>
              <a:t>muqayyad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peminjaman</a:t>
            </a:r>
            <a:r>
              <a:rPr lang="en-ID" sz="1600" dirty="0"/>
              <a:t> </a:t>
            </a:r>
            <a:r>
              <a:rPr lang="en-ID" sz="1600" dirty="0" err="1"/>
              <a:t>barang</a:t>
            </a:r>
            <a:r>
              <a:rPr lang="en-ID" sz="1600" dirty="0"/>
              <a:t> yang </a:t>
            </a:r>
            <a:r>
              <a:rPr lang="en-ID" sz="1600" b="1" dirty="0" err="1"/>
              <a:t>disyaratkan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akadnya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dua</a:t>
            </a:r>
            <a:r>
              <a:rPr lang="en-ID" sz="1600" dirty="0"/>
              <a:t> </a:t>
            </a:r>
            <a:r>
              <a:rPr lang="en-ID" sz="1600" dirty="0" err="1"/>
              <a:t>hal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lamanya</a:t>
            </a:r>
            <a:r>
              <a:rPr lang="en-ID" sz="1600" dirty="0"/>
              <a:t> </a:t>
            </a:r>
            <a:r>
              <a:rPr lang="en-ID" sz="1600" dirty="0" err="1"/>
              <a:t>peminjaman</a:t>
            </a:r>
            <a:r>
              <a:rPr lang="en-ID" sz="1600" dirty="0"/>
              <a:t> dan </a:t>
            </a:r>
            <a:r>
              <a:rPr lang="en-ID" sz="1600" dirty="0" err="1"/>
              <a:t>penggunaannya</a:t>
            </a:r>
            <a:r>
              <a:rPr lang="en-ID" sz="1600" dirty="0"/>
              <a:t>.</a:t>
            </a:r>
            <a:endParaRPr lang="en-ID" sz="1600" b="1" dirty="0"/>
          </a:p>
        </p:txBody>
      </p:sp>
    </p:spTree>
    <p:extLst>
      <p:ext uri="{BB962C8B-B14F-4D97-AF65-F5344CB8AC3E}">
        <p14:creationId xmlns:p14="http://schemas.microsoft.com/office/powerpoint/2010/main" val="76021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9" y="246630"/>
            <a:ext cx="3817735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‘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Āriyah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(</a:t>
            </a:r>
            <a:r>
              <a:rPr lang="en-ID" sz="2000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Pinjam-meminjam</a:t>
            </a:r>
            <a:r>
              <a:rPr lang="en-ID" sz="2000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)</a:t>
            </a:r>
            <a:endParaRPr lang="en-GB" sz="2000" b="1" i="1" dirty="0"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BC429B4-510E-4C0E-A9C3-CED52217497E}"/>
              </a:ext>
            </a:extLst>
          </p:cNvPr>
          <p:cNvSpPr/>
          <p:nvPr/>
        </p:nvSpPr>
        <p:spPr>
          <a:xfrm>
            <a:off x="536205" y="1590794"/>
            <a:ext cx="3895665" cy="2609689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sz="1600" b="1" dirty="0" err="1">
                <a:solidFill>
                  <a:schemeClr val="tx1"/>
                </a:solidFill>
              </a:rPr>
              <a:t>Kewajiban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pemberi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pinjaman</a:t>
            </a:r>
            <a:r>
              <a:rPr lang="en-ID" sz="1600" b="1" dirty="0">
                <a:solidFill>
                  <a:schemeClr val="tx1"/>
                </a:solidFill>
              </a:rPr>
              <a:t> (</a:t>
            </a:r>
            <a:r>
              <a:rPr lang="en-ID" sz="1600" b="1" dirty="0" err="1">
                <a:solidFill>
                  <a:schemeClr val="tx1"/>
                </a:solidFill>
              </a:rPr>
              <a:t>mu’ir</a:t>
            </a:r>
            <a:r>
              <a:rPr lang="en-ID" sz="1600" b="1" dirty="0">
                <a:solidFill>
                  <a:schemeClr val="tx1"/>
                </a:solidFill>
              </a:rPr>
              <a:t>) 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ikhlas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sukarela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bersifat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tetap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bermanfaat</a:t>
            </a:r>
            <a:r>
              <a:rPr lang="en-ID" sz="1600" dirty="0">
                <a:solidFill>
                  <a:schemeClr val="tx1"/>
                </a:solidFill>
              </a:rPr>
              <a:t>, dan halal.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Meminjamkan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untuk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tujuan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riba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mencari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keuntungan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halal. Karena, ‘</a:t>
            </a:r>
            <a:r>
              <a:rPr lang="en-ID" sz="1600" dirty="0" err="1">
                <a:solidFill>
                  <a:schemeClr val="tx1"/>
                </a:solidFill>
              </a:rPr>
              <a:t>āriyah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bersifat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tolong-menolong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BB0AE-791A-45B5-AE77-F1EF8F6BD11D}"/>
              </a:ext>
            </a:extLst>
          </p:cNvPr>
          <p:cNvSpPr txBox="1"/>
          <p:nvPr/>
        </p:nvSpPr>
        <p:spPr>
          <a:xfrm>
            <a:off x="536205" y="1126519"/>
            <a:ext cx="48533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Kewajiban</a:t>
            </a:r>
            <a:r>
              <a:rPr lang="en-ID" b="1" dirty="0"/>
              <a:t> </a:t>
            </a:r>
            <a:r>
              <a:rPr lang="en-ID" b="1" dirty="0" err="1"/>
              <a:t>Pemberi</a:t>
            </a:r>
            <a:r>
              <a:rPr lang="en-ID" b="1" dirty="0"/>
              <a:t> </a:t>
            </a:r>
            <a:r>
              <a:rPr lang="en-ID" b="1" dirty="0" err="1"/>
              <a:t>Pinjaman</a:t>
            </a:r>
            <a:r>
              <a:rPr lang="en-ID" b="1" dirty="0"/>
              <a:t> dan </a:t>
            </a:r>
            <a:r>
              <a:rPr lang="en-ID" b="1" dirty="0" err="1"/>
              <a:t>Peminjam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DFDFEA-ECA3-41B0-B068-040EA31D6907}"/>
              </a:ext>
            </a:extLst>
          </p:cNvPr>
          <p:cNvSpPr/>
          <p:nvPr/>
        </p:nvSpPr>
        <p:spPr>
          <a:xfrm>
            <a:off x="4712132" y="1615662"/>
            <a:ext cx="3895665" cy="2609689"/>
          </a:xfrm>
          <a:prstGeom prst="roundRect">
            <a:avLst/>
          </a:prstGeom>
          <a:solidFill>
            <a:srgbClr val="FFFF99"/>
          </a:solidFill>
          <a:ln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sz="1600" b="1" dirty="0">
                <a:solidFill>
                  <a:schemeClr val="tx1"/>
                </a:solidFill>
              </a:rPr>
              <a:t>b. </a:t>
            </a:r>
            <a:r>
              <a:rPr lang="en-ID" sz="1600" b="1" dirty="0" err="1">
                <a:solidFill>
                  <a:schemeClr val="tx1"/>
                </a:solidFill>
              </a:rPr>
              <a:t>Kewajiban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peminjam</a:t>
            </a:r>
            <a:r>
              <a:rPr lang="en-ID" sz="1600" b="1" dirty="0">
                <a:solidFill>
                  <a:schemeClr val="tx1"/>
                </a:solidFill>
              </a:rPr>
              <a:t> (</a:t>
            </a:r>
            <a:r>
              <a:rPr lang="en-ID" sz="1600" b="1" dirty="0" err="1">
                <a:solidFill>
                  <a:schemeClr val="tx1"/>
                </a:solidFill>
              </a:rPr>
              <a:t>musta’ir</a:t>
            </a:r>
            <a:r>
              <a:rPr lang="en-ID" sz="1600" b="1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Mengembalikan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kepada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pemiliknya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sesuai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dengan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kesepakatan</a:t>
            </a:r>
            <a:endParaRPr lang="en-ID" sz="1600" b="1" dirty="0">
              <a:solidFill>
                <a:schemeClr val="tx1"/>
              </a:solidFill>
            </a:endParaRPr>
          </a:p>
          <a:p>
            <a:pPr marL="342900" indent="-342900">
              <a:buAutoNum type="arabicParenR"/>
            </a:pPr>
            <a:r>
              <a:rPr lang="sv-SE" sz="1600" dirty="0">
                <a:solidFill>
                  <a:schemeClr val="tx1"/>
                </a:solidFill>
              </a:rPr>
              <a:t>Mengganti barang bila hilang / rusak.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AutoNum type="arabicParenR"/>
            </a:pPr>
            <a:r>
              <a:rPr lang="sv-SE" sz="1600" dirty="0">
                <a:solidFill>
                  <a:schemeClr val="tx1"/>
                </a:solidFill>
              </a:rPr>
              <a:t>Merawat barang pinjaman</a:t>
            </a:r>
            <a:endParaRPr lang="en-ID" sz="1600" b="1" dirty="0">
              <a:solidFill>
                <a:schemeClr val="tx1"/>
              </a:solidFill>
            </a:endParaRPr>
          </a:p>
          <a:p>
            <a:pPr marL="342900" indent="-342900">
              <a:buAutoNum type="arabicParenR"/>
            </a:pPr>
            <a:r>
              <a:rPr lang="en-ID" sz="1600" dirty="0" err="1">
                <a:solidFill>
                  <a:schemeClr val="tx1"/>
                </a:solidFill>
              </a:rPr>
              <a:t>Menanggung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biaya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diperlukan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selama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pinjaman</a:t>
            </a:r>
            <a:endParaRPr lang="en-ID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45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1903</Words>
  <Application>Microsoft Office PowerPoint</Application>
  <PresentationFormat>On-screen Show (16:9)</PresentationFormat>
  <Paragraphs>150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ae_Ouhod</vt:lpstr>
      <vt:lpstr>Arial</vt:lpstr>
      <vt:lpstr>Calibri</vt:lpstr>
      <vt:lpstr>LPMQ Isep Misbah</vt:lpstr>
      <vt:lpstr>Muli</vt:lpstr>
      <vt:lpstr>Open Sans</vt:lpstr>
      <vt:lpstr>Patrick Hand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namira sukma</cp:lastModifiedBy>
  <cp:revision>281</cp:revision>
  <cp:lastPrinted>2022-04-09T01:52:42Z</cp:lastPrinted>
  <dcterms:created xsi:type="dcterms:W3CDTF">2022-01-17T01:37:52Z</dcterms:created>
  <dcterms:modified xsi:type="dcterms:W3CDTF">2024-07-22T14:15:26Z</dcterms:modified>
</cp:coreProperties>
</file>