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8" r:id="rId2"/>
    <p:sldId id="281" r:id="rId3"/>
    <p:sldId id="282" r:id="rId4"/>
    <p:sldId id="283" r:id="rId5"/>
    <p:sldId id="360" r:id="rId6"/>
    <p:sldId id="361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45" r:id="rId15"/>
    <p:sldId id="369" r:id="rId16"/>
    <p:sldId id="370" r:id="rId17"/>
    <p:sldId id="371" r:id="rId18"/>
    <p:sldId id="372" r:id="rId19"/>
    <p:sldId id="373" r:id="rId20"/>
    <p:sldId id="374" r:id="rId21"/>
    <p:sldId id="375" r:id="rId22"/>
    <p:sldId id="376" r:id="rId23"/>
    <p:sldId id="377" r:id="rId24"/>
    <p:sldId id="378" r:id="rId25"/>
    <p:sldId id="379" r:id="rId26"/>
    <p:sldId id="380" r:id="rId27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B1CE37"/>
    <a:srgbClr val="FFFF99"/>
    <a:srgbClr val="15C06A"/>
    <a:srgbClr val="00C06A"/>
    <a:srgbClr val="F8804B"/>
    <a:srgbClr val="26A8DF"/>
    <a:srgbClr val="C9C011"/>
    <a:srgbClr val="40BF38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74" autoAdjust="0"/>
  </p:normalViewPr>
  <p:slideViewPr>
    <p:cSldViewPr>
      <p:cViewPr varScale="1">
        <p:scale>
          <a:sx n="83" d="100"/>
          <a:sy n="83" d="100"/>
        </p:scale>
        <p:origin x="942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59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04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18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23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43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741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4A5CCB-EE0E-4589-AFE9-2AE502C1D06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44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-5025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FIKIH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39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BC4706-8FDE-4589-9E30-84AA3A8DBC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r="789"/>
          <a:stretch/>
        </p:blipFill>
        <p:spPr>
          <a:xfrm rot="16200000">
            <a:off x="1080523" y="1344570"/>
            <a:ext cx="3156205" cy="225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80" y="213303"/>
            <a:ext cx="2758261" cy="5616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609600" y="264445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9AE2E62-1D3A-4946-B641-55ADF9A85CB6}"/>
              </a:ext>
            </a:extLst>
          </p:cNvPr>
          <p:cNvSpPr txBox="1"/>
          <p:nvPr/>
        </p:nvSpPr>
        <p:spPr>
          <a:xfrm>
            <a:off x="648740" y="2983930"/>
            <a:ext cx="78465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“Dari ‘</a:t>
            </a:r>
            <a:r>
              <a:rPr lang="en-ID" sz="1600" dirty="0" err="1"/>
              <a:t>Amru</a:t>
            </a:r>
            <a:r>
              <a:rPr lang="en-ID" sz="1600" dirty="0"/>
              <a:t> bin </a:t>
            </a:r>
            <a:r>
              <a:rPr lang="en-ID" sz="1600" dirty="0" err="1"/>
              <a:t>Kharijah</a:t>
            </a:r>
            <a:r>
              <a:rPr lang="en-ID" sz="1600" dirty="0"/>
              <a:t> R.A., </a:t>
            </a:r>
            <a:r>
              <a:rPr lang="en-ID" sz="1600" dirty="0" err="1"/>
              <a:t>bahwasanya</a:t>
            </a:r>
            <a:r>
              <a:rPr lang="en-ID" sz="1600" dirty="0"/>
              <a:t> Nabi Saw. </a:t>
            </a:r>
            <a:r>
              <a:rPr lang="en-ID" sz="1600" dirty="0" err="1"/>
              <a:t>berkhotbah</a:t>
            </a:r>
            <a:r>
              <a:rPr lang="en-ID" sz="1600" dirty="0"/>
              <a:t> di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untanya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aku</a:t>
            </a:r>
            <a:r>
              <a:rPr lang="en-ID" sz="1600" dirty="0"/>
              <a:t> </a:t>
            </a:r>
            <a:r>
              <a:rPr lang="en-ID" sz="1600" dirty="0" err="1"/>
              <a:t>mendengar</a:t>
            </a:r>
            <a:r>
              <a:rPr lang="en-ID" sz="1600" dirty="0"/>
              <a:t> </a:t>
            </a:r>
            <a:r>
              <a:rPr lang="en-ID" sz="1600" dirty="0" err="1"/>
              <a:t>beliau</a:t>
            </a:r>
            <a:r>
              <a:rPr lang="en-ID" sz="1600" dirty="0"/>
              <a:t> </a:t>
            </a:r>
            <a:r>
              <a:rPr lang="en-ID" sz="1600" dirty="0" err="1"/>
              <a:t>bersabda</a:t>
            </a:r>
            <a:r>
              <a:rPr lang="en-ID" sz="1600" dirty="0"/>
              <a:t>: ‘</a:t>
            </a:r>
            <a:r>
              <a:rPr lang="en-ID" sz="1600" dirty="0" err="1"/>
              <a:t>Sesungguhnya</a:t>
            </a:r>
            <a:r>
              <a:rPr lang="en-ID" sz="1600" dirty="0"/>
              <a:t> Allah </a:t>
            </a:r>
            <a:r>
              <a:rPr lang="en-ID" sz="1600" dirty="0" err="1"/>
              <a:t>telah</a:t>
            </a:r>
            <a:r>
              <a:rPr lang="en-ID" sz="1600" dirty="0"/>
              <a:t> </a:t>
            </a:r>
            <a:r>
              <a:rPr lang="en-ID" sz="1600" dirty="0" err="1"/>
              <a:t>memberikan</a:t>
            </a:r>
            <a:r>
              <a:rPr lang="en-ID" sz="1600" dirty="0"/>
              <a:t> </a:t>
            </a:r>
            <a:r>
              <a:rPr lang="en-ID" sz="1600" dirty="0" err="1"/>
              <a:t>setiap</a:t>
            </a:r>
            <a:r>
              <a:rPr lang="en-ID" sz="1600" dirty="0"/>
              <a:t> orang </a:t>
            </a:r>
            <a:r>
              <a:rPr lang="en-ID" sz="1600" dirty="0" err="1"/>
              <a:t>haknya</a:t>
            </a:r>
            <a:r>
              <a:rPr lang="en-ID" sz="1600" dirty="0"/>
              <a:t> masing-masing,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wasiat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.” (H.R. </a:t>
            </a:r>
            <a:r>
              <a:rPr lang="en-ID" sz="1600" dirty="0" err="1"/>
              <a:t>Tirmidzi</a:t>
            </a:r>
            <a:r>
              <a:rPr lang="en-ID" sz="1600" dirty="0"/>
              <a:t>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286092D-0FF5-4C53-B923-857DF26E0D6F}"/>
              </a:ext>
            </a:extLst>
          </p:cNvPr>
          <p:cNvGrpSpPr/>
          <p:nvPr/>
        </p:nvGrpSpPr>
        <p:grpSpPr>
          <a:xfrm>
            <a:off x="1996610" y="1131445"/>
            <a:ext cx="5047619" cy="1742073"/>
            <a:chOff x="1996610" y="1039110"/>
            <a:chExt cx="5047619" cy="174207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7E1428C-B37A-4FD2-A4E9-351C8392E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6610" y="1039110"/>
              <a:ext cx="5047619" cy="1638095"/>
            </a:xfrm>
            <a:prstGeom prst="rect">
              <a:avLst/>
            </a:prstGeom>
          </p:spPr>
        </p:pic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763E3BE5-3E80-4E64-AB73-A4F137866E40}"/>
                </a:ext>
              </a:extLst>
            </p:cNvPr>
            <p:cNvSpPr/>
            <p:nvPr/>
          </p:nvSpPr>
          <p:spPr>
            <a:xfrm>
              <a:off x="1996610" y="2495550"/>
              <a:ext cx="517990" cy="28563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7178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80" y="213303"/>
            <a:ext cx="2758261" cy="5616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609600" y="264445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9AE2E62-1D3A-4946-B641-55ADF9A85CB6}"/>
              </a:ext>
            </a:extLst>
          </p:cNvPr>
          <p:cNvSpPr txBox="1"/>
          <p:nvPr/>
        </p:nvSpPr>
        <p:spPr>
          <a:xfrm>
            <a:off x="588793" y="1324181"/>
            <a:ext cx="78465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a. </a:t>
            </a:r>
            <a:r>
              <a:rPr lang="en-ID" sz="1600" b="1" dirty="0" err="1"/>
              <a:t>Mempunyai</a:t>
            </a:r>
            <a:r>
              <a:rPr lang="en-ID" sz="1600" b="1" dirty="0"/>
              <a:t> </a:t>
            </a:r>
            <a:r>
              <a:rPr lang="en-ID" sz="1600" b="1" dirty="0" err="1"/>
              <a:t>hubungan</a:t>
            </a:r>
            <a:r>
              <a:rPr lang="en-ID" sz="1600" b="1" dirty="0"/>
              <a:t> </a:t>
            </a:r>
            <a:r>
              <a:rPr lang="en-ID" sz="1600" b="1" dirty="0" err="1"/>
              <a:t>keturunan</a:t>
            </a:r>
            <a:r>
              <a:rPr lang="en-ID" sz="1600" b="1" dirty="0"/>
              <a:t> (</a:t>
            </a:r>
            <a:r>
              <a:rPr lang="en-ID" sz="1600" b="1" dirty="0" err="1"/>
              <a:t>nasab</a:t>
            </a:r>
            <a:r>
              <a:rPr lang="en-ID" sz="1600" b="1" dirty="0"/>
              <a:t>)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si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, </a:t>
            </a:r>
            <a:r>
              <a:rPr lang="en-ID" sz="1600" dirty="0" err="1"/>
              <a:t>seperti</a:t>
            </a:r>
            <a:r>
              <a:rPr lang="en-ID" sz="1600" dirty="0"/>
              <a:t> </a:t>
            </a:r>
            <a:r>
              <a:rPr lang="en-ID" sz="1600" dirty="0" err="1"/>
              <a:t>anak</a:t>
            </a:r>
            <a:r>
              <a:rPr lang="en-ID" sz="1600" dirty="0"/>
              <a:t>, ayah, </a:t>
            </a:r>
            <a:r>
              <a:rPr lang="en-ID" sz="1600" dirty="0" err="1"/>
              <a:t>ibu</a:t>
            </a:r>
            <a:r>
              <a:rPr lang="en-ID" sz="1600" dirty="0"/>
              <a:t>, </a:t>
            </a:r>
            <a:r>
              <a:rPr lang="en-ID" sz="1600" dirty="0" err="1"/>
              <a:t>saudara</a:t>
            </a:r>
            <a:r>
              <a:rPr lang="en-ID" sz="1600" dirty="0"/>
              <a:t>, dan </a:t>
            </a:r>
            <a:r>
              <a:rPr lang="en-ID" sz="1600" dirty="0" err="1"/>
              <a:t>sebagainya</a:t>
            </a:r>
            <a:r>
              <a:rPr lang="en-ID" sz="1600" dirty="0"/>
              <a:t>. </a:t>
            </a:r>
            <a:r>
              <a:rPr lang="en-ID" sz="1600" dirty="0" err="1"/>
              <a:t>Firman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.: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765D96-69E6-4480-A910-02AA1296A836}"/>
              </a:ext>
            </a:extLst>
          </p:cNvPr>
          <p:cNvSpPr txBox="1"/>
          <p:nvPr/>
        </p:nvSpPr>
        <p:spPr>
          <a:xfrm>
            <a:off x="588793" y="871705"/>
            <a:ext cx="4889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Sebab-sebab</a:t>
            </a:r>
            <a:r>
              <a:rPr lang="en-ID" sz="1600" b="1" dirty="0"/>
              <a:t> </a:t>
            </a:r>
            <a:r>
              <a:rPr lang="en-ID" sz="1600" b="1" dirty="0" err="1"/>
              <a:t>Mendapatkan</a:t>
            </a:r>
            <a:r>
              <a:rPr lang="en-ID" sz="1600" b="1" dirty="0"/>
              <a:t> </a:t>
            </a:r>
            <a:r>
              <a:rPr lang="en-ID" sz="1600" b="1" dirty="0" err="1"/>
              <a:t>Harta</a:t>
            </a:r>
            <a:r>
              <a:rPr lang="en-ID" sz="1600" b="1" dirty="0"/>
              <a:t>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6F2E47A-E196-4712-A7A6-BA68358AA3FB}"/>
              </a:ext>
            </a:extLst>
          </p:cNvPr>
          <p:cNvSpPr txBox="1"/>
          <p:nvPr/>
        </p:nvSpPr>
        <p:spPr>
          <a:xfrm>
            <a:off x="782162" y="3173001"/>
            <a:ext cx="784651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“Orang-orang yang </a:t>
            </a:r>
            <a:r>
              <a:rPr lang="en-ID" sz="1600" dirty="0" err="1"/>
              <a:t>beriman</a:t>
            </a:r>
            <a:r>
              <a:rPr lang="en-ID" sz="1600" dirty="0"/>
              <a:t> </a:t>
            </a:r>
            <a:r>
              <a:rPr lang="en-ID" sz="1600" dirty="0" err="1"/>
              <a:t>setelah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, </a:t>
            </a:r>
            <a:r>
              <a:rPr lang="en-ID" sz="1600" dirty="0" err="1"/>
              <a:t>berhijrah</a:t>
            </a:r>
            <a:r>
              <a:rPr lang="en-ID" sz="1600" dirty="0"/>
              <a:t>, dan </a:t>
            </a:r>
            <a:r>
              <a:rPr lang="en-ID" sz="1600" dirty="0" err="1"/>
              <a:t>berjihad</a:t>
            </a:r>
            <a:r>
              <a:rPr lang="en-ID" sz="1600" dirty="0"/>
              <a:t> </a:t>
            </a:r>
            <a:r>
              <a:rPr lang="en-ID" sz="1600" dirty="0" err="1"/>
              <a:t>bersamamu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mereka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termasuk</a:t>
            </a:r>
            <a:r>
              <a:rPr lang="en-ID" sz="1600" dirty="0"/>
              <a:t> (</a:t>
            </a:r>
            <a:r>
              <a:rPr lang="en-ID" sz="1600" dirty="0" err="1"/>
              <a:t>golongan</a:t>
            </a:r>
            <a:r>
              <a:rPr lang="en-ID" sz="1600" dirty="0"/>
              <a:t>) </a:t>
            </a:r>
            <a:r>
              <a:rPr lang="en-ID" sz="1600" dirty="0" err="1"/>
              <a:t>kamu</a:t>
            </a:r>
            <a:r>
              <a:rPr lang="en-ID" sz="1600" dirty="0"/>
              <a:t>. Orang-orang yang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hubungan</a:t>
            </a:r>
            <a:r>
              <a:rPr lang="en-ID" sz="1600" dirty="0"/>
              <a:t> </a:t>
            </a:r>
            <a:r>
              <a:rPr lang="en-ID" sz="1600" dirty="0" err="1"/>
              <a:t>kerabat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sebagiannya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berhak</a:t>
            </a:r>
            <a:r>
              <a:rPr lang="en-ID" sz="1600" dirty="0"/>
              <a:t> </a:t>
            </a: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sebagian</a:t>
            </a:r>
            <a:r>
              <a:rPr lang="en-ID" sz="1600" dirty="0"/>
              <a:t> yang lain </a:t>
            </a:r>
            <a:r>
              <a:rPr lang="en-ID" sz="1600" dirty="0" err="1"/>
              <a:t>menurut</a:t>
            </a:r>
            <a:r>
              <a:rPr lang="en-ID" sz="1600" dirty="0"/>
              <a:t> Kitab Allah. </a:t>
            </a:r>
            <a:r>
              <a:rPr lang="en-ID" sz="1600" dirty="0" err="1"/>
              <a:t>Sesungguhnya</a:t>
            </a:r>
            <a:r>
              <a:rPr lang="en-ID" sz="1600" dirty="0"/>
              <a:t> Allah </a:t>
            </a:r>
            <a:r>
              <a:rPr lang="en-ID" sz="1600" dirty="0" err="1"/>
              <a:t>Maha</a:t>
            </a:r>
            <a:r>
              <a:rPr lang="en-ID" sz="1600" dirty="0"/>
              <a:t> </a:t>
            </a:r>
            <a:r>
              <a:rPr lang="en-ID" sz="1600" dirty="0" err="1"/>
              <a:t>Mengetahui</a:t>
            </a:r>
            <a:r>
              <a:rPr lang="en-ID" sz="1600" dirty="0"/>
              <a:t> </a:t>
            </a:r>
            <a:r>
              <a:rPr lang="en-ID" sz="1600" dirty="0" err="1"/>
              <a:t>segala</a:t>
            </a:r>
            <a:r>
              <a:rPr lang="en-ID" sz="1600" dirty="0"/>
              <a:t> </a:t>
            </a:r>
            <a:r>
              <a:rPr lang="en-ID" sz="1600" dirty="0" err="1"/>
              <a:t>sesuatu</a:t>
            </a:r>
            <a:r>
              <a:rPr lang="en-ID" sz="1600" dirty="0"/>
              <a:t>.” (Q.S. Al-</a:t>
            </a:r>
            <a:r>
              <a:rPr lang="en-ID" sz="1600" dirty="0" err="1"/>
              <a:t>Anfāl</a:t>
            </a:r>
            <a:r>
              <a:rPr lang="en-ID" sz="1600" dirty="0"/>
              <a:t>/8: 75)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FE610F-9826-476B-8987-6F37C877BFDF}"/>
              </a:ext>
            </a:extLst>
          </p:cNvPr>
          <p:cNvGrpSpPr/>
          <p:nvPr/>
        </p:nvGrpSpPr>
        <p:grpSpPr>
          <a:xfrm>
            <a:off x="756944" y="2025387"/>
            <a:ext cx="7891458" cy="996891"/>
            <a:chOff x="756944" y="2025387"/>
            <a:chExt cx="7891458" cy="99689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A298D8E-99CB-4F5F-98EA-95D7B05293BA}"/>
                </a:ext>
              </a:extLst>
            </p:cNvPr>
            <p:cNvGrpSpPr/>
            <p:nvPr/>
          </p:nvGrpSpPr>
          <p:grpSpPr>
            <a:xfrm>
              <a:off x="756944" y="2025387"/>
              <a:ext cx="7888769" cy="432000"/>
              <a:chOff x="756944" y="2025387"/>
              <a:chExt cx="7888769" cy="43200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D123232E-A002-4EB3-AFF5-B01DF67A9B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1426"/>
              <a:stretch/>
            </p:blipFill>
            <p:spPr>
              <a:xfrm>
                <a:off x="4359795" y="2061387"/>
                <a:ext cx="4285918" cy="39600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18AF19FD-285C-4A71-B764-0C64F84EA2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9760" b="33478"/>
              <a:stretch/>
            </p:blipFill>
            <p:spPr>
              <a:xfrm>
                <a:off x="756944" y="2025387"/>
                <a:ext cx="3634227" cy="432000"/>
              </a:xfrm>
              <a:prstGeom prst="rect">
                <a:avLst/>
              </a:prstGeom>
            </p:spPr>
          </p:pic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E826CA8-D95F-4545-8E9A-EDD6120711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097"/>
            <a:stretch/>
          </p:blipFill>
          <p:spPr>
            <a:xfrm>
              <a:off x="4588043" y="2590278"/>
              <a:ext cx="4060359" cy="43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04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80" y="213303"/>
            <a:ext cx="2758261" cy="5616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609600" y="264445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9AE2E62-1D3A-4946-B641-55ADF9A85CB6}"/>
              </a:ext>
            </a:extLst>
          </p:cNvPr>
          <p:cNvSpPr txBox="1"/>
          <p:nvPr/>
        </p:nvSpPr>
        <p:spPr>
          <a:xfrm>
            <a:off x="588793" y="1324181"/>
            <a:ext cx="784651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b. </a:t>
            </a:r>
            <a:r>
              <a:rPr lang="en-ID" sz="1600" b="1" dirty="0" err="1"/>
              <a:t>Mempunyai</a:t>
            </a:r>
            <a:r>
              <a:rPr lang="en-ID" sz="1600" b="1" dirty="0"/>
              <a:t> </a:t>
            </a:r>
            <a:r>
              <a:rPr lang="en-ID" sz="1600" b="1" dirty="0" err="1"/>
              <a:t>hubungan</a:t>
            </a:r>
            <a:r>
              <a:rPr lang="en-ID" sz="1600" b="1" dirty="0"/>
              <a:t> </a:t>
            </a:r>
            <a:r>
              <a:rPr lang="en-ID" sz="1600" b="1" dirty="0" err="1"/>
              <a:t>pernikahan</a:t>
            </a:r>
            <a:r>
              <a:rPr lang="en-ID" sz="1600" b="1" dirty="0"/>
              <a:t> </a:t>
            </a:r>
            <a:r>
              <a:rPr lang="en-ID" sz="1600" b="1" dirty="0" err="1"/>
              <a:t>dengan</a:t>
            </a:r>
            <a:r>
              <a:rPr lang="en-ID" sz="1600" b="1" dirty="0"/>
              <a:t> </a:t>
            </a:r>
            <a:r>
              <a:rPr lang="en-ID" sz="1600" b="1" dirty="0" err="1"/>
              <a:t>si</a:t>
            </a:r>
            <a:r>
              <a:rPr lang="en-ID" sz="1600" b="1" dirty="0"/>
              <a:t> </a:t>
            </a:r>
            <a:r>
              <a:rPr lang="en-ID" sz="1600" b="1" dirty="0" err="1"/>
              <a:t>mayat</a:t>
            </a:r>
            <a:r>
              <a:rPr lang="en-ID" sz="1600" dirty="0"/>
              <a:t>, </a:t>
            </a:r>
            <a:r>
              <a:rPr lang="en-ID" sz="1600" dirty="0" err="1"/>
              <a:t>seperti</a:t>
            </a:r>
            <a:r>
              <a:rPr lang="en-ID" sz="1600" dirty="0"/>
              <a:t> </a:t>
            </a:r>
            <a:r>
              <a:rPr lang="en-ID" sz="1600" dirty="0" err="1"/>
              <a:t>suami</a:t>
            </a:r>
            <a:r>
              <a:rPr lang="en-ID" sz="1600" dirty="0"/>
              <a:t>/</a:t>
            </a:r>
            <a:r>
              <a:rPr lang="en-ID" sz="1600" dirty="0" err="1"/>
              <a:t>istri</a:t>
            </a:r>
            <a:r>
              <a:rPr lang="en-ID" sz="1600" dirty="0"/>
              <a:t>. Hal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sebagaimana</a:t>
            </a:r>
            <a:r>
              <a:rPr lang="en-ID" sz="1600" dirty="0"/>
              <a:t> </a:t>
            </a:r>
            <a:r>
              <a:rPr lang="en-ID" sz="1600" dirty="0" err="1"/>
              <a:t>firman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. di </a:t>
            </a:r>
            <a:r>
              <a:rPr lang="en-ID" sz="1600" dirty="0" err="1"/>
              <a:t>dalam</a:t>
            </a:r>
            <a:r>
              <a:rPr lang="en-ID" sz="1600" dirty="0"/>
              <a:t> Q.S. An-</a:t>
            </a:r>
            <a:r>
              <a:rPr lang="en-ID" sz="1600" dirty="0" err="1"/>
              <a:t>Nisā</a:t>
            </a:r>
            <a:r>
              <a:rPr lang="en-ID" sz="1600" dirty="0"/>
              <a:t>’/4: 12</a:t>
            </a:r>
          </a:p>
          <a:p>
            <a:r>
              <a:rPr lang="en-ID" sz="1600" b="1" dirty="0"/>
              <a:t>c. </a:t>
            </a:r>
            <a:r>
              <a:rPr lang="en-ID" sz="1600" b="1" dirty="0" err="1"/>
              <a:t>Mempunyai</a:t>
            </a:r>
            <a:r>
              <a:rPr lang="en-ID" sz="1600" b="1" dirty="0"/>
              <a:t> </a:t>
            </a:r>
            <a:r>
              <a:rPr lang="en-ID" sz="1600" b="1" dirty="0" err="1"/>
              <a:t>hubungan</a:t>
            </a:r>
            <a:r>
              <a:rPr lang="en-ID" sz="1600" b="1" dirty="0"/>
              <a:t> </a:t>
            </a:r>
            <a:r>
              <a:rPr lang="en-ID" sz="1600" b="1" dirty="0" err="1"/>
              <a:t>karena</a:t>
            </a:r>
            <a:r>
              <a:rPr lang="en-ID" sz="1600" b="1" dirty="0"/>
              <a:t> </a:t>
            </a:r>
            <a:r>
              <a:rPr lang="en-ID" sz="1600" b="1" dirty="0" err="1"/>
              <a:t>memerdekakan</a:t>
            </a:r>
            <a:r>
              <a:rPr lang="en-ID" sz="1600" b="1" dirty="0"/>
              <a:t> hamba </a:t>
            </a:r>
            <a:r>
              <a:rPr lang="en-ID" sz="1600" b="1" dirty="0" err="1"/>
              <a:t>sahaya</a:t>
            </a:r>
            <a:r>
              <a:rPr lang="en-ID" sz="1600" b="1" dirty="0"/>
              <a:t> (</a:t>
            </a:r>
            <a:r>
              <a:rPr lang="en-ID" sz="1600" b="1" dirty="0" err="1"/>
              <a:t>walā</a:t>
            </a:r>
            <a:r>
              <a:rPr lang="en-ID" sz="1600" b="1" dirty="0"/>
              <a:t>’). </a:t>
            </a:r>
            <a:r>
              <a:rPr lang="en-ID" sz="1600" dirty="0" err="1"/>
              <a:t>Seseorang</a:t>
            </a:r>
            <a:r>
              <a:rPr lang="en-ID" sz="1600" dirty="0"/>
              <a:t> yang </a:t>
            </a:r>
            <a:r>
              <a:rPr lang="en-ID" sz="1600" dirty="0" err="1"/>
              <a:t>memerdekakan</a:t>
            </a:r>
            <a:r>
              <a:rPr lang="en-ID" sz="1600" dirty="0"/>
              <a:t> hamba </a:t>
            </a:r>
            <a:r>
              <a:rPr lang="en-ID" sz="1600" dirty="0" err="1"/>
              <a:t>sahaya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hamba </a:t>
            </a:r>
            <a:r>
              <a:rPr lang="en-ID" sz="1600" dirty="0" err="1"/>
              <a:t>sahaya</a:t>
            </a:r>
            <a:r>
              <a:rPr lang="en-ID" sz="1600" dirty="0"/>
              <a:t> yang </a:t>
            </a:r>
            <a:r>
              <a:rPr lang="en-ID" sz="1600" dirty="0" err="1"/>
              <a:t>telah</a:t>
            </a:r>
            <a:r>
              <a:rPr lang="en-ID" sz="1600" dirty="0"/>
              <a:t> </a:t>
            </a:r>
            <a:r>
              <a:rPr lang="en-ID" sz="1600" dirty="0" err="1"/>
              <a:t>dimerdekakan</a:t>
            </a:r>
            <a:r>
              <a:rPr lang="en-ID" sz="1600" dirty="0"/>
              <a:t> </a:t>
            </a:r>
            <a:r>
              <a:rPr lang="en-ID" sz="1600" dirty="0" err="1"/>
              <a:t>olehnya</a:t>
            </a:r>
            <a:r>
              <a:rPr lang="en-ID" sz="1600" dirty="0"/>
              <a:t>, </a:t>
            </a:r>
            <a:r>
              <a:rPr lang="en-ID" sz="1600" dirty="0" err="1"/>
              <a:t>lalu</a:t>
            </a:r>
            <a:r>
              <a:rPr lang="en-ID" sz="1600" dirty="0"/>
              <a:t> </a:t>
            </a:r>
            <a:r>
              <a:rPr lang="en-ID" sz="1600" dirty="0" err="1"/>
              <a:t>mati</a:t>
            </a:r>
            <a:r>
              <a:rPr lang="en-ID" sz="1600" dirty="0"/>
              <a:t> dan </a:t>
            </a:r>
            <a:r>
              <a:rPr lang="en-ID" sz="1600" dirty="0" err="1"/>
              <a:t>meninggalkan</a:t>
            </a:r>
            <a:r>
              <a:rPr lang="en-ID" sz="1600" dirty="0"/>
              <a:t> </a:t>
            </a:r>
            <a:r>
              <a:rPr lang="en-ID" sz="1600" dirty="0" err="1"/>
              <a:t>warisan</a:t>
            </a:r>
            <a:r>
              <a:rPr lang="en-ID" sz="1600" dirty="0"/>
              <a:t>. </a:t>
            </a:r>
            <a:r>
              <a:rPr lang="en-ID" sz="1600" dirty="0" err="1"/>
              <a:t>jika</a:t>
            </a:r>
            <a:r>
              <a:rPr lang="en-ID" sz="1600" dirty="0"/>
              <a:t> yang </a:t>
            </a:r>
            <a:r>
              <a:rPr lang="en-ID" sz="1600" dirty="0" err="1"/>
              <a:t>meninggal</a:t>
            </a:r>
            <a:r>
              <a:rPr lang="en-ID" sz="1600" dirty="0"/>
              <a:t> dunia </a:t>
            </a:r>
            <a:r>
              <a:rPr lang="en-ID" sz="1600" dirty="0" err="1"/>
              <a:t>adalah</a:t>
            </a:r>
            <a:r>
              <a:rPr lang="en-ID" sz="1600" dirty="0"/>
              <a:t> sang tuan, </a:t>
            </a:r>
            <a:r>
              <a:rPr lang="en-ID" sz="1600" dirty="0" err="1"/>
              <a:t>maka</a:t>
            </a:r>
            <a:r>
              <a:rPr lang="en-ID" sz="1600" dirty="0"/>
              <a:t> hamba </a:t>
            </a:r>
            <a:r>
              <a:rPr lang="en-ID" sz="1600" dirty="0" err="1"/>
              <a:t>sahaya</a:t>
            </a:r>
            <a:r>
              <a:rPr lang="en-ID" sz="1600" dirty="0"/>
              <a:t> yang </a:t>
            </a:r>
            <a:r>
              <a:rPr lang="en-ID" sz="1600" dirty="0" err="1"/>
              <a:t>telah</a:t>
            </a:r>
            <a:r>
              <a:rPr lang="en-ID" sz="1600" dirty="0"/>
              <a:t> </a:t>
            </a:r>
            <a:r>
              <a:rPr lang="en-ID" sz="1600" dirty="0" err="1"/>
              <a:t>dimerdekakan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berhak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tuan</a:t>
            </a:r>
          </a:p>
          <a:p>
            <a:r>
              <a:rPr lang="en-ID" sz="1600" b="1" dirty="0"/>
              <a:t>d. </a:t>
            </a:r>
            <a:r>
              <a:rPr lang="en-ID" sz="1600" b="1" dirty="0" err="1"/>
              <a:t>Mempunyai</a:t>
            </a:r>
            <a:r>
              <a:rPr lang="en-ID" sz="1600" b="1" dirty="0"/>
              <a:t> </a:t>
            </a:r>
            <a:r>
              <a:rPr lang="en-ID" sz="1600" b="1" dirty="0" err="1"/>
              <a:t>hubungan</a:t>
            </a:r>
            <a:r>
              <a:rPr lang="en-ID" sz="1600" b="1" dirty="0"/>
              <a:t> </a:t>
            </a:r>
            <a:r>
              <a:rPr lang="en-ID" sz="1600" b="1" dirty="0" err="1"/>
              <a:t>seagama</a:t>
            </a:r>
            <a:r>
              <a:rPr lang="en-ID" sz="1600" b="1" dirty="0"/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765D96-69E6-4480-A910-02AA1296A836}"/>
              </a:ext>
            </a:extLst>
          </p:cNvPr>
          <p:cNvSpPr txBox="1"/>
          <p:nvPr/>
        </p:nvSpPr>
        <p:spPr>
          <a:xfrm>
            <a:off x="588793" y="871705"/>
            <a:ext cx="4889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Sebab-sebab</a:t>
            </a:r>
            <a:r>
              <a:rPr lang="en-ID" sz="1600" b="1" dirty="0"/>
              <a:t> </a:t>
            </a:r>
            <a:r>
              <a:rPr lang="en-ID" sz="1600" b="1" dirty="0" err="1"/>
              <a:t>Mendapatkan</a:t>
            </a:r>
            <a:r>
              <a:rPr lang="en-ID" sz="1600" b="1" dirty="0"/>
              <a:t> </a:t>
            </a:r>
            <a:r>
              <a:rPr lang="en-ID" sz="1600" b="1" dirty="0" err="1"/>
              <a:t>Harta</a:t>
            </a:r>
            <a:r>
              <a:rPr lang="en-ID" sz="1600" b="1" dirty="0"/>
              <a:t>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378494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80" y="213303"/>
            <a:ext cx="2758261" cy="5616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609600" y="264445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9AE2E62-1D3A-4946-B641-55ADF9A85CB6}"/>
              </a:ext>
            </a:extLst>
          </p:cNvPr>
          <p:cNvSpPr txBox="1"/>
          <p:nvPr/>
        </p:nvSpPr>
        <p:spPr>
          <a:xfrm>
            <a:off x="588793" y="1352550"/>
            <a:ext cx="784651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600" b="1" dirty="0" err="1"/>
              <a:t>Pembunuh</a:t>
            </a:r>
            <a:r>
              <a:rPr lang="en-ID" sz="1600" b="1" dirty="0"/>
              <a:t>. </a:t>
            </a:r>
            <a:r>
              <a:rPr lang="en-ID" sz="1600" dirty="0" err="1"/>
              <a:t>Seseorang</a:t>
            </a:r>
            <a:r>
              <a:rPr lang="en-ID" sz="1600" dirty="0"/>
              <a:t> yang </a:t>
            </a:r>
            <a:r>
              <a:rPr lang="en-ID" sz="1600" dirty="0" err="1"/>
              <a:t>membunuh</a:t>
            </a:r>
            <a:r>
              <a:rPr lang="en-ID" sz="1600" dirty="0"/>
              <a:t> </a:t>
            </a:r>
            <a:r>
              <a:rPr lang="en-ID" sz="1600" dirty="0" err="1"/>
              <a:t>pewaris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orang yang </a:t>
            </a:r>
            <a:r>
              <a:rPr lang="en-ID" sz="1600" dirty="0" err="1"/>
              <a:t>dibunuhnya</a:t>
            </a:r>
            <a:r>
              <a:rPr lang="en-ID" sz="1600" dirty="0"/>
              <a:t> </a:t>
            </a:r>
          </a:p>
          <a:p>
            <a:pPr marL="342900" indent="-342900">
              <a:buAutoNum type="alphaLcPeriod"/>
            </a:pPr>
            <a:r>
              <a:rPr lang="en-ID" sz="1600" b="1" dirty="0" err="1"/>
              <a:t>Perbedaan</a:t>
            </a:r>
            <a:r>
              <a:rPr lang="en-ID" sz="1600" b="1" dirty="0"/>
              <a:t> agama</a:t>
            </a:r>
          </a:p>
          <a:p>
            <a:pPr marL="342900" indent="-342900">
              <a:buAutoNum type="alphaLcPeriod"/>
            </a:pPr>
            <a:r>
              <a:rPr lang="en-ID" sz="1600" b="1" dirty="0"/>
              <a:t>Murtad. </a:t>
            </a:r>
            <a:r>
              <a:rPr lang="en-ID" sz="1600" dirty="0"/>
              <a:t>Orang yang murtad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berhak</a:t>
            </a:r>
            <a:r>
              <a:rPr lang="en-ID" sz="1600" dirty="0"/>
              <a:t> </a:t>
            </a:r>
            <a:r>
              <a:rPr lang="en-ID" sz="1600" dirty="0" err="1"/>
              <a:t>mendapat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keluarganya</a:t>
            </a:r>
            <a:r>
              <a:rPr lang="en-ID" sz="1600" dirty="0"/>
              <a:t> yang </a:t>
            </a:r>
            <a:r>
              <a:rPr lang="en-ID" sz="1600" dirty="0" err="1"/>
              <a:t>muslim</a:t>
            </a:r>
            <a:r>
              <a:rPr lang="en-ID" sz="1600" dirty="0"/>
              <a:t>, </a:t>
            </a:r>
            <a:r>
              <a:rPr lang="en-ID" sz="1600" dirty="0" err="1"/>
              <a:t>begitu</a:t>
            </a:r>
            <a:r>
              <a:rPr lang="en-ID" sz="1600" dirty="0"/>
              <a:t> pun </a:t>
            </a:r>
            <a:r>
              <a:rPr lang="en-ID" sz="1600" dirty="0" err="1"/>
              <a:t>sebaliknya</a:t>
            </a:r>
            <a:r>
              <a:rPr lang="en-ID" sz="1600" dirty="0"/>
              <a:t>.</a:t>
            </a:r>
          </a:p>
          <a:p>
            <a:pPr marL="342900" indent="-342900">
              <a:buAutoNum type="alphaLcPeriod"/>
            </a:pPr>
            <a:r>
              <a:rPr lang="es-ES" sz="1600" b="1" dirty="0" err="1"/>
              <a:t>Hamba</a:t>
            </a:r>
            <a:r>
              <a:rPr lang="es-ES" sz="1600" b="1" dirty="0"/>
              <a:t> </a:t>
            </a:r>
            <a:r>
              <a:rPr lang="es-ES" sz="1600" b="1" dirty="0" err="1"/>
              <a:t>sahaya</a:t>
            </a:r>
            <a:r>
              <a:rPr lang="es-ES" sz="1600" b="1" dirty="0"/>
              <a:t> </a:t>
            </a:r>
            <a:r>
              <a:rPr lang="es-ES" sz="1600" b="1" dirty="0" err="1"/>
              <a:t>atau</a:t>
            </a:r>
            <a:r>
              <a:rPr lang="es-ES" sz="1600" b="1" dirty="0"/>
              <a:t> </a:t>
            </a:r>
            <a:r>
              <a:rPr lang="es-ES" sz="1600" b="1" dirty="0" err="1"/>
              <a:t>budak</a:t>
            </a:r>
            <a:r>
              <a:rPr lang="es-ES" sz="1600" b="1" dirty="0"/>
              <a:t>. </a:t>
            </a:r>
            <a:r>
              <a:rPr lang="en-ID" sz="1600" dirty="0" err="1"/>
              <a:t>seorang</a:t>
            </a:r>
            <a:r>
              <a:rPr lang="en-ID" sz="1600" dirty="0"/>
              <a:t> hamba </a:t>
            </a:r>
            <a:r>
              <a:rPr lang="en-ID" sz="1600" dirty="0" err="1"/>
              <a:t>sahaya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berhak</a:t>
            </a:r>
            <a:r>
              <a:rPr lang="en-ID" sz="1600" dirty="0"/>
              <a:t> </a:t>
            </a:r>
            <a:r>
              <a:rPr lang="en-ID" sz="1600" dirty="0" err="1"/>
              <a:t>mewarisi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, </a:t>
            </a:r>
            <a:r>
              <a:rPr lang="en-ID" sz="1600" dirty="0" err="1"/>
              <a:t>sekalipun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saudaranya</a:t>
            </a:r>
            <a:r>
              <a:rPr lang="en-ID" sz="1600" dirty="0"/>
              <a:t>. </a:t>
            </a:r>
            <a:r>
              <a:rPr lang="en-ID" sz="1600" dirty="0" err="1"/>
              <a:t>Sebab</a:t>
            </a:r>
            <a:r>
              <a:rPr lang="en-ID" sz="1600" dirty="0"/>
              <a:t>, pada </a:t>
            </a:r>
            <a:r>
              <a:rPr lang="en-ID" sz="1600" dirty="0" err="1"/>
              <a:t>dasarnya</a:t>
            </a:r>
            <a:r>
              <a:rPr lang="en-ID" sz="1600" dirty="0"/>
              <a:t>, </a:t>
            </a:r>
            <a:r>
              <a:rPr lang="en-ID" sz="1600" dirty="0" err="1"/>
              <a:t>semua</a:t>
            </a:r>
            <a:r>
              <a:rPr lang="en-ID" sz="1600" dirty="0"/>
              <a:t> yang </a:t>
            </a:r>
            <a:r>
              <a:rPr lang="en-ID" sz="1600" dirty="0" err="1"/>
              <a:t>dimilikinya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milik</a:t>
            </a:r>
            <a:r>
              <a:rPr lang="en-ID" sz="1600" dirty="0"/>
              <a:t> </a:t>
            </a:r>
            <a:r>
              <a:rPr lang="en-ID" sz="1600" dirty="0" err="1"/>
              <a:t>tuannya</a:t>
            </a:r>
            <a:r>
              <a:rPr lang="en-ID" sz="1600" dirty="0"/>
              <a:t>. </a:t>
            </a:r>
            <a:endParaRPr lang="en-ID" sz="1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4765D96-69E6-4480-A910-02AA1296A836}"/>
              </a:ext>
            </a:extLst>
          </p:cNvPr>
          <p:cNvSpPr txBox="1"/>
          <p:nvPr/>
        </p:nvSpPr>
        <p:spPr>
          <a:xfrm>
            <a:off x="588793" y="871705"/>
            <a:ext cx="4889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Sebab-sebab</a:t>
            </a:r>
            <a:r>
              <a:rPr lang="en-ID" sz="1600" b="1" dirty="0"/>
              <a:t> </a:t>
            </a:r>
            <a:r>
              <a:rPr lang="en-ID" sz="1600" b="1" dirty="0" err="1"/>
              <a:t>Tidak</a:t>
            </a:r>
            <a:r>
              <a:rPr lang="en-ID" sz="1600" b="1" dirty="0"/>
              <a:t> </a:t>
            </a:r>
            <a:r>
              <a:rPr lang="en-ID" sz="1600" b="1" dirty="0" err="1"/>
              <a:t>Mendapatkan</a:t>
            </a:r>
            <a:r>
              <a:rPr lang="en-ID" sz="1600" b="1" dirty="0"/>
              <a:t> </a:t>
            </a:r>
            <a:r>
              <a:rPr lang="en-ID" sz="1600" b="1" dirty="0" err="1"/>
              <a:t>Harta</a:t>
            </a:r>
            <a:r>
              <a:rPr lang="en-ID" sz="1600" b="1" dirty="0"/>
              <a:t>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83661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 Ahli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C429B4-510E-4C0E-A9C3-CED52217497E}"/>
              </a:ext>
            </a:extLst>
          </p:cNvPr>
          <p:cNvSpPr/>
          <p:nvPr/>
        </p:nvSpPr>
        <p:spPr>
          <a:xfrm>
            <a:off x="536205" y="1590794"/>
            <a:ext cx="3895665" cy="2838916"/>
          </a:xfrm>
          <a:prstGeom prst="roundRect">
            <a:avLst/>
          </a:prstGeom>
          <a:solidFill>
            <a:srgbClr val="CCFF66"/>
          </a:solidFill>
          <a:ln>
            <a:solidFill>
              <a:srgbClr val="CC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1) Anak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Cucu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anak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terus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bawah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Bapak.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Kakek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bapak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seterusnya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atas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Saudara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sekandung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Saudara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sebapak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Saudara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seibu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Anak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saudara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sekandung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685800" y="1137140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a. Ahli </a:t>
            </a:r>
            <a:r>
              <a:rPr lang="en-ID" dirty="0" err="1"/>
              <a:t>waris</a:t>
            </a:r>
            <a:r>
              <a:rPr lang="en-ID" dirty="0"/>
              <a:t> </a:t>
            </a:r>
            <a:r>
              <a:rPr lang="en-ID" dirty="0" err="1"/>
              <a:t>laki-laki</a:t>
            </a:r>
            <a:r>
              <a:rPr lang="en-ID" dirty="0"/>
              <a:t> </a:t>
            </a:r>
            <a:r>
              <a:rPr lang="en-ID" dirty="0" err="1"/>
              <a:t>berjumlah</a:t>
            </a:r>
            <a:r>
              <a:rPr lang="en-ID" dirty="0"/>
              <a:t> 15 orang, </a:t>
            </a:r>
            <a:r>
              <a:rPr lang="en-ID" dirty="0" err="1"/>
              <a:t>yaitu</a:t>
            </a:r>
            <a:r>
              <a:rPr lang="en-ID" dirty="0"/>
              <a:t>:</a:t>
            </a:r>
            <a:endParaRPr lang="en-ID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4712132" y="1615662"/>
            <a:ext cx="3895665" cy="2814048"/>
          </a:xfrm>
          <a:prstGeom prst="round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dirty="0">
                <a:solidFill>
                  <a:schemeClr val="tx1"/>
                </a:solidFill>
              </a:rPr>
              <a:t>9) Anak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saudara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sebapak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10) </a:t>
            </a:r>
            <a:r>
              <a:rPr lang="en-ID" sz="1600" dirty="0" err="1">
                <a:solidFill>
                  <a:schemeClr val="tx1"/>
                </a:solidFill>
              </a:rPr>
              <a:t>Paman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sekandung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11) </a:t>
            </a:r>
            <a:r>
              <a:rPr lang="en-ID" sz="1600" dirty="0" err="1">
                <a:solidFill>
                  <a:schemeClr val="tx1"/>
                </a:solidFill>
              </a:rPr>
              <a:t>Paman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sebapak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12) Anak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sekandung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13) Anak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sebapak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14) </a:t>
            </a:r>
            <a:r>
              <a:rPr lang="en-ID" sz="1600" dirty="0" err="1">
                <a:solidFill>
                  <a:schemeClr val="tx1"/>
                </a:solidFill>
              </a:rPr>
              <a:t>Suami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15)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memerdekakan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muwāris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saat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masih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menjadi</a:t>
            </a:r>
            <a:r>
              <a:rPr lang="en-ID" sz="1600" dirty="0">
                <a:solidFill>
                  <a:schemeClr val="tx1"/>
                </a:solidFill>
              </a:rPr>
              <a:t> hamba </a:t>
            </a:r>
            <a:r>
              <a:rPr lang="en-ID" sz="1600" dirty="0" err="1">
                <a:solidFill>
                  <a:schemeClr val="tx1"/>
                </a:solidFill>
              </a:rPr>
              <a:t>sahaya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1962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 Ahli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C429B4-510E-4C0E-A9C3-CED52217497E}"/>
              </a:ext>
            </a:extLst>
          </p:cNvPr>
          <p:cNvSpPr/>
          <p:nvPr/>
        </p:nvSpPr>
        <p:spPr>
          <a:xfrm>
            <a:off x="536204" y="1652315"/>
            <a:ext cx="3895665" cy="1896467"/>
          </a:xfrm>
          <a:prstGeom prst="roundRect">
            <a:avLst/>
          </a:prstGeom>
          <a:solidFill>
            <a:srgbClr val="CCFF66"/>
          </a:solidFill>
          <a:ln>
            <a:solidFill>
              <a:srgbClr val="CC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Anak </a:t>
            </a:r>
            <a:r>
              <a:rPr lang="en-ID" sz="1600" dirty="0" err="1">
                <a:solidFill>
                  <a:schemeClr val="tx1"/>
                </a:solidFill>
              </a:rPr>
              <a:t>perempuan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Cucu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perempuan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anak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laki-laki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seterusnya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bawah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Ibu.</a:t>
            </a:r>
          </a:p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Ibu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bapak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Ibu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ibu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685800" y="1137140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b. Ahli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 </a:t>
            </a:r>
            <a:r>
              <a:rPr lang="en-ID" sz="1600" dirty="0" err="1"/>
              <a:t>berjumlah</a:t>
            </a:r>
            <a:r>
              <a:rPr lang="en-ID" sz="1600" dirty="0"/>
              <a:t> 10 orang, </a:t>
            </a:r>
            <a:r>
              <a:rPr lang="en-ID" sz="1600" dirty="0" err="1"/>
              <a:t>yaitu</a:t>
            </a:r>
            <a:r>
              <a:rPr lang="en-ID" sz="1600" dirty="0"/>
              <a:t>:</a:t>
            </a:r>
            <a:endParaRPr lang="en-ID" sz="1600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4713029" y="1642205"/>
            <a:ext cx="3895665" cy="1896467"/>
          </a:xfrm>
          <a:prstGeom prst="round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dirty="0">
                <a:solidFill>
                  <a:schemeClr val="tx1"/>
                </a:solidFill>
              </a:rPr>
              <a:t>6) </a:t>
            </a:r>
            <a:r>
              <a:rPr lang="en-ID" sz="1600" dirty="0" err="1">
                <a:solidFill>
                  <a:schemeClr val="tx1"/>
                </a:solidFill>
              </a:rPr>
              <a:t>Saudara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perempuan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sekandung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7) </a:t>
            </a:r>
            <a:r>
              <a:rPr lang="en-ID" sz="1600" dirty="0" err="1">
                <a:solidFill>
                  <a:schemeClr val="tx1"/>
                </a:solidFill>
              </a:rPr>
              <a:t>Saudara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perempuan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sebapak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8) </a:t>
            </a:r>
            <a:r>
              <a:rPr lang="en-ID" sz="1600" dirty="0" err="1">
                <a:solidFill>
                  <a:schemeClr val="tx1"/>
                </a:solidFill>
              </a:rPr>
              <a:t>Saudara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perempuan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seibu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9) </a:t>
            </a:r>
            <a:r>
              <a:rPr lang="en-ID" sz="1600" dirty="0" err="1">
                <a:solidFill>
                  <a:schemeClr val="tx1"/>
                </a:solidFill>
              </a:rPr>
              <a:t>Istri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10) Perempuan yang </a:t>
            </a:r>
            <a:r>
              <a:rPr lang="en-ID" sz="1600" dirty="0" err="1">
                <a:solidFill>
                  <a:schemeClr val="tx1"/>
                </a:solidFill>
              </a:rPr>
              <a:t>memerdekakan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muwāris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319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 Ahli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C429B4-510E-4C0E-A9C3-CED52217497E}"/>
              </a:ext>
            </a:extLst>
          </p:cNvPr>
          <p:cNvSpPr/>
          <p:nvPr/>
        </p:nvSpPr>
        <p:spPr>
          <a:xfrm>
            <a:off x="536204" y="1652315"/>
            <a:ext cx="3895665" cy="189646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b="1" dirty="0" err="1">
                <a:solidFill>
                  <a:schemeClr val="tx1"/>
                </a:solidFill>
              </a:rPr>
              <a:t>Żawil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furūd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memperoleh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bagian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tertentu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secara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pasti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sebagaimana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disebutkan</a:t>
            </a:r>
            <a:r>
              <a:rPr lang="en-ID" sz="1600" dirty="0">
                <a:solidFill>
                  <a:schemeClr val="tx1"/>
                </a:solidFill>
              </a:rPr>
              <a:t> di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AlQur’an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685800" y="1137140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Golongan</a:t>
            </a:r>
            <a:r>
              <a:rPr lang="en-ID" sz="1600" b="1" dirty="0"/>
              <a:t> Ahli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4713029" y="1642205"/>
            <a:ext cx="3895665" cy="189646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b="1" dirty="0" err="1">
                <a:solidFill>
                  <a:schemeClr val="tx1"/>
                </a:solidFill>
              </a:rPr>
              <a:t>Asābah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ilmu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faraid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bagian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tetap</a:t>
            </a:r>
            <a:r>
              <a:rPr lang="en-ID" sz="1600" dirty="0">
                <a:solidFill>
                  <a:schemeClr val="tx1"/>
                </a:solidFill>
              </a:rPr>
              <a:t>. ‘</a:t>
            </a:r>
            <a:r>
              <a:rPr lang="en-ID" sz="1600" dirty="0" err="1">
                <a:solidFill>
                  <a:schemeClr val="tx1"/>
                </a:solidFill>
              </a:rPr>
              <a:t>Asābah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dua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keadaan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yaitu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apabila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menjadi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tunggal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semua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Kedua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apabila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masih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sisa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endParaRPr lang="en-ID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58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 Ahli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C429B4-510E-4C0E-A9C3-CED52217497E}"/>
              </a:ext>
            </a:extLst>
          </p:cNvPr>
          <p:cNvSpPr/>
          <p:nvPr/>
        </p:nvSpPr>
        <p:spPr>
          <a:xfrm>
            <a:off x="683576" y="1903018"/>
            <a:ext cx="7921996" cy="66873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b="1" dirty="0" err="1">
                <a:solidFill>
                  <a:schemeClr val="tx1"/>
                </a:solidFill>
              </a:rPr>
              <a:t>Asābah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binafsihi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memperoleh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sisa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anpa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sebab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685800" y="1137140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Golongan</a:t>
            </a:r>
            <a:r>
              <a:rPr lang="en-ID" sz="1600" b="1" dirty="0"/>
              <a:t> Ahli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46E726-AA60-4A8A-97A8-24FEF4A46226}"/>
              </a:ext>
            </a:extLst>
          </p:cNvPr>
          <p:cNvSpPr txBox="1"/>
          <p:nvPr/>
        </p:nvSpPr>
        <p:spPr>
          <a:xfrm>
            <a:off x="683576" y="1475903"/>
            <a:ext cx="73174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Orang-orang yang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b="1" dirty="0"/>
              <a:t>‘</a:t>
            </a:r>
            <a:r>
              <a:rPr lang="en-ID" sz="1600" b="1" dirty="0" err="1"/>
              <a:t>asābah</a:t>
            </a:r>
            <a:r>
              <a:rPr lang="en-ID" sz="1600" b="1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tiga</a:t>
            </a:r>
            <a:r>
              <a:rPr lang="en-ID" sz="1600" dirty="0"/>
              <a:t> </a:t>
            </a:r>
            <a:r>
              <a:rPr lang="en-ID" sz="1600" dirty="0" err="1"/>
              <a:t>macam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: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89BBAE2-1C17-40F1-9C7F-EF0BF298AAA0}"/>
              </a:ext>
            </a:extLst>
          </p:cNvPr>
          <p:cNvSpPr/>
          <p:nvPr/>
        </p:nvSpPr>
        <p:spPr>
          <a:xfrm>
            <a:off x="689363" y="2654338"/>
            <a:ext cx="7921996" cy="66873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b="1" dirty="0" err="1">
                <a:solidFill>
                  <a:schemeClr val="tx1"/>
                </a:solidFill>
              </a:rPr>
              <a:t>Asābah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bilgair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yaitu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berhak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semua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sisa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karena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saudaranya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menjadi</a:t>
            </a:r>
            <a:r>
              <a:rPr lang="en-ID" sz="1600" dirty="0">
                <a:solidFill>
                  <a:schemeClr val="tx1"/>
                </a:solidFill>
              </a:rPr>
              <a:t> ‘</a:t>
            </a:r>
            <a:r>
              <a:rPr lang="en-ID" sz="1600" dirty="0" err="1">
                <a:solidFill>
                  <a:schemeClr val="tx1"/>
                </a:solidFill>
              </a:rPr>
              <a:t>asābah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40F3275-9573-4EB1-ACEE-AE955E730118}"/>
              </a:ext>
            </a:extLst>
          </p:cNvPr>
          <p:cNvSpPr/>
          <p:nvPr/>
        </p:nvSpPr>
        <p:spPr>
          <a:xfrm>
            <a:off x="683576" y="3443681"/>
            <a:ext cx="7921996" cy="668732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b="1" dirty="0">
                <a:solidFill>
                  <a:schemeClr val="tx1"/>
                </a:solidFill>
              </a:rPr>
              <a:t>‘</a:t>
            </a:r>
            <a:r>
              <a:rPr lang="en-ID" sz="1600" b="1" dirty="0" err="1">
                <a:solidFill>
                  <a:schemeClr val="tx1"/>
                </a:solidFill>
              </a:rPr>
              <a:t>Asābah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ma’algair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yaitu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berhak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semua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sisa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karena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bersama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lainnya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837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 Ahli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C429B4-510E-4C0E-A9C3-CED52217497E}"/>
              </a:ext>
            </a:extLst>
          </p:cNvPr>
          <p:cNvSpPr/>
          <p:nvPr/>
        </p:nvSpPr>
        <p:spPr>
          <a:xfrm>
            <a:off x="663615" y="1647529"/>
            <a:ext cx="7464796" cy="189646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b="1" dirty="0" err="1">
                <a:solidFill>
                  <a:schemeClr val="tx1"/>
                </a:solidFill>
              </a:rPr>
              <a:t>Żawil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arham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keluarga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mayat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hubungan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kekerabatannya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jauh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sehingga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termasuk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. Akan </a:t>
            </a:r>
            <a:r>
              <a:rPr lang="en-ID" sz="1600" dirty="0" err="1">
                <a:solidFill>
                  <a:schemeClr val="tx1"/>
                </a:solidFill>
              </a:rPr>
              <a:t>tetapi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żawil</a:t>
            </a:r>
            <a:r>
              <a:rPr lang="en-ID" sz="1600" dirty="0">
                <a:solidFill>
                  <a:schemeClr val="tx1"/>
                </a:solidFill>
              </a:rPr>
              <a:t> arh.am </a:t>
            </a:r>
            <a:r>
              <a:rPr lang="en-ID" sz="1600" dirty="0" err="1">
                <a:solidFill>
                  <a:schemeClr val="tx1"/>
                </a:solidFill>
              </a:rPr>
              <a:t>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memperoleh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apabila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żawil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furūd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selain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suami</a:t>
            </a:r>
            <a:r>
              <a:rPr lang="en-ID" sz="1600" dirty="0">
                <a:solidFill>
                  <a:schemeClr val="tx1"/>
                </a:solidFill>
              </a:rPr>
              <a:t>/</a:t>
            </a:r>
            <a:r>
              <a:rPr lang="en-ID" sz="1600" dirty="0" err="1">
                <a:solidFill>
                  <a:schemeClr val="tx1"/>
                </a:solidFill>
              </a:rPr>
              <a:t>istri</a:t>
            </a:r>
            <a:r>
              <a:rPr lang="en-ID" sz="1600" dirty="0">
                <a:solidFill>
                  <a:schemeClr val="tx1"/>
                </a:solidFill>
              </a:rPr>
              <a:t> dan ‘</a:t>
            </a:r>
            <a:r>
              <a:rPr lang="en-ID" sz="1600" dirty="0" err="1">
                <a:solidFill>
                  <a:schemeClr val="tx1"/>
                </a:solidFill>
              </a:rPr>
              <a:t>as.ābah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685800" y="1137140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Golongan</a:t>
            </a:r>
            <a:r>
              <a:rPr lang="en-ID" sz="1600" b="1" dirty="0"/>
              <a:t> Ahli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729367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 Ahli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685800" y="1137140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Hijāb</a:t>
            </a:r>
            <a:endParaRPr lang="en-ID" sz="1600" b="1" dirty="0"/>
          </a:p>
        </p:txBody>
      </p: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163EDE84-3B09-4680-A5A4-A1EB2A159A2B}"/>
              </a:ext>
            </a:extLst>
          </p:cNvPr>
          <p:cNvSpPr/>
          <p:nvPr/>
        </p:nvSpPr>
        <p:spPr>
          <a:xfrm>
            <a:off x="615210" y="1563751"/>
            <a:ext cx="7913580" cy="1191816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dirty="0" err="1"/>
              <a:t>Hijāb</a:t>
            </a:r>
            <a:r>
              <a:rPr lang="en-ID" sz="1600" dirty="0"/>
              <a:t> </a:t>
            </a:r>
            <a:r>
              <a:rPr lang="en-ID" sz="1600" dirty="0" err="1"/>
              <a:t>artinya</a:t>
            </a:r>
            <a:r>
              <a:rPr lang="en-ID" sz="1600" dirty="0"/>
              <a:t> '</a:t>
            </a:r>
            <a:r>
              <a:rPr lang="en-ID" sz="1600" dirty="0" err="1"/>
              <a:t>dinding</a:t>
            </a:r>
            <a:r>
              <a:rPr lang="en-ID" sz="1600" dirty="0"/>
              <a:t>' </a:t>
            </a:r>
            <a:r>
              <a:rPr lang="en-ID" sz="1600" dirty="0" err="1"/>
              <a:t>atau</a:t>
            </a:r>
            <a:r>
              <a:rPr lang="en-ID" sz="1600" dirty="0"/>
              <a:t> '</a:t>
            </a:r>
            <a:r>
              <a:rPr lang="en-ID" sz="1600" dirty="0" err="1"/>
              <a:t>halangan</a:t>
            </a:r>
            <a:r>
              <a:rPr lang="en-ID" sz="1600" dirty="0"/>
              <a:t>'. </a:t>
            </a:r>
            <a:r>
              <a:rPr lang="en-ID" sz="1600" dirty="0" err="1"/>
              <a:t>Halangan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dialami</a:t>
            </a:r>
            <a:r>
              <a:rPr lang="en-ID" sz="1600" dirty="0"/>
              <a:t> </a:t>
            </a:r>
            <a:r>
              <a:rPr lang="en-ID" sz="1600" dirty="0" err="1"/>
              <a:t>seorang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yang </a:t>
            </a:r>
            <a:r>
              <a:rPr lang="en-ID" sz="1600" dirty="0" err="1"/>
              <a:t>memenuhi</a:t>
            </a:r>
            <a:r>
              <a:rPr lang="en-ID" sz="1600" dirty="0"/>
              <a:t> </a:t>
            </a:r>
            <a:r>
              <a:rPr lang="en-ID" sz="1600" dirty="0" err="1"/>
              <a:t>syarat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menerima</a:t>
            </a:r>
            <a:r>
              <a:rPr lang="en-ID" sz="1600" dirty="0"/>
              <a:t> </a:t>
            </a:r>
            <a:r>
              <a:rPr lang="en-ID" sz="1600" dirty="0" err="1"/>
              <a:t>warisan</a:t>
            </a:r>
            <a:r>
              <a:rPr lang="en-ID" sz="1600" dirty="0"/>
              <a:t> </a:t>
            </a:r>
            <a:r>
              <a:rPr lang="en-ID" sz="1600" dirty="0" err="1"/>
              <a:t>namun</a:t>
            </a:r>
            <a:r>
              <a:rPr lang="en-ID" sz="1600" dirty="0"/>
              <a:t> </a:t>
            </a:r>
            <a:r>
              <a:rPr lang="en-ID" sz="1600" dirty="0" err="1"/>
              <a:t>bagiannya</a:t>
            </a:r>
            <a:r>
              <a:rPr lang="en-ID" sz="1600" dirty="0"/>
              <a:t> </a:t>
            </a:r>
            <a:r>
              <a:rPr lang="en-ID" sz="1600" dirty="0" err="1"/>
              <a:t>berkurang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sama</a:t>
            </a:r>
            <a:r>
              <a:rPr lang="en-ID" sz="1600" dirty="0"/>
              <a:t> </a:t>
            </a:r>
            <a:r>
              <a:rPr lang="en-ID" sz="1600" dirty="0" err="1"/>
              <a:t>sekali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yang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dekat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si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5A2540-7008-47D5-9D03-F7DC445F5F21}"/>
              </a:ext>
            </a:extLst>
          </p:cNvPr>
          <p:cNvSpPr txBox="1"/>
          <p:nvPr/>
        </p:nvSpPr>
        <p:spPr>
          <a:xfrm>
            <a:off x="615210" y="2901690"/>
            <a:ext cx="791358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Hijāb</a:t>
            </a:r>
            <a:r>
              <a:rPr lang="en-ID" sz="1600" dirty="0"/>
              <a:t> </a:t>
            </a:r>
            <a:r>
              <a:rPr lang="en-ID" sz="1600" dirty="0" err="1"/>
              <a:t>terbagi</a:t>
            </a:r>
            <a:r>
              <a:rPr lang="en-ID" sz="1600" dirty="0"/>
              <a:t>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dua</a:t>
            </a:r>
            <a:r>
              <a:rPr lang="en-ID" sz="1600" dirty="0"/>
              <a:t> </a:t>
            </a:r>
            <a:r>
              <a:rPr lang="en-ID" sz="1600" dirty="0" err="1"/>
              <a:t>macam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berikut</a:t>
            </a:r>
            <a:r>
              <a:rPr lang="en-ID" sz="1600" dirty="0"/>
              <a:t>.</a:t>
            </a:r>
          </a:p>
          <a:p>
            <a:pPr marL="342900" indent="-342900">
              <a:buAutoNum type="alphaLcPeriod"/>
            </a:pPr>
            <a:r>
              <a:rPr lang="en-ID" sz="1600" b="1" dirty="0" err="1"/>
              <a:t>Hijāb</a:t>
            </a:r>
            <a:r>
              <a:rPr lang="en-ID" sz="1600" b="1" dirty="0"/>
              <a:t> </a:t>
            </a:r>
            <a:r>
              <a:rPr lang="en-ID" sz="1600" b="1" dirty="0" err="1"/>
              <a:t>nuqsān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halangan</a:t>
            </a:r>
            <a:r>
              <a:rPr lang="en-ID" sz="1600" dirty="0"/>
              <a:t> yang </a:t>
            </a:r>
            <a:r>
              <a:rPr lang="en-ID" sz="1600" dirty="0" err="1"/>
              <a:t>menyebabkan</a:t>
            </a:r>
            <a:r>
              <a:rPr lang="en-ID" sz="1600" dirty="0"/>
              <a:t> </a:t>
            </a:r>
            <a:r>
              <a:rPr lang="en-ID" sz="1600" dirty="0" err="1"/>
              <a:t>berkurangnya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warisan</a:t>
            </a:r>
            <a:r>
              <a:rPr lang="en-ID" sz="1600" dirty="0"/>
              <a:t> </a:t>
            </a:r>
            <a:r>
              <a:rPr lang="en-ID" sz="1600" dirty="0" err="1"/>
              <a:t>seorang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lain yang </a:t>
            </a:r>
            <a:r>
              <a:rPr lang="en-ID" sz="1600" dirty="0" err="1"/>
              <a:t>menghalanginya</a:t>
            </a:r>
            <a:r>
              <a:rPr lang="en-ID" sz="1600" dirty="0"/>
              <a:t>. </a:t>
            </a:r>
          </a:p>
          <a:p>
            <a:pPr marL="342900" indent="-342900">
              <a:buAutoNum type="alphaLcPeriod"/>
            </a:pPr>
            <a:r>
              <a:rPr lang="en-ID" sz="1600" b="1" dirty="0" err="1"/>
              <a:t>Hijāb</a:t>
            </a:r>
            <a:r>
              <a:rPr lang="en-ID" sz="1600" b="1" dirty="0"/>
              <a:t> </a:t>
            </a:r>
            <a:r>
              <a:rPr lang="en-ID" sz="1600" b="1" dirty="0" err="1"/>
              <a:t>hirmān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halangan</a:t>
            </a:r>
            <a:r>
              <a:rPr lang="en-ID" sz="1600" dirty="0"/>
              <a:t> yang </a:t>
            </a:r>
            <a:r>
              <a:rPr lang="en-ID" sz="1600" dirty="0" err="1"/>
              <a:t>mencegah</a:t>
            </a:r>
            <a:r>
              <a:rPr lang="en-ID" sz="1600" dirty="0"/>
              <a:t> </a:t>
            </a:r>
            <a:r>
              <a:rPr lang="en-ID" sz="1600" dirty="0" err="1"/>
              <a:t>seorang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memperoleh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lain yang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dekat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si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297529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6186" y="350497"/>
            <a:ext cx="6035614" cy="1019910"/>
            <a:chOff x="1330583" y="335229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330583" y="335229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3600" b="1" dirty="0" err="1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Waris</a:t>
              </a:r>
              <a:endParaRPr lang="id-ID" sz="6600" b="1" dirty="0">
                <a:ln w="0"/>
                <a:solidFill>
                  <a:schemeClr val="tx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21489" y="-119089"/>
              <a:ext cx="32576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ID" sz="2800" b="1" dirty="0">
                  <a:solidFill>
                    <a:schemeClr val="bg1"/>
                  </a:solidFill>
                </a:rPr>
                <a:t>7</a:t>
              </a:r>
              <a:endParaRPr lang="en-US" sz="2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23308" y="1667686"/>
            <a:ext cx="8649103" cy="2409421"/>
            <a:chOff x="241967" y="1826127"/>
            <a:chExt cx="8814164" cy="2409421"/>
          </a:xfrm>
        </p:grpSpPr>
        <p:grpSp>
          <p:nvGrpSpPr>
            <p:cNvPr id="15" name="Group 14"/>
            <p:cNvGrpSpPr/>
            <p:nvPr/>
          </p:nvGrpSpPr>
          <p:grpSpPr>
            <a:xfrm>
              <a:off x="241967" y="1827746"/>
              <a:ext cx="2898288" cy="400512"/>
              <a:chOff x="241967" y="1827746"/>
              <a:chExt cx="2898288" cy="400512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2809180" y="1842862"/>
                <a:ext cx="346191" cy="315959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41967" y="1917780"/>
                <a:ext cx="2725240" cy="31047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284217" y="1826127"/>
              <a:ext cx="2400928" cy="4234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16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16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14085" y="2358111"/>
              <a:ext cx="8742046" cy="187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Memahami</a:t>
              </a:r>
              <a:r>
                <a:rPr lang="en-ID" sz="1600" dirty="0"/>
                <a:t> </a:t>
              </a:r>
              <a:r>
                <a:rPr lang="en-ID" sz="1600" dirty="0" err="1"/>
                <a:t>ketentuan-ketentuan</a:t>
              </a:r>
              <a:r>
                <a:rPr lang="en-ID" sz="1600" dirty="0"/>
                <a:t> </a:t>
              </a:r>
              <a:r>
                <a:rPr lang="en-ID" sz="1600" dirty="0" err="1"/>
                <a:t>waris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Menguraikan</a:t>
              </a:r>
              <a:r>
                <a:rPr lang="en-ID" sz="1600" dirty="0"/>
                <a:t> </a:t>
              </a:r>
              <a:r>
                <a:rPr lang="en-ID" sz="1600" dirty="0" err="1"/>
                <a:t>ketentuan-ketentuan</a:t>
              </a:r>
              <a:r>
                <a:rPr lang="en-ID" sz="1600" dirty="0"/>
                <a:t> </a:t>
              </a:r>
              <a:r>
                <a:rPr lang="en-ID" sz="1600" dirty="0" err="1"/>
                <a:t>waris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Menelaah</a:t>
              </a:r>
              <a:r>
                <a:rPr lang="en-ID" sz="1600" dirty="0"/>
                <a:t> </a:t>
              </a:r>
              <a:r>
                <a:rPr lang="en-ID" sz="1600" dirty="0" err="1"/>
                <a:t>praktik</a:t>
              </a:r>
              <a:r>
                <a:rPr lang="en-ID" sz="1600" dirty="0"/>
                <a:t> </a:t>
              </a:r>
              <a:r>
                <a:rPr lang="en-ID" sz="1600" dirty="0" err="1"/>
                <a:t>pembagian</a:t>
              </a:r>
              <a:r>
                <a:rPr lang="en-ID" sz="1600" dirty="0"/>
                <a:t> </a:t>
              </a:r>
              <a:r>
                <a:rPr lang="en-ID" sz="1600" dirty="0" err="1"/>
                <a:t>waris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Menemukan</a:t>
              </a:r>
              <a:r>
                <a:rPr lang="en-ID" sz="1600" dirty="0"/>
                <a:t> hikmah </a:t>
              </a:r>
              <a:r>
                <a:rPr lang="en-ID" sz="1600" dirty="0" err="1"/>
                <a:t>dari</a:t>
              </a:r>
              <a:r>
                <a:rPr lang="en-ID" sz="1600" dirty="0"/>
                <a:t> </a:t>
              </a:r>
              <a:r>
                <a:rPr lang="en-ID" sz="1600" dirty="0" err="1"/>
                <a:t>adanya</a:t>
              </a:r>
              <a:r>
                <a:rPr lang="en-ID" sz="1600" dirty="0"/>
                <a:t> </a:t>
              </a:r>
              <a:r>
                <a:rPr lang="en-ID" sz="1600" dirty="0" err="1"/>
                <a:t>ketentuan</a:t>
              </a:r>
              <a:r>
                <a:rPr lang="en-ID" sz="1600" dirty="0"/>
                <a:t> </a:t>
              </a:r>
              <a:r>
                <a:rPr lang="en-ID" sz="1600" dirty="0" err="1"/>
                <a:t>waris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baik</a:t>
              </a:r>
              <a:r>
                <a:rPr lang="en-ID" sz="16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Mengimplementasikan</a:t>
              </a:r>
              <a:r>
                <a:rPr lang="en-ID" sz="1600" dirty="0"/>
                <a:t> </a:t>
              </a:r>
              <a:r>
                <a:rPr lang="en-ID" sz="1600" dirty="0" err="1"/>
                <a:t>sikap</a:t>
              </a:r>
              <a:r>
                <a:rPr lang="en-ID" sz="1600" dirty="0"/>
                <a:t> </a:t>
              </a:r>
              <a:r>
                <a:rPr lang="en-ID" sz="1600" dirty="0" err="1"/>
                <a:t>adil</a:t>
              </a:r>
              <a:r>
                <a:rPr lang="en-ID" sz="1600" dirty="0"/>
                <a:t> </a:t>
              </a:r>
              <a:r>
                <a:rPr lang="en-ID" sz="1600" dirty="0" err="1"/>
                <a:t>terhadap</a:t>
              </a:r>
              <a:r>
                <a:rPr lang="en-ID" sz="1600" dirty="0"/>
                <a:t> </a:t>
              </a:r>
              <a:r>
                <a:rPr lang="en-ID" sz="1600" dirty="0" err="1"/>
                <a:t>sesama</a:t>
              </a:r>
              <a:r>
                <a:rPr lang="en-ID" sz="1600" dirty="0"/>
                <a:t> </a:t>
              </a:r>
              <a:r>
                <a:rPr lang="en-ID" sz="1600" dirty="0" err="1"/>
                <a:t>sebagai</a:t>
              </a:r>
              <a:r>
                <a:rPr lang="en-ID" sz="1600" dirty="0"/>
                <a:t> </a:t>
              </a:r>
              <a:r>
                <a:rPr lang="en-ID" sz="1600" dirty="0" err="1"/>
                <a:t>implementasi</a:t>
              </a:r>
              <a:r>
                <a:rPr lang="en-ID" sz="1600" dirty="0"/>
                <a:t> </a:t>
              </a:r>
              <a:r>
                <a:rPr lang="en-ID" sz="1600" dirty="0" err="1"/>
                <a:t>dari</a:t>
              </a:r>
              <a:r>
                <a:rPr lang="en-ID" sz="1600" dirty="0"/>
                <a:t> </a:t>
              </a:r>
              <a:r>
                <a:rPr lang="en-ID" sz="1600" dirty="0" err="1"/>
                <a:t>pemahaman</a:t>
              </a:r>
              <a:r>
                <a:rPr lang="en-ID" sz="1600" dirty="0"/>
                <a:t> </a:t>
              </a:r>
              <a:r>
                <a:rPr lang="en-ID" sz="1600" dirty="0" err="1"/>
                <a:t>tentang</a:t>
              </a:r>
              <a:r>
                <a:rPr lang="en-ID" sz="1600" dirty="0"/>
                <a:t> </a:t>
              </a:r>
              <a:r>
                <a:rPr lang="en-ID" sz="1600" dirty="0" err="1"/>
                <a:t>ketentuan</a:t>
              </a:r>
              <a:r>
                <a:rPr lang="en-ID" sz="1600" dirty="0"/>
                <a:t> </a:t>
              </a:r>
              <a:r>
                <a:rPr lang="en-ID" sz="1600" dirty="0" err="1"/>
                <a:t>waris</a:t>
              </a:r>
              <a:endParaRPr lang="en-US" sz="1500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E37E0E-7E35-4A7D-A347-C5767CEE7B44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A4A4C81-C68D-46A1-ADDB-D53B12AF35D8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A6E8F1C-EEC5-4BF8-87E4-05A78CF9C0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0D6B9CD-28AB-47E8-B9D7-686D7C672512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71FA5F5-45C3-46CA-9E16-0479B9C4EA78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Menghitung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685800" y="1137140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Cara </a:t>
            </a:r>
            <a:r>
              <a:rPr lang="en-ID" sz="1600" b="1" dirty="0" err="1"/>
              <a:t>Menghitung</a:t>
            </a:r>
            <a:r>
              <a:rPr lang="en-ID" sz="1600" b="1" dirty="0"/>
              <a:t> </a:t>
            </a:r>
            <a:r>
              <a:rPr lang="en-ID" sz="1600" b="1" dirty="0" err="1"/>
              <a:t>Harta</a:t>
            </a:r>
            <a:r>
              <a:rPr lang="en-ID" sz="1600" b="1" dirty="0"/>
              <a:t>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163EDE84-3B09-4680-A5A4-A1EB2A159A2B}"/>
              </a:ext>
            </a:extLst>
          </p:cNvPr>
          <p:cNvSpPr/>
          <p:nvPr/>
        </p:nvSpPr>
        <p:spPr>
          <a:xfrm>
            <a:off x="615210" y="1563751"/>
            <a:ext cx="7913580" cy="1191816"/>
          </a:xfrm>
          <a:prstGeom prst="roundRect">
            <a:avLst/>
          </a:prstGeom>
          <a:solidFill>
            <a:srgbClr val="FFFF99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dirty="0" err="1"/>
              <a:t>Pembagian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dilakukan</a:t>
            </a:r>
            <a:r>
              <a:rPr lang="en-ID" sz="1600" dirty="0"/>
              <a:t> </a:t>
            </a:r>
            <a:r>
              <a:rPr lang="en-ID" sz="1600" dirty="0" err="1"/>
              <a:t>setelah</a:t>
            </a:r>
            <a:r>
              <a:rPr lang="en-ID" sz="1600" dirty="0"/>
              <a:t> </a:t>
            </a:r>
            <a:r>
              <a:rPr lang="en-ID" sz="1600" dirty="0" err="1"/>
              <a:t>mempelajari</a:t>
            </a:r>
            <a:r>
              <a:rPr lang="en-ID" sz="1600" dirty="0"/>
              <a:t> </a:t>
            </a:r>
            <a:r>
              <a:rPr lang="en-ID" sz="1600" dirty="0" err="1"/>
              <a:t>terlebih</a:t>
            </a:r>
            <a:r>
              <a:rPr lang="en-ID" sz="1600" dirty="0"/>
              <a:t> </a:t>
            </a:r>
            <a:r>
              <a:rPr lang="en-ID" sz="1600" dirty="0" err="1"/>
              <a:t>dahulu</a:t>
            </a:r>
            <a:r>
              <a:rPr lang="en-ID" sz="1600" dirty="0"/>
              <a:t> </a:t>
            </a:r>
            <a:r>
              <a:rPr lang="en-ID" sz="1600" dirty="0" err="1"/>
              <a:t>siapa</a:t>
            </a:r>
            <a:r>
              <a:rPr lang="en-ID" sz="1600" dirty="0"/>
              <a:t> </a:t>
            </a:r>
            <a:r>
              <a:rPr lang="en-ID" sz="1600" dirty="0" err="1"/>
              <a:t>saja</a:t>
            </a:r>
            <a:r>
              <a:rPr lang="en-ID" sz="1600" dirty="0"/>
              <a:t> yang </a:t>
            </a:r>
            <a:r>
              <a:rPr lang="en-ID" sz="1600" dirty="0" err="1"/>
              <a:t>berpotensi</a:t>
            </a:r>
            <a:r>
              <a:rPr lang="en-ID" sz="1600" dirty="0"/>
              <a:t> </a:t>
            </a:r>
            <a:r>
              <a:rPr lang="en-ID" sz="1600" dirty="0" err="1"/>
              <a:t>menjadi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si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. </a:t>
            </a:r>
            <a:r>
              <a:rPr lang="en-ID" sz="1600" dirty="0" err="1"/>
              <a:t>Kemudian</a:t>
            </a:r>
            <a:r>
              <a:rPr lang="en-ID" sz="1600" dirty="0"/>
              <a:t> </a:t>
            </a:r>
            <a:r>
              <a:rPr lang="en-ID" sz="1600" dirty="0" err="1"/>
              <a:t>diperiksa</a:t>
            </a:r>
            <a:r>
              <a:rPr lang="en-ID" sz="1600" dirty="0"/>
              <a:t> </a:t>
            </a:r>
            <a:r>
              <a:rPr lang="en-ID" sz="1600" dirty="0" err="1"/>
              <a:t>siapa</a:t>
            </a:r>
            <a:r>
              <a:rPr lang="en-ID" sz="1600" dirty="0"/>
              <a:t> </a:t>
            </a:r>
            <a:r>
              <a:rPr lang="en-ID" sz="1600" dirty="0" err="1"/>
              <a:t>saja</a:t>
            </a:r>
            <a:r>
              <a:rPr lang="en-ID" sz="1600" dirty="0"/>
              <a:t> orang yang </a:t>
            </a:r>
            <a:r>
              <a:rPr lang="en-ID" sz="1600" dirty="0" err="1"/>
              <a:t>termasuk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pasti</a:t>
            </a:r>
            <a:r>
              <a:rPr lang="en-ID" sz="1600" dirty="0"/>
              <a:t> (</a:t>
            </a:r>
            <a:r>
              <a:rPr lang="en-ID" sz="1600" dirty="0" err="1"/>
              <a:t>żawil</a:t>
            </a:r>
            <a:r>
              <a:rPr lang="en-ID" sz="1600" dirty="0"/>
              <a:t> </a:t>
            </a:r>
            <a:r>
              <a:rPr lang="en-ID" sz="1600" dirty="0" err="1"/>
              <a:t>furūd</a:t>
            </a:r>
            <a:r>
              <a:rPr lang="en-ID" sz="1600" dirty="0"/>
              <a:t>. ), </a:t>
            </a:r>
            <a:r>
              <a:rPr lang="en-ID" sz="1600" dirty="0" err="1"/>
              <a:t>as.ābah</a:t>
            </a:r>
            <a:r>
              <a:rPr lang="en-ID" sz="1600" dirty="0"/>
              <a:t>, dan </a:t>
            </a:r>
            <a:r>
              <a:rPr lang="en-ID" sz="1600" dirty="0" err="1"/>
              <a:t>siapa</a:t>
            </a:r>
            <a:r>
              <a:rPr lang="en-ID" sz="1600" dirty="0"/>
              <a:t> </a:t>
            </a:r>
            <a:r>
              <a:rPr lang="en-ID" sz="1600" dirty="0" err="1"/>
              <a:t>saja</a:t>
            </a:r>
            <a:r>
              <a:rPr lang="en-ID" sz="1600" dirty="0"/>
              <a:t> yang </a:t>
            </a:r>
            <a:r>
              <a:rPr lang="en-ID" sz="1600" dirty="0" err="1"/>
              <a:t>terhalang</a:t>
            </a:r>
            <a:r>
              <a:rPr lang="en-ID" sz="1600" dirty="0"/>
              <a:t> (</a:t>
            </a:r>
            <a:r>
              <a:rPr lang="en-ID" sz="1600" dirty="0" err="1"/>
              <a:t>mah</a:t>
            </a:r>
            <a:r>
              <a:rPr lang="en-ID" sz="1600" dirty="0"/>
              <a:t>. </a:t>
            </a:r>
            <a:r>
              <a:rPr lang="en-ID" sz="1600" dirty="0" err="1"/>
              <a:t>jūb</a:t>
            </a:r>
            <a:r>
              <a:rPr lang="en-ID" sz="1600" dirty="0"/>
              <a:t>).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5A2540-7008-47D5-9D03-F7DC445F5F21}"/>
              </a:ext>
            </a:extLst>
          </p:cNvPr>
          <p:cNvSpPr txBox="1"/>
          <p:nvPr/>
        </p:nvSpPr>
        <p:spPr>
          <a:xfrm>
            <a:off x="615210" y="2901690"/>
            <a:ext cx="79135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Ahli </a:t>
            </a:r>
            <a:r>
              <a:rPr lang="en-ID" sz="1600" dirty="0" err="1"/>
              <a:t>waris</a:t>
            </a:r>
            <a:r>
              <a:rPr lang="en-ID" sz="1600" dirty="0"/>
              <a:t> yang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pasti</a:t>
            </a:r>
            <a:r>
              <a:rPr lang="en-ID" sz="1600" dirty="0"/>
              <a:t> (</a:t>
            </a:r>
            <a:r>
              <a:rPr lang="en-ID" sz="1600" dirty="0" err="1"/>
              <a:t>żawil</a:t>
            </a:r>
            <a:r>
              <a:rPr lang="en-ID" sz="1600" dirty="0"/>
              <a:t> </a:t>
            </a:r>
            <a:r>
              <a:rPr lang="en-ID" sz="1600" dirty="0" err="1"/>
              <a:t>furūd</a:t>
            </a:r>
            <a:r>
              <a:rPr lang="en-ID" sz="1600" dirty="0"/>
              <a:t>. )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enam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yang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setengah</a:t>
            </a:r>
            <a:r>
              <a:rPr lang="en-ID" sz="1600" dirty="0"/>
              <a:t> (1/2), </a:t>
            </a:r>
            <a:r>
              <a:rPr lang="en-ID" sz="1600" dirty="0" err="1"/>
              <a:t>seperempat</a:t>
            </a:r>
            <a:r>
              <a:rPr lang="en-ID" sz="1600" dirty="0"/>
              <a:t> (1/4), </a:t>
            </a:r>
            <a:r>
              <a:rPr lang="en-ID" sz="1600" dirty="0" err="1"/>
              <a:t>seperdelapan</a:t>
            </a:r>
            <a:r>
              <a:rPr lang="en-ID" sz="1600" dirty="0"/>
              <a:t> (1/8), </a:t>
            </a:r>
            <a:r>
              <a:rPr lang="en-ID" sz="1600" dirty="0" err="1"/>
              <a:t>dua</a:t>
            </a:r>
            <a:r>
              <a:rPr lang="en-ID" sz="1600" dirty="0"/>
              <a:t> per </a:t>
            </a:r>
            <a:r>
              <a:rPr lang="en-ID" sz="1600" dirty="0" err="1"/>
              <a:t>tiga</a:t>
            </a:r>
            <a:r>
              <a:rPr lang="en-ID" sz="1600" dirty="0"/>
              <a:t> (2/3), </a:t>
            </a:r>
            <a:r>
              <a:rPr lang="en-ID" sz="1600" dirty="0" err="1"/>
              <a:t>sepertiga</a:t>
            </a:r>
            <a:r>
              <a:rPr lang="en-ID" sz="1600" dirty="0"/>
              <a:t> (1/3), dan </a:t>
            </a:r>
            <a:r>
              <a:rPr lang="en-ID" sz="1600" dirty="0" err="1"/>
              <a:t>seperenam</a:t>
            </a:r>
            <a:r>
              <a:rPr lang="en-ID" sz="1600" dirty="0"/>
              <a:t> (1/6).</a:t>
            </a:r>
          </a:p>
        </p:txBody>
      </p:sp>
    </p:spTree>
    <p:extLst>
      <p:ext uri="{BB962C8B-B14F-4D97-AF65-F5344CB8AC3E}">
        <p14:creationId xmlns:p14="http://schemas.microsoft.com/office/powerpoint/2010/main" val="147016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Menghitung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685800" y="1137140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Cara </a:t>
            </a:r>
            <a:r>
              <a:rPr lang="en-ID" sz="1600" b="1" dirty="0" err="1"/>
              <a:t>Menghitung</a:t>
            </a:r>
            <a:r>
              <a:rPr lang="en-ID" sz="1600" b="1" dirty="0"/>
              <a:t> </a:t>
            </a:r>
            <a:r>
              <a:rPr lang="en-ID" sz="1600" b="1" dirty="0" err="1"/>
              <a:t>Harta</a:t>
            </a:r>
            <a:r>
              <a:rPr lang="en-ID" sz="1600" b="1" dirty="0"/>
              <a:t>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163EDE84-3B09-4680-A5A4-A1EB2A159A2B}"/>
              </a:ext>
            </a:extLst>
          </p:cNvPr>
          <p:cNvSpPr/>
          <p:nvPr/>
        </p:nvSpPr>
        <p:spPr>
          <a:xfrm>
            <a:off x="615210" y="1563751"/>
            <a:ext cx="7913580" cy="919401"/>
          </a:xfrm>
          <a:prstGeom prst="roundRect">
            <a:avLst/>
          </a:prstGeom>
          <a:solidFill>
            <a:srgbClr val="CCFF66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dirty="0" err="1"/>
              <a:t>Permasalahan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</a:t>
            </a:r>
            <a:r>
              <a:rPr lang="en-ID" sz="1600" dirty="0" err="1"/>
              <a:t>meninggal</a:t>
            </a:r>
            <a:r>
              <a:rPr lang="en-ID" sz="1600" dirty="0"/>
              <a:t> dunia. Ahli </a:t>
            </a:r>
            <a:r>
              <a:rPr lang="en-ID" sz="1600" dirty="0" err="1"/>
              <a:t>warisnya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satu</a:t>
            </a:r>
            <a:r>
              <a:rPr lang="en-ID" sz="1600" dirty="0"/>
              <a:t> (1) </a:t>
            </a:r>
            <a:r>
              <a:rPr lang="en-ID" sz="1600" dirty="0" err="1"/>
              <a:t>anak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, </a:t>
            </a:r>
            <a:r>
              <a:rPr lang="en-ID" sz="1600" dirty="0" err="1"/>
              <a:t>suami</a:t>
            </a:r>
            <a:r>
              <a:rPr lang="en-ID" sz="1600" dirty="0"/>
              <a:t>, dan </a:t>
            </a:r>
            <a:r>
              <a:rPr lang="en-ID" sz="1600" dirty="0" err="1"/>
              <a:t>bapak</a:t>
            </a:r>
            <a:r>
              <a:rPr lang="en-ID" sz="1600" dirty="0"/>
              <a:t>.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yang </a:t>
            </a:r>
            <a:r>
              <a:rPr lang="en-ID" sz="1600" dirty="0" err="1"/>
              <a:t>ditinggalkan</a:t>
            </a:r>
            <a:r>
              <a:rPr lang="en-ID" sz="1600" dirty="0"/>
              <a:t> </a:t>
            </a:r>
            <a:r>
              <a:rPr lang="en-ID" sz="1600" dirty="0" err="1"/>
              <a:t>jika</a:t>
            </a:r>
            <a:r>
              <a:rPr lang="en-ID" sz="1600" dirty="0"/>
              <a:t> </a:t>
            </a:r>
            <a:r>
              <a:rPr lang="en-ID" sz="1600" dirty="0" err="1"/>
              <a:t>dikonversi</a:t>
            </a:r>
            <a:r>
              <a:rPr lang="en-ID" sz="1600" dirty="0"/>
              <a:t> </a:t>
            </a:r>
            <a:r>
              <a:rPr lang="en-ID" sz="1600" dirty="0" err="1"/>
              <a:t>menjadi</a:t>
            </a:r>
            <a:r>
              <a:rPr lang="en-ID" sz="1600" dirty="0"/>
              <a:t> uang </a:t>
            </a:r>
            <a:r>
              <a:rPr lang="en-ID" sz="1600" dirty="0" err="1"/>
              <a:t>senilai</a:t>
            </a:r>
            <a:r>
              <a:rPr lang="en-ID" sz="1600" dirty="0"/>
              <a:t> Rp240.000.000. Lalu, </a:t>
            </a:r>
            <a:r>
              <a:rPr lang="en-ID" sz="1600" dirty="0" err="1"/>
              <a:t>berapa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masing-masing </a:t>
            </a:r>
            <a:r>
              <a:rPr lang="en-ID" sz="1600" dirty="0" err="1"/>
              <a:t>ketiga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tersebut</a:t>
            </a:r>
            <a:r>
              <a:rPr lang="en-ID" sz="1600" dirty="0"/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5A2540-7008-47D5-9D03-F7DC445F5F21}"/>
              </a:ext>
            </a:extLst>
          </p:cNvPr>
          <p:cNvSpPr txBox="1"/>
          <p:nvPr/>
        </p:nvSpPr>
        <p:spPr>
          <a:xfrm>
            <a:off x="685800" y="2663438"/>
            <a:ext cx="791358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ID" sz="1600" dirty="0"/>
              <a:t>Anak </a:t>
            </a:r>
            <a:r>
              <a:rPr lang="en-ID" sz="1600" dirty="0" err="1"/>
              <a:t>perempuan</a:t>
            </a:r>
            <a:r>
              <a:rPr lang="en-ID" sz="1600" dirty="0"/>
              <a:t> </a:t>
            </a:r>
            <a:r>
              <a:rPr lang="en-ID" sz="1600" dirty="0" err="1"/>
              <a:t>mendapat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setengah</a:t>
            </a:r>
            <a:r>
              <a:rPr lang="en-ID" sz="1600" dirty="0"/>
              <a:t> (1/2)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anak</a:t>
            </a:r>
            <a:r>
              <a:rPr lang="en-ID" sz="1600" dirty="0"/>
              <a:t> </a:t>
            </a:r>
            <a:r>
              <a:rPr lang="en-ID" sz="1600" dirty="0" err="1"/>
              <a:t>tunggal</a:t>
            </a:r>
            <a:r>
              <a:rPr lang="en-ID" sz="1600" dirty="0"/>
              <a:t>. </a:t>
            </a:r>
          </a:p>
          <a:p>
            <a:pPr marL="342900" indent="-342900">
              <a:buAutoNum type="arabicPeriod"/>
            </a:pPr>
            <a:r>
              <a:rPr lang="en-ID" sz="1600" dirty="0" err="1"/>
              <a:t>Suami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seperempat</a:t>
            </a:r>
            <a:r>
              <a:rPr lang="en-ID" sz="1600" dirty="0"/>
              <a:t> (1/4)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satu</a:t>
            </a:r>
            <a:r>
              <a:rPr lang="en-ID" sz="1600" dirty="0"/>
              <a:t> </a:t>
            </a:r>
            <a:r>
              <a:rPr lang="en-ID" sz="1600" dirty="0" err="1"/>
              <a:t>anak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.</a:t>
            </a:r>
          </a:p>
          <a:p>
            <a:pPr marL="342900" indent="-342900">
              <a:buAutoNum type="arabicPeriod"/>
            </a:pPr>
            <a:r>
              <a:rPr lang="en-ID" sz="1600" dirty="0"/>
              <a:t>Bapak </a:t>
            </a:r>
            <a:r>
              <a:rPr lang="en-ID" sz="1600" dirty="0" err="1"/>
              <a:t>berkedudukan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‘as. </a:t>
            </a:r>
            <a:r>
              <a:rPr lang="en-ID" sz="1600" dirty="0" err="1"/>
              <a:t>ābah</a:t>
            </a:r>
            <a:r>
              <a:rPr lang="en-ID" sz="1600" dirty="0"/>
              <a:t>,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si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anak</a:t>
            </a:r>
            <a:r>
              <a:rPr lang="en-ID" sz="1600" dirty="0"/>
              <a:t> </a:t>
            </a:r>
            <a:r>
              <a:rPr lang="en-ID" sz="1600" dirty="0" err="1"/>
              <a:t>laki-laki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cucu</a:t>
            </a:r>
            <a:r>
              <a:rPr lang="en-ID" sz="1600" dirty="0"/>
              <a:t> </a:t>
            </a:r>
            <a:r>
              <a:rPr lang="en-ID" sz="1600" dirty="0" err="1"/>
              <a:t>laki-laki</a:t>
            </a:r>
            <a:r>
              <a:rPr lang="en-ID" sz="1600" dirty="0"/>
              <a:t>.</a:t>
            </a:r>
          </a:p>
          <a:p>
            <a:pPr marL="342900" indent="-342900">
              <a:buAutoNum type="arabicPeriod"/>
            </a:pPr>
            <a:r>
              <a:rPr lang="en-ID" sz="1600" dirty="0" err="1"/>
              <a:t>Asal</a:t>
            </a:r>
            <a:r>
              <a:rPr lang="en-ID" sz="1600" dirty="0"/>
              <a:t> </a:t>
            </a:r>
            <a:r>
              <a:rPr lang="en-ID" sz="1600" dirty="0" err="1"/>
              <a:t>masalah</a:t>
            </a:r>
            <a:r>
              <a:rPr lang="en-ID" sz="1600" dirty="0"/>
              <a:t> (KPK)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1/2 (</a:t>
            </a:r>
            <a:r>
              <a:rPr lang="en-ID" sz="1600" dirty="0" err="1"/>
              <a:t>anak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) dan 1/4 (</a:t>
            </a:r>
            <a:r>
              <a:rPr lang="en-ID" sz="1600" dirty="0" err="1"/>
              <a:t>suami</a:t>
            </a:r>
            <a:r>
              <a:rPr lang="en-ID" sz="1600" dirty="0"/>
              <a:t>) </a:t>
            </a:r>
            <a:r>
              <a:rPr lang="en-ID" sz="1600" dirty="0" err="1"/>
              <a:t>adalah</a:t>
            </a:r>
            <a:r>
              <a:rPr lang="en-ID" sz="1600" dirty="0"/>
              <a:t> 4. </a:t>
            </a:r>
            <a:r>
              <a:rPr lang="en-ID" sz="1600" dirty="0" err="1"/>
              <a:t>Sebab</a:t>
            </a:r>
            <a:r>
              <a:rPr lang="en-ID" sz="1600" dirty="0"/>
              <a:t>, </a:t>
            </a:r>
            <a:r>
              <a:rPr lang="en-ID" sz="1600" dirty="0" err="1"/>
              <a:t>angka</a:t>
            </a:r>
            <a:r>
              <a:rPr lang="en-ID" sz="1600" dirty="0"/>
              <a:t> 4 </a:t>
            </a:r>
            <a:r>
              <a:rPr lang="en-ID" sz="1600" dirty="0" err="1"/>
              <a:t>adalah</a:t>
            </a:r>
            <a:r>
              <a:rPr lang="en-ID" sz="1600" dirty="0"/>
              <a:t> KPK yang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dibagi</a:t>
            </a:r>
            <a:r>
              <a:rPr lang="en-ID" sz="1600" dirty="0"/>
              <a:t> oleh masing-masing </a:t>
            </a:r>
            <a:r>
              <a:rPr lang="en-ID" sz="1600" dirty="0" err="1"/>
              <a:t>penyebut</a:t>
            </a:r>
            <a:r>
              <a:rPr lang="en-ID" sz="1600" dirty="0"/>
              <a:t> 2 dan 4.</a:t>
            </a:r>
          </a:p>
        </p:txBody>
      </p:sp>
    </p:spTree>
    <p:extLst>
      <p:ext uri="{BB962C8B-B14F-4D97-AF65-F5344CB8AC3E}">
        <p14:creationId xmlns:p14="http://schemas.microsoft.com/office/powerpoint/2010/main" val="384882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5749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1" y="298344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Menghitung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468420" y="840553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Cara </a:t>
            </a:r>
            <a:r>
              <a:rPr lang="en-ID" sz="1600" b="1" dirty="0" err="1"/>
              <a:t>Menghitung</a:t>
            </a:r>
            <a:r>
              <a:rPr lang="en-ID" sz="1600" b="1" dirty="0"/>
              <a:t> </a:t>
            </a:r>
            <a:r>
              <a:rPr lang="en-ID" sz="1600" b="1" dirty="0" err="1"/>
              <a:t>Harta</a:t>
            </a:r>
            <a:r>
              <a:rPr lang="en-ID" sz="1600" b="1" dirty="0"/>
              <a:t>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5A2540-7008-47D5-9D03-F7DC445F5F21}"/>
              </a:ext>
            </a:extLst>
          </p:cNvPr>
          <p:cNvSpPr txBox="1"/>
          <p:nvPr/>
        </p:nvSpPr>
        <p:spPr>
          <a:xfrm>
            <a:off x="762000" y="1132658"/>
            <a:ext cx="791358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5. </a:t>
            </a:r>
            <a:r>
              <a:rPr lang="en-ID" sz="1600" dirty="0" err="1"/>
              <a:t>Hasilnya</a:t>
            </a:r>
            <a:r>
              <a:rPr lang="en-ID" sz="1600" dirty="0"/>
              <a:t>: </a:t>
            </a:r>
          </a:p>
          <a:p>
            <a:r>
              <a:rPr lang="en-ID" sz="1600" dirty="0" err="1"/>
              <a:t>Perbandingan</a:t>
            </a:r>
            <a:r>
              <a:rPr lang="en-ID" sz="1600" dirty="0"/>
              <a:t> = 1/2 : 1/4 = 2 : 1. </a:t>
            </a:r>
          </a:p>
          <a:p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mereka</a:t>
            </a:r>
            <a:r>
              <a:rPr lang="en-ID" sz="1600" dirty="0"/>
              <a:t> (</a:t>
            </a:r>
            <a:r>
              <a:rPr lang="en-ID" sz="1600" dirty="0" err="1"/>
              <a:t>anak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 dan </a:t>
            </a:r>
            <a:r>
              <a:rPr lang="en-ID" sz="1600" dirty="0" err="1"/>
              <a:t>suami</a:t>
            </a:r>
            <a:r>
              <a:rPr lang="en-ID" sz="1600" dirty="0"/>
              <a:t>) = 2 + 1 = 3. </a:t>
            </a:r>
          </a:p>
          <a:p>
            <a:r>
              <a:rPr lang="en-ID" sz="1600" dirty="0" err="1"/>
              <a:t>Sisa</a:t>
            </a:r>
            <a:r>
              <a:rPr lang="en-ID" sz="1600" dirty="0"/>
              <a:t> = 4 - 3 = 1 (</a:t>
            </a:r>
            <a:r>
              <a:rPr lang="en-ID" sz="1600" dirty="0" err="1"/>
              <a:t>didapatkan</a:t>
            </a:r>
            <a:r>
              <a:rPr lang="en-ID" sz="1600" dirty="0"/>
              <a:t> oleh </a:t>
            </a:r>
            <a:r>
              <a:rPr lang="en-ID" sz="1600" dirty="0" err="1"/>
              <a:t>bapak</a:t>
            </a:r>
            <a:r>
              <a:rPr lang="en-ID" sz="1600" dirty="0"/>
              <a:t> </a:t>
            </a:r>
            <a:r>
              <a:rPr lang="en-ID" sz="1600" dirty="0" err="1"/>
              <a:t>selaku</a:t>
            </a:r>
            <a:r>
              <a:rPr lang="en-ID" sz="1600" dirty="0"/>
              <a:t> ‘as. </a:t>
            </a:r>
            <a:r>
              <a:rPr lang="en-ID" sz="1600" dirty="0" err="1"/>
              <a:t>ābah</a:t>
            </a:r>
            <a:r>
              <a:rPr lang="en-ID" sz="1600" dirty="0"/>
              <a:t>). </a:t>
            </a:r>
          </a:p>
          <a:p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keseluruhan</a:t>
            </a:r>
            <a:r>
              <a:rPr lang="en-ID" sz="1600" dirty="0"/>
              <a:t> = 2 + 1 + 1 = 4. </a:t>
            </a:r>
          </a:p>
          <a:p>
            <a:r>
              <a:rPr lang="en-ID" sz="1600" dirty="0"/>
              <a:t>Jadi, </a:t>
            </a:r>
            <a:r>
              <a:rPr lang="en-ID" sz="1600" dirty="0" err="1"/>
              <a:t>bagian</a:t>
            </a:r>
            <a:r>
              <a:rPr lang="en-ID" sz="1600" dirty="0"/>
              <a:t> masing-masing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senilai</a:t>
            </a:r>
            <a:r>
              <a:rPr lang="en-ID" sz="1600" dirty="0"/>
              <a:t> Rp240.000.000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berikut</a:t>
            </a:r>
            <a:r>
              <a:rPr lang="en-ID" sz="1600" dirty="0"/>
              <a:t>. </a:t>
            </a:r>
          </a:p>
          <a:p>
            <a:pPr marL="342900" indent="-342900">
              <a:buAutoNum type="alphaLcPeriod"/>
            </a:pPr>
            <a:r>
              <a:rPr lang="en-ID" sz="1600" dirty="0"/>
              <a:t>Anak </a:t>
            </a:r>
            <a:r>
              <a:rPr lang="en-ID" sz="1600" dirty="0" err="1"/>
              <a:t>perempuan</a:t>
            </a:r>
            <a:r>
              <a:rPr lang="en-ID" sz="1600" dirty="0"/>
              <a:t> = 1/2 × Rp240.000.000 = Rp120.000.000. </a:t>
            </a:r>
          </a:p>
          <a:p>
            <a:pPr marL="342900" indent="-342900">
              <a:buAutoNum type="alphaLcPeriod"/>
            </a:pPr>
            <a:r>
              <a:rPr lang="en-ID" sz="1600" dirty="0" err="1"/>
              <a:t>Suami</a:t>
            </a:r>
            <a:r>
              <a:rPr lang="en-ID" sz="1600" dirty="0"/>
              <a:t> = 1/4 × Rp240.000.000 = Rp60.000.000. </a:t>
            </a:r>
          </a:p>
          <a:p>
            <a:pPr indent="358775"/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kedua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a+b</a:t>
            </a:r>
            <a:r>
              <a:rPr lang="en-ID" sz="1600" dirty="0"/>
              <a:t> = Rp180.000.000.</a:t>
            </a:r>
          </a:p>
          <a:p>
            <a:pPr marL="342900" indent="-342900">
              <a:buAutoNum type="alphaLcPeriod"/>
            </a:pPr>
            <a:r>
              <a:rPr lang="en-ID" sz="1600" dirty="0"/>
              <a:t>Bapak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sisa</a:t>
            </a:r>
            <a:r>
              <a:rPr lang="en-ID" sz="1600" dirty="0"/>
              <a:t> </a:t>
            </a:r>
            <a:r>
              <a:rPr lang="en-ID" sz="1600" dirty="0" err="1"/>
              <a:t>warisan</a:t>
            </a:r>
            <a:r>
              <a:rPr lang="en-ID" sz="1600" dirty="0"/>
              <a:t> = Rp240.000.000 – Rp180.000.000 = Rp60.000.000.</a:t>
            </a:r>
          </a:p>
          <a:p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demikian</a:t>
            </a:r>
            <a:r>
              <a:rPr lang="en-ID" sz="1600" dirty="0"/>
              <a:t>,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senilai</a:t>
            </a:r>
            <a:r>
              <a:rPr lang="en-ID" sz="1600" dirty="0"/>
              <a:t> Rp240.000.000 </a:t>
            </a:r>
            <a:r>
              <a:rPr lang="en-ID" sz="1600" dirty="0" err="1"/>
              <a:t>terbagi</a:t>
            </a:r>
            <a:r>
              <a:rPr lang="en-ID" sz="1600" dirty="0"/>
              <a:t> </a:t>
            </a:r>
            <a:r>
              <a:rPr lang="en-ID" sz="1600" dirty="0" err="1"/>
              <a:t>habis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ketiga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tersebut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382188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Menghitung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685800" y="1137140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'Aul dan </a:t>
            </a:r>
            <a:r>
              <a:rPr lang="en-ID" sz="1600" b="1" dirty="0" err="1"/>
              <a:t>radd</a:t>
            </a:r>
            <a:endParaRPr lang="en-ID" sz="1600" b="1" dirty="0"/>
          </a:p>
        </p:txBody>
      </p: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163EDE84-3B09-4680-A5A4-A1EB2A159A2B}"/>
              </a:ext>
            </a:extLst>
          </p:cNvPr>
          <p:cNvSpPr/>
          <p:nvPr/>
        </p:nvSpPr>
        <p:spPr>
          <a:xfrm>
            <a:off x="615210" y="1563751"/>
            <a:ext cx="7913580" cy="1191816"/>
          </a:xfrm>
          <a:prstGeom prst="roundRect">
            <a:avLst/>
          </a:prstGeom>
          <a:solidFill>
            <a:srgbClr val="CCFF66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dirty="0"/>
              <a:t>'Aul </a:t>
            </a:r>
            <a:r>
              <a:rPr lang="en-ID" sz="1600" dirty="0" err="1"/>
              <a:t>artinya</a:t>
            </a:r>
            <a:r>
              <a:rPr lang="en-ID" sz="1600" dirty="0"/>
              <a:t> “naik”, “</a:t>
            </a:r>
            <a:r>
              <a:rPr lang="en-ID" sz="1600" dirty="0" err="1"/>
              <a:t>meluap</a:t>
            </a:r>
            <a:r>
              <a:rPr lang="en-ID" sz="1600" dirty="0"/>
              <a:t>”, </a:t>
            </a:r>
            <a:r>
              <a:rPr lang="en-ID" sz="1600" dirty="0" err="1"/>
              <a:t>atau</a:t>
            </a:r>
            <a:r>
              <a:rPr lang="en-ID" sz="1600" dirty="0"/>
              <a:t> “</a:t>
            </a:r>
            <a:r>
              <a:rPr lang="en-ID" sz="1600" dirty="0" err="1"/>
              <a:t>bertambah</a:t>
            </a:r>
            <a:r>
              <a:rPr lang="en-ID" sz="1600" dirty="0"/>
              <a:t>”.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dirty="0" err="1"/>
              <a:t>istilah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faraid</a:t>
            </a:r>
            <a:r>
              <a:rPr lang="en-ID" sz="1600" dirty="0"/>
              <a:t>, ‘aul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penambahan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disebabkan</a:t>
            </a:r>
            <a:r>
              <a:rPr lang="en-ID" sz="1600" dirty="0"/>
              <a:t> </a:t>
            </a:r>
            <a:r>
              <a:rPr lang="en-ID" sz="1600" dirty="0" err="1"/>
              <a:t>kurangnya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yang </a:t>
            </a:r>
            <a:r>
              <a:rPr lang="en-ID" sz="1600" dirty="0" err="1"/>
              <a:t>harus</a:t>
            </a:r>
            <a:r>
              <a:rPr lang="en-ID" sz="1600" dirty="0"/>
              <a:t> </a:t>
            </a:r>
            <a:r>
              <a:rPr lang="en-ID" sz="1600" dirty="0" err="1"/>
              <a:t>diterima</a:t>
            </a:r>
            <a:r>
              <a:rPr lang="en-ID" sz="1600" dirty="0"/>
              <a:t> oleh </a:t>
            </a:r>
            <a:r>
              <a:rPr lang="en-ID" sz="1600" dirty="0" err="1"/>
              <a:t>semua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semua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dilebihkan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asal</a:t>
            </a:r>
            <a:r>
              <a:rPr lang="en-ID" sz="1600" dirty="0"/>
              <a:t> </a:t>
            </a:r>
            <a:r>
              <a:rPr lang="en-ID" sz="1600" dirty="0" err="1"/>
              <a:t>masalahnya</a:t>
            </a:r>
            <a:r>
              <a:rPr lang="en-ID" sz="1600" dirty="0"/>
              <a:t> (KPK).</a:t>
            </a: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466FEBE6-37AC-46D0-A8C9-46DFF2A5CE57}"/>
              </a:ext>
            </a:extLst>
          </p:cNvPr>
          <p:cNvSpPr/>
          <p:nvPr/>
        </p:nvSpPr>
        <p:spPr>
          <a:xfrm>
            <a:off x="615210" y="2970346"/>
            <a:ext cx="7913580" cy="9534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dirty="0" err="1"/>
              <a:t>Radd</a:t>
            </a:r>
            <a:r>
              <a:rPr lang="en-ID" sz="1600" dirty="0"/>
              <a:t> </a:t>
            </a:r>
            <a:r>
              <a:rPr lang="en-ID" sz="1600" dirty="0" err="1"/>
              <a:t>berarti</a:t>
            </a:r>
            <a:r>
              <a:rPr lang="en-ID" sz="1600" dirty="0"/>
              <a:t> '</a:t>
            </a:r>
            <a:r>
              <a:rPr lang="en-ID" sz="1600" dirty="0" err="1"/>
              <a:t>mengembalikan</a:t>
            </a:r>
            <a:r>
              <a:rPr lang="en-ID" sz="1600" dirty="0"/>
              <a:t>'. </a:t>
            </a:r>
            <a:r>
              <a:rPr lang="en-ID" sz="1600" dirty="0" err="1"/>
              <a:t>Maksudnya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mengembalikan</a:t>
            </a:r>
            <a:r>
              <a:rPr lang="en-ID" sz="1600" dirty="0"/>
              <a:t> </a:t>
            </a:r>
            <a:r>
              <a:rPr lang="en-ID" sz="1600" dirty="0" err="1"/>
              <a:t>kelebihan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semua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seimbang</a:t>
            </a:r>
            <a:r>
              <a:rPr lang="en-ID" sz="1600" dirty="0"/>
              <a:t>, </a:t>
            </a:r>
            <a:r>
              <a:rPr lang="en-ID" sz="1600" dirty="0" err="1"/>
              <a:t>kecuali</a:t>
            </a:r>
            <a:r>
              <a:rPr lang="en-ID" sz="1600" dirty="0"/>
              <a:t> </a:t>
            </a: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suami</a:t>
            </a:r>
            <a:r>
              <a:rPr lang="en-ID" sz="1600" dirty="0"/>
              <a:t>/</a:t>
            </a:r>
            <a:r>
              <a:rPr lang="en-ID" sz="1600" dirty="0" err="1"/>
              <a:t>istri</a:t>
            </a:r>
            <a:r>
              <a:rPr lang="en-ID" sz="1600" dirty="0"/>
              <a:t> yang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dirty="0" err="1"/>
              <a:t>persentase</a:t>
            </a:r>
            <a:r>
              <a:rPr lang="en-ID" sz="1600" dirty="0"/>
              <a:t> masing-masing.</a:t>
            </a:r>
          </a:p>
        </p:txBody>
      </p:sp>
    </p:spTree>
    <p:extLst>
      <p:ext uri="{BB962C8B-B14F-4D97-AF65-F5344CB8AC3E}">
        <p14:creationId xmlns:p14="http://schemas.microsoft.com/office/powerpoint/2010/main" val="95673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41" y="238717"/>
            <a:ext cx="4602359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90407" y="408036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</a:rPr>
              <a:t>D. Hikmah Hukum </a:t>
            </a:r>
            <a:r>
              <a:rPr lang="en-ID" sz="2000" b="1" dirty="0" err="1">
                <a:solidFill>
                  <a:schemeClr val="bg1"/>
                </a:solidFill>
              </a:rPr>
              <a:t>Waris</a:t>
            </a:r>
            <a:r>
              <a:rPr lang="en-ID" sz="2000" b="1" dirty="0">
                <a:solidFill>
                  <a:schemeClr val="bg1"/>
                </a:solidFill>
              </a:rPr>
              <a:t> </a:t>
            </a:r>
            <a:r>
              <a:rPr lang="en-ID" sz="2000" b="1" dirty="0" err="1">
                <a:solidFill>
                  <a:schemeClr val="bg1"/>
                </a:solidFill>
              </a:rPr>
              <a:t>dalam</a:t>
            </a:r>
            <a:r>
              <a:rPr lang="en-ID" sz="2000" b="1" dirty="0">
                <a:solidFill>
                  <a:schemeClr val="bg1"/>
                </a:solidFill>
              </a:rPr>
              <a:t> Islam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163EDE84-3B09-4680-A5A4-A1EB2A159A2B}"/>
              </a:ext>
            </a:extLst>
          </p:cNvPr>
          <p:cNvSpPr/>
          <p:nvPr/>
        </p:nvSpPr>
        <p:spPr>
          <a:xfrm>
            <a:off x="533400" y="1083395"/>
            <a:ext cx="7913580" cy="3166824"/>
          </a:xfrm>
          <a:prstGeom prst="roundRect">
            <a:avLst/>
          </a:prstGeom>
          <a:solidFill>
            <a:srgbClr val="CCFF66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500" dirty="0" err="1"/>
              <a:t>Menjunjung</a:t>
            </a:r>
            <a:r>
              <a:rPr lang="en-ID" sz="1500" dirty="0"/>
              <a:t> </a:t>
            </a:r>
            <a:r>
              <a:rPr lang="en-ID" sz="1500" dirty="0" err="1"/>
              <a:t>tinggi</a:t>
            </a:r>
            <a:r>
              <a:rPr lang="en-ID" sz="1500" dirty="0"/>
              <a:t> </a:t>
            </a:r>
            <a:r>
              <a:rPr lang="en-ID" sz="1500" dirty="0" err="1"/>
              <a:t>hukum</a:t>
            </a:r>
            <a:r>
              <a:rPr lang="en-ID" sz="1500" dirty="0"/>
              <a:t> Allah </a:t>
            </a:r>
            <a:r>
              <a:rPr lang="en-ID" sz="1500" dirty="0" err="1"/>
              <a:t>Swt</a:t>
            </a:r>
            <a:r>
              <a:rPr lang="en-ID" sz="1500" dirty="0"/>
              <a:t>. dan </a:t>
            </a:r>
            <a:r>
              <a:rPr lang="en-ID" sz="1500" dirty="0" err="1"/>
              <a:t>sunah</a:t>
            </a:r>
            <a:r>
              <a:rPr lang="en-ID" sz="1500" dirty="0"/>
              <a:t> </a:t>
            </a:r>
            <a:r>
              <a:rPr lang="en-ID" sz="1500" dirty="0" err="1"/>
              <a:t>Rasulullah</a:t>
            </a:r>
            <a:r>
              <a:rPr lang="en-ID" sz="1500" dirty="0"/>
              <a:t> Saw. </a:t>
            </a:r>
          </a:p>
          <a:p>
            <a:pPr marL="342900" indent="-342900">
              <a:buAutoNum type="alphaLcPeriod"/>
            </a:pPr>
            <a:r>
              <a:rPr lang="en-ID" sz="1500" dirty="0" err="1"/>
              <a:t>Bentuk</a:t>
            </a:r>
            <a:r>
              <a:rPr lang="en-ID" sz="1500" dirty="0"/>
              <a:t> </a:t>
            </a:r>
            <a:r>
              <a:rPr lang="en-ID" sz="1500" dirty="0" err="1"/>
              <a:t>tanggung</a:t>
            </a:r>
            <a:r>
              <a:rPr lang="en-ID" sz="1500" dirty="0"/>
              <a:t> </a:t>
            </a:r>
            <a:r>
              <a:rPr lang="en-ID" sz="1500" dirty="0" err="1"/>
              <a:t>jawab</a:t>
            </a:r>
            <a:r>
              <a:rPr lang="en-ID" sz="1500" dirty="0"/>
              <a:t> </a:t>
            </a:r>
            <a:r>
              <a:rPr lang="en-ID" sz="1500" dirty="0" err="1"/>
              <a:t>si</a:t>
            </a:r>
            <a:r>
              <a:rPr lang="en-ID" sz="1500" dirty="0"/>
              <a:t> </a:t>
            </a:r>
            <a:r>
              <a:rPr lang="en-ID" sz="1500" dirty="0" err="1"/>
              <a:t>mayat</a:t>
            </a:r>
            <a:r>
              <a:rPr lang="en-ID" sz="1500" dirty="0"/>
              <a:t> </a:t>
            </a:r>
            <a:r>
              <a:rPr lang="en-ID" sz="1500" dirty="0" err="1"/>
              <a:t>terhadap</a:t>
            </a:r>
            <a:r>
              <a:rPr lang="en-ID" sz="1500" dirty="0"/>
              <a:t> </a:t>
            </a:r>
            <a:r>
              <a:rPr lang="en-ID" sz="1500" dirty="0" err="1"/>
              <a:t>keluarga</a:t>
            </a:r>
            <a:r>
              <a:rPr lang="en-ID" sz="1500" dirty="0"/>
              <a:t> yang </a:t>
            </a:r>
            <a:r>
              <a:rPr lang="en-ID" sz="1500" dirty="0" err="1"/>
              <a:t>ditinggalkannya</a:t>
            </a:r>
            <a:r>
              <a:rPr lang="en-ID" sz="1500" dirty="0"/>
              <a:t>.</a:t>
            </a:r>
          </a:p>
          <a:p>
            <a:pPr marL="342900" indent="-342900">
              <a:buAutoNum type="alphaLcPeriod"/>
            </a:pPr>
            <a:r>
              <a:rPr lang="en-ID" sz="1500" dirty="0" err="1"/>
              <a:t>Menyelamatkan</a:t>
            </a:r>
            <a:r>
              <a:rPr lang="en-ID" sz="1500" dirty="0"/>
              <a:t> </a:t>
            </a:r>
            <a:r>
              <a:rPr lang="en-ID" sz="1500" dirty="0" err="1"/>
              <a:t>harta</a:t>
            </a:r>
            <a:r>
              <a:rPr lang="en-ID" sz="1500" dirty="0"/>
              <a:t> </a:t>
            </a:r>
            <a:r>
              <a:rPr lang="en-ID" sz="1500" dirty="0" err="1"/>
              <a:t>benda</a:t>
            </a:r>
            <a:r>
              <a:rPr lang="en-ID" sz="1500" dirty="0"/>
              <a:t> </a:t>
            </a:r>
            <a:r>
              <a:rPr lang="en-ID" sz="1500" dirty="0" err="1"/>
              <a:t>si</a:t>
            </a:r>
            <a:r>
              <a:rPr lang="en-ID" sz="1500" dirty="0"/>
              <a:t> </a:t>
            </a:r>
            <a:r>
              <a:rPr lang="en-ID" sz="1500" dirty="0" err="1"/>
              <a:t>mayat</a:t>
            </a:r>
            <a:r>
              <a:rPr lang="en-ID" sz="1500" dirty="0"/>
              <a:t>.</a:t>
            </a:r>
          </a:p>
          <a:p>
            <a:pPr marL="342900" indent="-342900">
              <a:buAutoNum type="alphaLcPeriod"/>
            </a:pPr>
            <a:r>
              <a:rPr lang="en-ID" sz="1500" dirty="0" err="1"/>
              <a:t>Mencegah</a:t>
            </a:r>
            <a:r>
              <a:rPr lang="en-ID" sz="1500" dirty="0"/>
              <a:t> orang-orang yang </a:t>
            </a:r>
            <a:r>
              <a:rPr lang="en-ID" sz="1500" dirty="0" err="1"/>
              <a:t>tidak</a:t>
            </a:r>
            <a:r>
              <a:rPr lang="en-ID" sz="1500" dirty="0"/>
              <a:t> </a:t>
            </a:r>
            <a:r>
              <a:rPr lang="en-ID" sz="1500" dirty="0" err="1"/>
              <a:t>berhak</a:t>
            </a:r>
            <a:r>
              <a:rPr lang="en-ID" sz="1500" dirty="0"/>
              <a:t> </a:t>
            </a:r>
            <a:r>
              <a:rPr lang="en-ID" sz="1500" dirty="0" err="1"/>
              <a:t>untuk</a:t>
            </a:r>
            <a:r>
              <a:rPr lang="en-ID" sz="1500" dirty="0"/>
              <a:t> </a:t>
            </a:r>
            <a:r>
              <a:rPr lang="en-ID" sz="1500" dirty="0" err="1"/>
              <a:t>mengambil</a:t>
            </a:r>
            <a:r>
              <a:rPr lang="en-ID" sz="1500" dirty="0"/>
              <a:t> </a:t>
            </a:r>
            <a:r>
              <a:rPr lang="en-ID" sz="1500" dirty="0" err="1"/>
              <a:t>harta</a:t>
            </a:r>
            <a:r>
              <a:rPr lang="en-ID" sz="1500" dirty="0"/>
              <a:t> </a:t>
            </a:r>
            <a:r>
              <a:rPr lang="en-ID" sz="1500" dirty="0" err="1"/>
              <a:t>waris</a:t>
            </a:r>
            <a:r>
              <a:rPr lang="en-ID" sz="1500" dirty="0"/>
              <a:t>.</a:t>
            </a:r>
          </a:p>
          <a:p>
            <a:pPr marL="342900" indent="-342900">
              <a:buAutoNum type="alphaLcPeriod"/>
            </a:pPr>
            <a:r>
              <a:rPr lang="en-ID" sz="1500" dirty="0"/>
              <a:t> </a:t>
            </a:r>
            <a:r>
              <a:rPr lang="en-ID" sz="1500" dirty="0" err="1"/>
              <a:t>Menciptakan</a:t>
            </a:r>
            <a:r>
              <a:rPr lang="en-ID" sz="1500" dirty="0"/>
              <a:t> </a:t>
            </a:r>
            <a:r>
              <a:rPr lang="en-ID" sz="1500" dirty="0" err="1"/>
              <a:t>keteraturan</a:t>
            </a:r>
            <a:r>
              <a:rPr lang="en-ID" sz="1500" dirty="0"/>
              <a:t> dan </a:t>
            </a:r>
            <a:r>
              <a:rPr lang="en-ID" sz="1500" dirty="0" err="1"/>
              <a:t>ketertiban</a:t>
            </a:r>
            <a:r>
              <a:rPr lang="en-ID" sz="1500" dirty="0"/>
              <a:t> </a:t>
            </a:r>
            <a:r>
              <a:rPr lang="en-ID" sz="1500" dirty="0" err="1"/>
              <a:t>dalam</a:t>
            </a:r>
            <a:r>
              <a:rPr lang="en-ID" sz="1500" dirty="0"/>
              <a:t> </a:t>
            </a:r>
            <a:r>
              <a:rPr lang="en-ID" sz="1500" dirty="0" err="1"/>
              <a:t>mengelola</a:t>
            </a:r>
            <a:r>
              <a:rPr lang="en-ID" sz="1500" dirty="0"/>
              <a:t> </a:t>
            </a:r>
            <a:r>
              <a:rPr lang="en-ID" sz="1500" dirty="0" err="1"/>
              <a:t>harta</a:t>
            </a:r>
            <a:r>
              <a:rPr lang="en-ID" sz="1500" dirty="0"/>
              <a:t> </a:t>
            </a:r>
            <a:r>
              <a:rPr lang="en-ID" sz="1500" dirty="0" err="1"/>
              <a:t>benda</a:t>
            </a:r>
            <a:r>
              <a:rPr lang="en-ID" sz="1500" dirty="0"/>
              <a:t> di </a:t>
            </a:r>
            <a:r>
              <a:rPr lang="en-ID" sz="1500" dirty="0" err="1"/>
              <a:t>antara</a:t>
            </a:r>
            <a:r>
              <a:rPr lang="en-ID" sz="1500" dirty="0"/>
              <a:t> </a:t>
            </a:r>
            <a:r>
              <a:rPr lang="en-ID" sz="1500" dirty="0" err="1"/>
              <a:t>keluarga</a:t>
            </a:r>
            <a:r>
              <a:rPr lang="en-ID" sz="1500" dirty="0"/>
              <a:t>. </a:t>
            </a:r>
          </a:p>
          <a:p>
            <a:pPr marL="342900" indent="-342900">
              <a:buAutoNum type="alphaLcPeriod"/>
            </a:pPr>
            <a:r>
              <a:rPr lang="en-ID" sz="1500" dirty="0" err="1"/>
              <a:t>Menegakkan</a:t>
            </a:r>
            <a:r>
              <a:rPr lang="en-ID" sz="1500" dirty="0"/>
              <a:t> </a:t>
            </a:r>
            <a:r>
              <a:rPr lang="en-ID" sz="1500" dirty="0" err="1"/>
              <a:t>nilai</a:t>
            </a:r>
            <a:r>
              <a:rPr lang="en-ID" sz="1500" dirty="0"/>
              <a:t> </a:t>
            </a:r>
            <a:r>
              <a:rPr lang="en-ID" sz="1500" dirty="0" err="1"/>
              <a:t>sosial</a:t>
            </a:r>
            <a:r>
              <a:rPr lang="en-ID" sz="1500" dirty="0"/>
              <a:t> </a:t>
            </a:r>
            <a:r>
              <a:rPr lang="en-ID" sz="1500" dirty="0" err="1"/>
              <a:t>kemanusiaan</a:t>
            </a:r>
            <a:r>
              <a:rPr lang="en-ID" sz="1500" dirty="0"/>
              <a:t>, </a:t>
            </a:r>
            <a:r>
              <a:rPr lang="en-ID" sz="1500" dirty="0" err="1"/>
              <a:t>kebersamaan</a:t>
            </a:r>
            <a:r>
              <a:rPr lang="en-ID" sz="1500" dirty="0"/>
              <a:t>, dan </a:t>
            </a:r>
            <a:r>
              <a:rPr lang="en-ID" sz="1500" dirty="0" err="1"/>
              <a:t>demokrasi</a:t>
            </a:r>
            <a:r>
              <a:rPr lang="en-ID" sz="1500" dirty="0"/>
              <a:t> </a:t>
            </a:r>
            <a:r>
              <a:rPr lang="en-ID" sz="1500" dirty="0" err="1"/>
              <a:t>antara</a:t>
            </a:r>
            <a:r>
              <a:rPr lang="en-ID" sz="1500" dirty="0"/>
              <a:t> </a:t>
            </a:r>
            <a:r>
              <a:rPr lang="en-ID" sz="1500" dirty="0" err="1"/>
              <a:t>anggota</a:t>
            </a:r>
            <a:r>
              <a:rPr lang="en-ID" sz="1500" dirty="0"/>
              <a:t> </a:t>
            </a:r>
            <a:r>
              <a:rPr lang="en-ID" sz="1500" dirty="0" err="1"/>
              <a:t>keluarga</a:t>
            </a:r>
            <a:r>
              <a:rPr lang="en-ID" sz="1500" dirty="0"/>
              <a:t>.</a:t>
            </a:r>
          </a:p>
          <a:p>
            <a:pPr marL="342900" indent="-342900">
              <a:buAutoNum type="alphaLcPeriod"/>
            </a:pPr>
            <a:r>
              <a:rPr lang="en-ID" sz="1500" dirty="0" err="1"/>
              <a:t>Menghindari</a:t>
            </a:r>
            <a:r>
              <a:rPr lang="en-ID" sz="1500" dirty="0"/>
              <a:t> </a:t>
            </a:r>
            <a:r>
              <a:rPr lang="en-ID" sz="1500" dirty="0" err="1"/>
              <a:t>perpecahan</a:t>
            </a:r>
            <a:r>
              <a:rPr lang="en-ID" sz="1500" dirty="0"/>
              <a:t> dan </a:t>
            </a:r>
            <a:r>
              <a:rPr lang="en-ID" sz="1500" dirty="0" err="1"/>
              <a:t>permusuhan</a:t>
            </a:r>
            <a:r>
              <a:rPr lang="en-ID" sz="1500" dirty="0"/>
              <a:t> </a:t>
            </a:r>
            <a:r>
              <a:rPr lang="en-ID" sz="1500" dirty="0" err="1"/>
              <a:t>antara</a:t>
            </a:r>
            <a:r>
              <a:rPr lang="en-ID" sz="1500" dirty="0"/>
              <a:t> </a:t>
            </a:r>
            <a:r>
              <a:rPr lang="en-ID" sz="1500" dirty="0" err="1"/>
              <a:t>anggota</a:t>
            </a:r>
            <a:r>
              <a:rPr lang="en-ID" sz="1500" dirty="0"/>
              <a:t> </a:t>
            </a:r>
            <a:r>
              <a:rPr lang="en-ID" sz="1500" dirty="0" err="1"/>
              <a:t>keluarga</a:t>
            </a:r>
            <a:r>
              <a:rPr lang="en-ID" sz="1500" dirty="0"/>
              <a:t> </a:t>
            </a:r>
            <a:r>
              <a:rPr lang="en-ID" sz="1500" dirty="0" err="1"/>
              <a:t>karena</a:t>
            </a:r>
            <a:r>
              <a:rPr lang="en-ID" sz="1500" dirty="0"/>
              <a:t> </a:t>
            </a:r>
            <a:r>
              <a:rPr lang="en-ID" sz="1500" dirty="0" err="1"/>
              <a:t>perebutan</a:t>
            </a:r>
            <a:r>
              <a:rPr lang="en-ID" sz="1500" dirty="0"/>
              <a:t> </a:t>
            </a:r>
            <a:r>
              <a:rPr lang="en-ID" sz="1500" dirty="0" err="1"/>
              <a:t>harta</a:t>
            </a:r>
            <a:r>
              <a:rPr lang="en-ID" sz="1500" dirty="0"/>
              <a:t>.</a:t>
            </a:r>
          </a:p>
          <a:p>
            <a:pPr marL="342900" indent="-342900">
              <a:buAutoNum type="alphaLcPeriod"/>
            </a:pPr>
            <a:r>
              <a:rPr lang="en-ID" sz="1500" dirty="0" err="1"/>
              <a:t>Menghindari</a:t>
            </a:r>
            <a:r>
              <a:rPr lang="en-ID" sz="1500" dirty="0"/>
              <a:t> </a:t>
            </a:r>
            <a:r>
              <a:rPr lang="en-ID" sz="1500" dirty="0" err="1"/>
              <a:t>keserakahan</a:t>
            </a:r>
            <a:r>
              <a:rPr lang="en-ID" sz="1500" dirty="0"/>
              <a:t> di </a:t>
            </a:r>
            <a:r>
              <a:rPr lang="en-ID" sz="1500" dirty="0" err="1"/>
              <a:t>antara</a:t>
            </a:r>
            <a:r>
              <a:rPr lang="en-ID" sz="1500" dirty="0"/>
              <a:t> </a:t>
            </a:r>
            <a:r>
              <a:rPr lang="en-ID" sz="1500" dirty="0" err="1"/>
              <a:t>anggota</a:t>
            </a:r>
            <a:r>
              <a:rPr lang="en-ID" sz="1500" dirty="0"/>
              <a:t> </a:t>
            </a:r>
            <a:r>
              <a:rPr lang="en-ID" sz="1500" dirty="0" err="1"/>
              <a:t>keluarga</a:t>
            </a:r>
            <a:r>
              <a:rPr lang="en-ID" sz="1500" dirty="0"/>
              <a:t> agar </a:t>
            </a:r>
            <a:r>
              <a:rPr lang="en-ID" sz="1500" dirty="0" err="1"/>
              <a:t>jangan</a:t>
            </a:r>
            <a:r>
              <a:rPr lang="en-ID" sz="1500" dirty="0"/>
              <a:t> </a:t>
            </a:r>
            <a:r>
              <a:rPr lang="en-ID" sz="1500" dirty="0" err="1"/>
              <a:t>sampai</a:t>
            </a:r>
            <a:r>
              <a:rPr lang="en-ID" sz="1500" dirty="0"/>
              <a:t> </a:t>
            </a:r>
            <a:r>
              <a:rPr lang="en-ID" sz="1500" dirty="0" err="1"/>
              <a:t>ada</a:t>
            </a:r>
            <a:r>
              <a:rPr lang="en-ID" sz="1500" dirty="0"/>
              <a:t> yang </a:t>
            </a:r>
            <a:r>
              <a:rPr lang="en-ID" sz="1500" dirty="0" err="1"/>
              <a:t>menguasai</a:t>
            </a:r>
            <a:r>
              <a:rPr lang="en-ID" sz="1500" dirty="0"/>
              <a:t> </a:t>
            </a:r>
            <a:r>
              <a:rPr lang="en-ID" sz="1500" dirty="0" err="1"/>
              <a:t>harta</a:t>
            </a:r>
            <a:r>
              <a:rPr lang="en-ID" sz="1500" dirty="0"/>
              <a:t> yang </a:t>
            </a:r>
            <a:r>
              <a:rPr lang="en-ID" sz="1500" dirty="0" err="1"/>
              <a:t>bukan</a:t>
            </a:r>
            <a:r>
              <a:rPr lang="en-ID" sz="1500" dirty="0"/>
              <a:t> </a:t>
            </a:r>
            <a:r>
              <a:rPr lang="en-ID" sz="1500" dirty="0" err="1"/>
              <a:t>menjadi</a:t>
            </a:r>
            <a:r>
              <a:rPr lang="en-ID" sz="1500" dirty="0"/>
              <a:t> </a:t>
            </a:r>
            <a:r>
              <a:rPr lang="en-ID" sz="1500" dirty="0" err="1"/>
              <a:t>haknya</a:t>
            </a:r>
            <a:r>
              <a:rPr lang="en-ID" sz="1500" dirty="0"/>
              <a:t>.</a:t>
            </a:r>
          </a:p>
          <a:p>
            <a:pPr marL="342900" indent="-342900">
              <a:buAutoNum type="alphaLcPeriod"/>
            </a:pPr>
            <a:r>
              <a:rPr lang="en-ID" sz="1500" dirty="0" err="1"/>
              <a:t>Mengetahui</a:t>
            </a:r>
            <a:r>
              <a:rPr lang="en-ID" sz="1500" dirty="0"/>
              <a:t> dan </a:t>
            </a:r>
            <a:r>
              <a:rPr lang="en-ID" sz="1500" dirty="0" err="1"/>
              <a:t>menghayati</a:t>
            </a:r>
            <a:r>
              <a:rPr lang="en-ID" sz="1500" dirty="0"/>
              <a:t> </a:t>
            </a:r>
            <a:r>
              <a:rPr lang="en-ID" sz="1500" dirty="0" err="1"/>
              <a:t>hak</a:t>
            </a:r>
            <a:r>
              <a:rPr lang="en-ID" sz="1500" dirty="0"/>
              <a:t> dan </a:t>
            </a:r>
            <a:r>
              <a:rPr lang="en-ID" sz="1500" dirty="0" err="1"/>
              <a:t>kewajiban</a:t>
            </a:r>
            <a:r>
              <a:rPr lang="en-ID" sz="1500" dirty="0"/>
              <a:t> </a:t>
            </a:r>
            <a:r>
              <a:rPr lang="en-ID" sz="1500" dirty="0" err="1"/>
              <a:t>ahli</a:t>
            </a:r>
            <a:r>
              <a:rPr lang="en-ID" sz="1500" dirty="0"/>
              <a:t> </a:t>
            </a:r>
            <a:r>
              <a:rPr lang="en-ID" sz="1500" dirty="0" err="1"/>
              <a:t>waris</a:t>
            </a:r>
            <a:endParaRPr lang="en-ID" sz="1500" dirty="0"/>
          </a:p>
        </p:txBody>
      </p:sp>
    </p:spTree>
    <p:extLst>
      <p:ext uri="{BB962C8B-B14F-4D97-AF65-F5344CB8AC3E}">
        <p14:creationId xmlns:p14="http://schemas.microsoft.com/office/powerpoint/2010/main" val="123626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 err="1">
                <a:solidFill>
                  <a:schemeClr val="bg1"/>
                </a:solidFill>
              </a:rPr>
              <a:t>Rangkuman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40F3275-9573-4EB1-ACEE-AE955E730118}"/>
              </a:ext>
            </a:extLst>
          </p:cNvPr>
          <p:cNvSpPr/>
          <p:nvPr/>
        </p:nvSpPr>
        <p:spPr>
          <a:xfrm>
            <a:off x="611002" y="1161839"/>
            <a:ext cx="7921996" cy="304879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eriod"/>
            </a:pPr>
            <a:r>
              <a:rPr lang="en-ID" sz="1600" dirty="0" err="1">
                <a:solidFill>
                  <a:schemeClr val="tx1"/>
                </a:solidFill>
              </a:rPr>
              <a:t>Ilmu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faraid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ilmu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mempelajari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tentang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ketentuan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pembagian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menurut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hukum</a:t>
            </a:r>
            <a:r>
              <a:rPr lang="en-ID" sz="1600" dirty="0">
                <a:solidFill>
                  <a:schemeClr val="tx1"/>
                </a:solidFill>
              </a:rPr>
              <a:t> Islam.</a:t>
            </a:r>
          </a:p>
          <a:p>
            <a:pPr marL="342900" indent="-342900">
              <a:buAutoNum type="arabicPeriod"/>
            </a:pPr>
            <a:r>
              <a:rPr lang="en-ID" sz="1600" dirty="0">
                <a:solidFill>
                  <a:schemeClr val="tx1"/>
                </a:solidFill>
              </a:rPr>
              <a:t>Hukum </a:t>
            </a:r>
            <a:r>
              <a:rPr lang="en-ID" sz="1600" dirty="0" err="1">
                <a:solidFill>
                  <a:schemeClr val="tx1"/>
                </a:solidFill>
              </a:rPr>
              <a:t>melaksanakan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ilmu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fardu</a:t>
            </a:r>
            <a:r>
              <a:rPr lang="en-ID" sz="1600" dirty="0">
                <a:solidFill>
                  <a:schemeClr val="tx1"/>
                </a:solidFill>
              </a:rPr>
              <a:t> ain, </a:t>
            </a:r>
            <a:r>
              <a:rPr lang="en-ID" sz="1600" dirty="0" err="1">
                <a:solidFill>
                  <a:schemeClr val="tx1"/>
                </a:solidFill>
              </a:rPr>
              <a:t>sedangkan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mempelajarinya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fardu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kifayah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ID" sz="1600" dirty="0">
                <a:solidFill>
                  <a:schemeClr val="tx1"/>
                </a:solidFill>
              </a:rPr>
              <a:t>Dasar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sumber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hukum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ilmu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Al-Qur’an, </a:t>
            </a:r>
            <a:r>
              <a:rPr lang="en-ID" sz="1600" dirty="0" err="1">
                <a:solidFill>
                  <a:schemeClr val="tx1"/>
                </a:solidFill>
              </a:rPr>
              <a:t>hadis</a:t>
            </a:r>
            <a:r>
              <a:rPr lang="en-ID" sz="1600" dirty="0">
                <a:solidFill>
                  <a:schemeClr val="tx1"/>
                </a:solidFill>
              </a:rPr>
              <a:t>, dan ijtihad ulama.</a:t>
            </a:r>
          </a:p>
          <a:p>
            <a:pPr marL="342900" indent="-342900">
              <a:buAutoNum type="arabicPeriod"/>
            </a:pPr>
            <a:r>
              <a:rPr lang="en-ID" sz="1600" dirty="0" err="1">
                <a:solidFill>
                  <a:schemeClr val="tx1"/>
                </a:solidFill>
              </a:rPr>
              <a:t>Kewajiban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dikeluarkan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sebelum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dibagikan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kepada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biaya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pemulasaraan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jenazah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pelunasan</a:t>
            </a:r>
            <a:r>
              <a:rPr lang="en-ID" sz="1600" dirty="0">
                <a:solidFill>
                  <a:schemeClr val="tx1"/>
                </a:solidFill>
              </a:rPr>
              <a:t> utang, dan </a:t>
            </a:r>
            <a:r>
              <a:rPr lang="en-ID" sz="1600" dirty="0" err="1">
                <a:solidFill>
                  <a:schemeClr val="tx1"/>
                </a:solidFill>
              </a:rPr>
              <a:t>melaksanakan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wasiat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mayat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ID" sz="1600" dirty="0" err="1">
                <a:solidFill>
                  <a:schemeClr val="tx1"/>
                </a:solidFill>
              </a:rPr>
              <a:t>Sebab-sebab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seseorang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mempunyai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hubungan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keturunan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nasab</a:t>
            </a:r>
            <a:r>
              <a:rPr lang="en-ID" sz="1600" dirty="0">
                <a:solidFill>
                  <a:schemeClr val="tx1"/>
                </a:solidFill>
              </a:rPr>
              <a:t>), </a:t>
            </a:r>
            <a:r>
              <a:rPr lang="en-ID" sz="1600" dirty="0" err="1">
                <a:solidFill>
                  <a:schemeClr val="tx1"/>
                </a:solidFill>
              </a:rPr>
              <a:t>hubungan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pernikahan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hubungan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karena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memerdekakan</a:t>
            </a:r>
            <a:r>
              <a:rPr lang="en-ID" sz="1600" dirty="0">
                <a:solidFill>
                  <a:schemeClr val="tx1"/>
                </a:solidFill>
              </a:rPr>
              <a:t> hamba </a:t>
            </a:r>
            <a:r>
              <a:rPr lang="en-ID" sz="1600" dirty="0" err="1">
                <a:solidFill>
                  <a:schemeClr val="tx1"/>
                </a:solidFill>
              </a:rPr>
              <a:t>sahaya</a:t>
            </a:r>
            <a:r>
              <a:rPr lang="en-ID" sz="1600" dirty="0">
                <a:solidFill>
                  <a:schemeClr val="tx1"/>
                </a:solidFill>
              </a:rPr>
              <a:t>, dan </a:t>
            </a:r>
            <a:r>
              <a:rPr lang="en-ID" sz="1600" dirty="0" err="1">
                <a:solidFill>
                  <a:schemeClr val="tx1"/>
                </a:solidFill>
              </a:rPr>
              <a:t>hubungan</a:t>
            </a:r>
            <a:r>
              <a:rPr lang="en-ID" sz="1600" dirty="0">
                <a:solidFill>
                  <a:schemeClr val="tx1"/>
                </a:solidFill>
              </a:rPr>
              <a:t> agama. </a:t>
            </a:r>
          </a:p>
        </p:txBody>
      </p:sp>
    </p:spTree>
    <p:extLst>
      <p:ext uri="{BB962C8B-B14F-4D97-AF65-F5344CB8AC3E}">
        <p14:creationId xmlns:p14="http://schemas.microsoft.com/office/powerpoint/2010/main" val="1326229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 err="1">
                <a:solidFill>
                  <a:schemeClr val="bg1"/>
                </a:solidFill>
              </a:rPr>
              <a:t>Rangkuman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40F3275-9573-4EB1-ACEE-AE955E730118}"/>
              </a:ext>
            </a:extLst>
          </p:cNvPr>
          <p:cNvSpPr/>
          <p:nvPr/>
        </p:nvSpPr>
        <p:spPr>
          <a:xfrm>
            <a:off x="611002" y="1161839"/>
            <a:ext cx="7921996" cy="304879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dirty="0">
                <a:solidFill>
                  <a:schemeClr val="tx1"/>
                </a:solidFill>
              </a:rPr>
              <a:t>6. </a:t>
            </a:r>
            <a:r>
              <a:rPr lang="en-ID" sz="1600" dirty="0" err="1">
                <a:solidFill>
                  <a:schemeClr val="tx1"/>
                </a:solidFill>
              </a:rPr>
              <a:t>Sebab-sebab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seseorang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batal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membunuh</a:t>
            </a:r>
            <a:r>
              <a:rPr lang="en-ID" sz="1600" dirty="0">
                <a:solidFill>
                  <a:schemeClr val="tx1"/>
                </a:solidFill>
              </a:rPr>
              <a:t> orang yang </a:t>
            </a:r>
            <a:r>
              <a:rPr lang="en-ID" sz="1600" dirty="0" err="1">
                <a:solidFill>
                  <a:schemeClr val="tx1"/>
                </a:solidFill>
              </a:rPr>
              <a:t>mewariskan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berbeda</a:t>
            </a:r>
            <a:r>
              <a:rPr lang="en-ID" sz="1600" dirty="0">
                <a:solidFill>
                  <a:schemeClr val="tx1"/>
                </a:solidFill>
              </a:rPr>
              <a:t> agama, murtad, dan hamba </a:t>
            </a:r>
            <a:r>
              <a:rPr lang="en-ID" sz="1600" dirty="0" err="1">
                <a:solidFill>
                  <a:schemeClr val="tx1"/>
                </a:solidFill>
              </a:rPr>
              <a:t>sahaya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7. Ahli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dibagi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menjadi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tiga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golongan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yaitu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żawil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furūd</a:t>
            </a:r>
            <a:r>
              <a:rPr lang="en-ID" sz="1600" dirty="0">
                <a:solidFill>
                  <a:schemeClr val="tx1"/>
                </a:solidFill>
              </a:rPr>
              <a:t>. , ‘as. </a:t>
            </a:r>
            <a:r>
              <a:rPr lang="en-ID" sz="1600" dirty="0" err="1">
                <a:solidFill>
                  <a:schemeClr val="tx1"/>
                </a:solidFill>
              </a:rPr>
              <a:t>ābah</a:t>
            </a:r>
            <a:r>
              <a:rPr lang="en-ID" sz="1600" dirty="0">
                <a:solidFill>
                  <a:schemeClr val="tx1"/>
                </a:solidFill>
              </a:rPr>
              <a:t>, dan </a:t>
            </a:r>
            <a:r>
              <a:rPr lang="en-ID" sz="1600" dirty="0" err="1">
                <a:solidFill>
                  <a:schemeClr val="tx1"/>
                </a:solidFill>
              </a:rPr>
              <a:t>żawil</a:t>
            </a:r>
            <a:r>
              <a:rPr lang="en-ID" sz="1600" dirty="0">
                <a:solidFill>
                  <a:schemeClr val="tx1"/>
                </a:solidFill>
              </a:rPr>
              <a:t> arh.am. 8. Z . </a:t>
            </a:r>
            <a:r>
              <a:rPr lang="en-ID" sz="1600" dirty="0" err="1">
                <a:solidFill>
                  <a:schemeClr val="tx1"/>
                </a:solidFill>
              </a:rPr>
              <a:t>awil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furūd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memperoleh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bagian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tertentu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telah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ditentukan</a:t>
            </a:r>
            <a:r>
              <a:rPr lang="en-ID" sz="1600" dirty="0">
                <a:solidFill>
                  <a:schemeClr val="tx1"/>
                </a:solidFill>
              </a:rPr>
              <a:t> di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Al-Qur’an.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9. ‘As. </a:t>
            </a:r>
            <a:r>
              <a:rPr lang="en-ID" sz="1600" dirty="0" err="1">
                <a:solidFill>
                  <a:schemeClr val="tx1"/>
                </a:solidFill>
              </a:rPr>
              <a:t>ābah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ahli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berhak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sisa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setelah</a:t>
            </a:r>
            <a:r>
              <a:rPr lang="en-ID" sz="1600" dirty="0">
                <a:solidFill>
                  <a:schemeClr val="tx1"/>
                </a:solidFill>
              </a:rPr>
              <a:t> masing-masing </a:t>
            </a:r>
            <a:r>
              <a:rPr lang="en-ID" sz="1600" dirty="0" err="1">
                <a:solidFill>
                  <a:schemeClr val="tx1"/>
                </a:solidFill>
              </a:rPr>
              <a:t>żawil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furūd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bagiannya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Namun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jika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tersisa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lagi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maka</a:t>
            </a:r>
            <a:r>
              <a:rPr lang="en-ID" sz="1600" dirty="0">
                <a:solidFill>
                  <a:schemeClr val="tx1"/>
                </a:solidFill>
              </a:rPr>
              <a:t> ‘as. </a:t>
            </a:r>
            <a:r>
              <a:rPr lang="en-ID" sz="1600" dirty="0" err="1">
                <a:solidFill>
                  <a:schemeClr val="tx1"/>
                </a:solidFill>
              </a:rPr>
              <a:t>ābah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apa-apa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10. </a:t>
            </a:r>
            <a:r>
              <a:rPr lang="en-ID" sz="1600" dirty="0" err="1">
                <a:solidFill>
                  <a:schemeClr val="tx1"/>
                </a:solidFill>
              </a:rPr>
              <a:t>Żawil</a:t>
            </a:r>
            <a:r>
              <a:rPr lang="en-ID" sz="1600" dirty="0">
                <a:solidFill>
                  <a:schemeClr val="tx1"/>
                </a:solidFill>
              </a:rPr>
              <a:t> arh.am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keluarga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mayat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mempunyai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hubungan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kekerabatan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jauh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sehingga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mendapatkan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warisan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selagi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masih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żawil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furūd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selain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suami</a:t>
            </a:r>
            <a:r>
              <a:rPr lang="en-ID" sz="1600" dirty="0">
                <a:solidFill>
                  <a:schemeClr val="tx1"/>
                </a:solidFill>
              </a:rPr>
              <a:t>/</a:t>
            </a:r>
            <a:r>
              <a:rPr lang="en-ID" sz="1600" dirty="0" err="1">
                <a:solidFill>
                  <a:schemeClr val="tx1"/>
                </a:solidFill>
              </a:rPr>
              <a:t>istri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penerima</a:t>
            </a:r>
            <a:r>
              <a:rPr lang="en-ID" sz="1600" dirty="0">
                <a:solidFill>
                  <a:schemeClr val="tx1"/>
                </a:solidFill>
              </a:rPr>
              <a:t> ‘as. </a:t>
            </a:r>
            <a:r>
              <a:rPr lang="en-ID" sz="1600" dirty="0" err="1">
                <a:solidFill>
                  <a:schemeClr val="tx1"/>
                </a:solidFill>
              </a:rPr>
              <a:t>ābah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9533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90498"/>
            <a:ext cx="4419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sp>
        <p:nvSpPr>
          <p:cNvPr id="9" name="Google Shape;946;p55">
            <a:hlinkClick r:id="rId3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DE06714-62B3-4FF1-8F2B-4FFC9B217CB5}"/>
              </a:ext>
            </a:extLst>
          </p:cNvPr>
          <p:cNvGrpSpPr/>
          <p:nvPr/>
        </p:nvGrpSpPr>
        <p:grpSpPr>
          <a:xfrm>
            <a:off x="762000" y="1721590"/>
            <a:ext cx="7620000" cy="1685419"/>
            <a:chOff x="762000" y="1347958"/>
            <a:chExt cx="7620000" cy="1685419"/>
          </a:xfrm>
        </p:grpSpPr>
        <p:sp>
          <p:nvSpPr>
            <p:cNvPr id="19" name="Rounded Rectangle 12">
              <a:extLst>
                <a:ext uri="{FF2B5EF4-FFF2-40B4-BE49-F238E27FC236}">
                  <a16:creationId xmlns:a16="http://schemas.microsoft.com/office/drawing/2014/main" id="{2CFD9BCC-2D93-40AE-97F0-FBB46F4D8731}"/>
                </a:ext>
              </a:extLst>
            </p:cNvPr>
            <p:cNvSpPr/>
            <p:nvPr/>
          </p:nvSpPr>
          <p:spPr>
            <a:xfrm>
              <a:off x="762000" y="1347958"/>
              <a:ext cx="3581400" cy="704480"/>
            </a:xfrm>
            <a:prstGeom prst="roundRect">
              <a:avLst/>
            </a:prstGeom>
            <a:solidFill>
              <a:srgbClr val="00C06A"/>
            </a:solidFill>
            <a:ln>
              <a:solidFill>
                <a:srgbClr val="00C06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ID" b="1" dirty="0"/>
                <a:t>A. </a:t>
              </a:r>
              <a:r>
                <a:rPr lang="en-ID" b="1" dirty="0" err="1"/>
                <a:t>Harta</a:t>
              </a:r>
              <a:r>
                <a:rPr lang="en-ID" b="1" dirty="0"/>
                <a:t> </a:t>
              </a:r>
              <a:r>
                <a:rPr lang="en-ID" b="1" dirty="0" err="1"/>
                <a:t>Waris</a:t>
              </a:r>
              <a:endParaRPr lang="en-GB" b="1" i="1" dirty="0">
                <a:solidFill>
                  <a:schemeClr val="tx1"/>
                </a:solidFill>
                <a:cs typeface="Calibri" panose="020F0502020204030204" charset="0"/>
              </a:endParaRPr>
            </a:p>
          </p:txBody>
        </p:sp>
        <p:sp>
          <p:nvSpPr>
            <p:cNvPr id="7" name="Rounded Rectangle 12">
              <a:extLst>
                <a:ext uri="{FF2B5EF4-FFF2-40B4-BE49-F238E27FC236}">
                  <a16:creationId xmlns:a16="http://schemas.microsoft.com/office/drawing/2014/main" id="{D264CAD8-DC2B-4DF5-A5C3-893D39D55A28}"/>
                </a:ext>
              </a:extLst>
            </p:cNvPr>
            <p:cNvSpPr/>
            <p:nvPr/>
          </p:nvSpPr>
          <p:spPr>
            <a:xfrm>
              <a:off x="4800600" y="1347958"/>
              <a:ext cx="3581400" cy="704480"/>
            </a:xfrm>
            <a:prstGeom prst="roundRect">
              <a:avLst/>
            </a:prstGeom>
            <a:solidFill>
              <a:srgbClr val="00C06A"/>
            </a:solidFill>
            <a:ln>
              <a:solidFill>
                <a:srgbClr val="00C06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ID" b="1" dirty="0"/>
                <a:t>B. Ahli </a:t>
              </a:r>
              <a:r>
                <a:rPr lang="en-ID" b="1" dirty="0" err="1"/>
                <a:t>Waris</a:t>
              </a:r>
              <a:endParaRPr lang="en-GB" b="1" i="1" dirty="0">
                <a:solidFill>
                  <a:schemeClr val="tx1"/>
                </a:solidFill>
                <a:cs typeface="Calibri" panose="020F0502020204030204" charset="0"/>
              </a:endParaRPr>
            </a:p>
          </p:txBody>
        </p:sp>
        <p:sp>
          <p:nvSpPr>
            <p:cNvPr id="8" name="Rounded Rectangle 12">
              <a:extLst>
                <a:ext uri="{FF2B5EF4-FFF2-40B4-BE49-F238E27FC236}">
                  <a16:creationId xmlns:a16="http://schemas.microsoft.com/office/drawing/2014/main" id="{8516BADA-AAD4-4F2D-A6CE-58A4EA1B22E8}"/>
                </a:ext>
              </a:extLst>
            </p:cNvPr>
            <p:cNvSpPr/>
            <p:nvPr/>
          </p:nvSpPr>
          <p:spPr>
            <a:xfrm>
              <a:off x="762000" y="2328897"/>
              <a:ext cx="3581400" cy="704480"/>
            </a:xfrm>
            <a:prstGeom prst="roundRect">
              <a:avLst/>
            </a:prstGeom>
            <a:solidFill>
              <a:srgbClr val="00C06A"/>
            </a:solidFill>
            <a:ln>
              <a:solidFill>
                <a:srgbClr val="00C06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ID" b="1" dirty="0"/>
                <a:t>C. </a:t>
              </a:r>
              <a:r>
                <a:rPr lang="en-ID" b="1" dirty="0" err="1"/>
                <a:t>Menghitung</a:t>
              </a:r>
              <a:r>
                <a:rPr lang="en-ID" b="1" dirty="0"/>
                <a:t> </a:t>
              </a:r>
              <a:r>
                <a:rPr lang="en-ID" b="1" dirty="0" err="1"/>
                <a:t>Harta</a:t>
              </a:r>
              <a:r>
                <a:rPr lang="en-ID" b="1" dirty="0"/>
                <a:t> </a:t>
              </a:r>
              <a:r>
                <a:rPr lang="en-ID" b="1" dirty="0" err="1"/>
                <a:t>Waris</a:t>
              </a:r>
              <a:endParaRPr lang="en-GB" b="1" i="1" dirty="0">
                <a:solidFill>
                  <a:schemeClr val="tx1"/>
                </a:solidFill>
                <a:cs typeface="Calibri" panose="020F0502020204030204" charset="0"/>
              </a:endParaRPr>
            </a:p>
          </p:txBody>
        </p:sp>
        <p:sp>
          <p:nvSpPr>
            <p:cNvPr id="10" name="Rounded Rectangle 12">
              <a:extLst>
                <a:ext uri="{FF2B5EF4-FFF2-40B4-BE49-F238E27FC236}">
                  <a16:creationId xmlns:a16="http://schemas.microsoft.com/office/drawing/2014/main" id="{5861E14C-7068-453A-821B-2401F36D5F35}"/>
                </a:ext>
              </a:extLst>
            </p:cNvPr>
            <p:cNvSpPr/>
            <p:nvPr/>
          </p:nvSpPr>
          <p:spPr>
            <a:xfrm>
              <a:off x="4800600" y="2308338"/>
              <a:ext cx="3581400" cy="704480"/>
            </a:xfrm>
            <a:prstGeom prst="roundRect">
              <a:avLst/>
            </a:prstGeom>
            <a:solidFill>
              <a:srgbClr val="00C06A"/>
            </a:solidFill>
            <a:ln>
              <a:solidFill>
                <a:srgbClr val="00C06A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ID" b="1" dirty="0"/>
                <a:t>D. Hikmah Hukum </a:t>
              </a:r>
              <a:r>
                <a:rPr lang="en-ID" b="1" dirty="0" err="1"/>
                <a:t>Waris</a:t>
              </a:r>
              <a:r>
                <a:rPr lang="en-ID" b="1" dirty="0"/>
                <a:t> </a:t>
              </a:r>
              <a:r>
                <a:rPr lang="en-ID" b="1" dirty="0" err="1"/>
                <a:t>dalam</a:t>
              </a:r>
              <a:r>
                <a:rPr lang="en-ID" b="1" dirty="0"/>
                <a:t> Islam</a:t>
              </a:r>
              <a:endParaRPr lang="en-GB" b="1" i="1" dirty="0">
                <a:solidFill>
                  <a:schemeClr val="tx1"/>
                </a:solidFill>
                <a:cs typeface="Calibri" panose="020F050202020403020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876384-8DEB-4B45-B1F0-9B2B6EAC62E0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DEBA79-E232-4D16-8987-990E404A21E3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09C7D42-4114-47EF-BBB2-1ABC6D96B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27513CA-D405-473D-BDFC-B2086B8B1559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E5B945-CE01-463A-BE54-DB2AD0D94330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1" y="435277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15210" y="1375609"/>
            <a:ext cx="7913580" cy="1464231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mawāris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yang </a:t>
            </a:r>
            <a:r>
              <a:rPr lang="en-ID" sz="1600" dirty="0" err="1"/>
              <a:t>membahas</a:t>
            </a:r>
            <a:r>
              <a:rPr lang="en-ID" sz="1600" dirty="0"/>
              <a:t> </a:t>
            </a:r>
            <a:r>
              <a:rPr lang="en-ID" sz="1600" dirty="0" err="1"/>
              <a:t>tentang</a:t>
            </a:r>
            <a:r>
              <a:rPr lang="en-ID" sz="1600" dirty="0"/>
              <a:t> </a:t>
            </a:r>
            <a:r>
              <a:rPr lang="en-ID" sz="1600" dirty="0" err="1"/>
              <a:t>pembagian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peninggalan</a:t>
            </a:r>
            <a:r>
              <a:rPr lang="en-ID" sz="1600" dirty="0"/>
              <a:t> orang yang </a:t>
            </a:r>
            <a:r>
              <a:rPr lang="en-ID" sz="1600" dirty="0" err="1"/>
              <a:t>meninggal</a:t>
            </a:r>
            <a:r>
              <a:rPr lang="en-ID" sz="1600" dirty="0"/>
              <a:t> dunia, yang </a:t>
            </a:r>
            <a:r>
              <a:rPr lang="en-ID" sz="1600" dirty="0" err="1"/>
              <a:t>dikenal</a:t>
            </a:r>
            <a:r>
              <a:rPr lang="en-ID" sz="1600" dirty="0"/>
              <a:t> juga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pusaka</a:t>
            </a:r>
            <a:r>
              <a:rPr lang="en-ID" sz="1600" dirty="0"/>
              <a:t>.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disebut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faraid</a:t>
            </a:r>
            <a:r>
              <a:rPr lang="en-ID" sz="1600" dirty="0"/>
              <a:t>. Kata </a:t>
            </a:r>
            <a:r>
              <a:rPr lang="en-ID" sz="1600" dirty="0" err="1"/>
              <a:t>faraid</a:t>
            </a:r>
            <a:r>
              <a:rPr lang="en-ID" sz="1600" dirty="0"/>
              <a:t> </a:t>
            </a:r>
            <a:r>
              <a:rPr lang="en-ID" sz="1600" dirty="0" err="1"/>
              <a:t>diambil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bahasa</a:t>
            </a:r>
            <a:r>
              <a:rPr lang="en-ID" sz="1600" dirty="0"/>
              <a:t> Arab, </a:t>
            </a:r>
            <a:r>
              <a:rPr lang="en-ID" sz="1600" b="1" dirty="0"/>
              <a:t>‘</a:t>
            </a:r>
            <a:r>
              <a:rPr lang="en-ID" sz="1600" b="1" dirty="0" err="1"/>
              <a:t>farāid</a:t>
            </a:r>
            <a:r>
              <a:rPr lang="en-ID" sz="1600" b="1" dirty="0"/>
              <a:t> ’, </a:t>
            </a:r>
            <a:r>
              <a:rPr lang="en-ID" sz="1600" dirty="0"/>
              <a:t>Arti </a:t>
            </a:r>
            <a:r>
              <a:rPr lang="en-ID" sz="1600" dirty="0" err="1"/>
              <a:t>faraid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'</a:t>
            </a:r>
            <a:r>
              <a:rPr lang="en-ID" sz="1600" dirty="0" err="1"/>
              <a:t>ketentuan</a:t>
            </a:r>
            <a:r>
              <a:rPr lang="en-ID" sz="1600" dirty="0"/>
              <a:t>', '</a:t>
            </a:r>
            <a:r>
              <a:rPr lang="en-ID" sz="1600" dirty="0" err="1"/>
              <a:t>bagian</a:t>
            </a:r>
            <a:r>
              <a:rPr lang="en-ID" sz="1600" dirty="0"/>
              <a:t>', </a:t>
            </a:r>
            <a:r>
              <a:rPr lang="en-ID" sz="1600" dirty="0" err="1"/>
              <a:t>atau</a:t>
            </a:r>
            <a:r>
              <a:rPr lang="en-ID" sz="1600" dirty="0"/>
              <a:t> '</a:t>
            </a:r>
            <a:r>
              <a:rPr lang="en-ID" sz="1600" dirty="0" err="1"/>
              <a:t>ukuran</a:t>
            </a:r>
            <a:r>
              <a:rPr lang="en-ID" sz="1600" dirty="0"/>
              <a:t>'.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demikian</a:t>
            </a:r>
            <a:r>
              <a:rPr lang="en-ID" sz="1600" dirty="0"/>
              <a:t>,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faraid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khusus</a:t>
            </a:r>
            <a:r>
              <a:rPr lang="en-ID" sz="1600" dirty="0"/>
              <a:t> yang </a:t>
            </a:r>
            <a:r>
              <a:rPr lang="en-ID" sz="1600" dirty="0" err="1"/>
              <a:t>membahas</a:t>
            </a:r>
            <a:r>
              <a:rPr lang="en-ID" sz="1600" dirty="0"/>
              <a:t> </a:t>
            </a:r>
            <a:r>
              <a:rPr lang="en-ID" sz="1600" dirty="0" err="1"/>
              <a:t>tentang</a:t>
            </a:r>
            <a:r>
              <a:rPr lang="en-ID" sz="1600" dirty="0"/>
              <a:t> </a:t>
            </a:r>
            <a:r>
              <a:rPr lang="en-ID" sz="1600" dirty="0" err="1"/>
              <a:t>pembagian</a:t>
            </a:r>
            <a:r>
              <a:rPr lang="en-ID" sz="1600" dirty="0"/>
              <a:t> </a:t>
            </a:r>
            <a:r>
              <a:rPr lang="en-ID" sz="1600" dirty="0" err="1"/>
              <a:t>warisan</a:t>
            </a:r>
            <a:r>
              <a:rPr lang="en-ID" sz="1600" dirty="0"/>
              <a:t> </a:t>
            </a:r>
            <a:r>
              <a:rPr lang="en-ID" sz="1600" dirty="0" err="1"/>
              <a:t>menurut</a:t>
            </a:r>
            <a:r>
              <a:rPr lang="en-ID" sz="1600" dirty="0"/>
              <a:t> </a:t>
            </a:r>
            <a:r>
              <a:rPr lang="en-ID" sz="1600" dirty="0" err="1"/>
              <a:t>ketentuan</a:t>
            </a:r>
            <a:r>
              <a:rPr lang="en-ID" sz="1600" dirty="0"/>
              <a:t> agama Islam.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DE0506-D32A-4D33-B9E3-5232E87A2023}"/>
              </a:ext>
            </a:extLst>
          </p:cNvPr>
          <p:cNvSpPr txBox="1"/>
          <p:nvPr/>
        </p:nvSpPr>
        <p:spPr>
          <a:xfrm>
            <a:off x="688605" y="3098266"/>
            <a:ext cx="77667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Hukum </a:t>
            </a:r>
            <a:r>
              <a:rPr lang="en-ID" sz="1600" dirty="0" err="1"/>
              <a:t>mempelajari</a:t>
            </a:r>
            <a:r>
              <a:rPr lang="en-ID" sz="1600" dirty="0"/>
              <a:t> dan </a:t>
            </a:r>
            <a:r>
              <a:rPr lang="en-ID" sz="1600" dirty="0" err="1"/>
              <a:t>mengajarkan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faraid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b="1" dirty="0" err="1"/>
              <a:t>fardu</a:t>
            </a:r>
            <a:r>
              <a:rPr lang="en-ID" sz="1600" b="1" dirty="0"/>
              <a:t> </a:t>
            </a:r>
            <a:r>
              <a:rPr lang="en-ID" sz="1600" b="1" dirty="0" err="1"/>
              <a:t>kifayah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1" y="435277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78CEB89C-E68B-42E5-9168-8C6A988AFB77}"/>
              </a:ext>
            </a:extLst>
          </p:cNvPr>
          <p:cNvSpPr/>
          <p:nvPr/>
        </p:nvSpPr>
        <p:spPr>
          <a:xfrm>
            <a:off x="577110" y="2542036"/>
            <a:ext cx="8173527" cy="1328023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/>
              <a:t>“Dari </a:t>
            </a:r>
            <a:r>
              <a:rPr lang="en-ID" dirty="0" err="1"/>
              <a:t>A’raj</a:t>
            </a:r>
            <a:r>
              <a:rPr lang="en-ID" dirty="0"/>
              <a:t> </a:t>
            </a:r>
            <a:r>
              <a:rPr lang="en-ID" dirty="0" err="1"/>
              <a:t>berkata</a:t>
            </a:r>
            <a:r>
              <a:rPr lang="en-ID" dirty="0"/>
              <a:t>, </a:t>
            </a:r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bersabda</a:t>
            </a:r>
            <a:r>
              <a:rPr lang="en-ID" dirty="0"/>
              <a:t>: ‘</a:t>
            </a:r>
            <a:r>
              <a:rPr lang="en-ID" dirty="0" err="1"/>
              <a:t>Wahai</a:t>
            </a:r>
            <a:r>
              <a:rPr lang="en-ID" dirty="0"/>
              <a:t> Abu Hurairah, </a:t>
            </a:r>
            <a:r>
              <a:rPr lang="en-ID" dirty="0" err="1"/>
              <a:t>pelajarilah</a:t>
            </a:r>
            <a:r>
              <a:rPr lang="en-ID" dirty="0"/>
              <a:t> </a:t>
            </a:r>
            <a:r>
              <a:rPr lang="en-ID" dirty="0" err="1"/>
              <a:t>ilmu</a:t>
            </a:r>
            <a:r>
              <a:rPr lang="en-ID" dirty="0"/>
              <a:t> </a:t>
            </a:r>
            <a:r>
              <a:rPr lang="en-ID" dirty="0" err="1"/>
              <a:t>faraid</a:t>
            </a:r>
            <a:r>
              <a:rPr lang="en-ID" dirty="0"/>
              <a:t> dan </a:t>
            </a:r>
            <a:r>
              <a:rPr lang="en-ID" dirty="0" err="1"/>
              <a:t>ajarkan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orang lain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sesungguhnya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setengah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ilmu</a:t>
            </a:r>
            <a:r>
              <a:rPr lang="en-ID" dirty="0"/>
              <a:t>, dan </a:t>
            </a:r>
            <a:r>
              <a:rPr lang="en-ID" dirty="0" err="1"/>
              <a:t>ilmu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dilupakan</a:t>
            </a:r>
            <a:r>
              <a:rPr lang="en-ID" dirty="0"/>
              <a:t>, dan </a:t>
            </a:r>
            <a:r>
              <a:rPr lang="en-ID" dirty="0" err="1"/>
              <a:t>ilmu</a:t>
            </a:r>
            <a:r>
              <a:rPr lang="en-ID" dirty="0"/>
              <a:t> </a:t>
            </a:r>
            <a:r>
              <a:rPr lang="en-ID" dirty="0" err="1"/>
              <a:t>faraid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yang </a:t>
            </a:r>
            <a:r>
              <a:rPr lang="en-ID" dirty="0" err="1"/>
              <a:t>pertama</a:t>
            </a:r>
            <a:r>
              <a:rPr lang="en-ID" dirty="0"/>
              <a:t> kali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dicabut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umatku</a:t>
            </a:r>
            <a:r>
              <a:rPr lang="en-ID" dirty="0"/>
              <a:t>”. (H.R. </a:t>
            </a:r>
            <a:r>
              <a:rPr lang="en-ID" dirty="0" err="1"/>
              <a:t>Ibnu</a:t>
            </a:r>
            <a:r>
              <a:rPr lang="en-ID" dirty="0"/>
              <a:t> </a:t>
            </a:r>
            <a:r>
              <a:rPr lang="en-ID" dirty="0" err="1"/>
              <a:t>Majah</a:t>
            </a:r>
            <a:r>
              <a:rPr lang="en-ID" dirty="0"/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95E84D-2EAD-41C0-B9A9-B95CEE62B9B1}"/>
              </a:ext>
            </a:extLst>
          </p:cNvPr>
          <p:cNvSpPr/>
          <p:nvPr/>
        </p:nvSpPr>
        <p:spPr>
          <a:xfrm>
            <a:off x="3886200" y="1123950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B17B2A-4509-49A1-B361-90CF2EEF94E7}"/>
              </a:ext>
            </a:extLst>
          </p:cNvPr>
          <p:cNvSpPr/>
          <p:nvPr/>
        </p:nvSpPr>
        <p:spPr>
          <a:xfrm>
            <a:off x="2196895" y="1086237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8B28288-FF19-448A-A32F-5A5EC465F8C2}"/>
              </a:ext>
            </a:extLst>
          </p:cNvPr>
          <p:cNvGrpSpPr/>
          <p:nvPr/>
        </p:nvGrpSpPr>
        <p:grpSpPr>
          <a:xfrm>
            <a:off x="694749" y="1104910"/>
            <a:ext cx="7938247" cy="1141647"/>
            <a:chOff x="812390" y="1056144"/>
            <a:chExt cx="7938247" cy="114164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14BE41A-8277-46BD-B951-7FD40CB56037}"/>
                </a:ext>
              </a:extLst>
            </p:cNvPr>
            <p:cNvGrpSpPr/>
            <p:nvPr/>
          </p:nvGrpSpPr>
          <p:grpSpPr>
            <a:xfrm>
              <a:off x="812390" y="1056144"/>
              <a:ext cx="7938247" cy="1141647"/>
              <a:chOff x="812390" y="1056144"/>
              <a:chExt cx="7938247" cy="1141647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1843D3B-A866-4D57-8106-D18F0882141E}"/>
                  </a:ext>
                </a:extLst>
              </p:cNvPr>
              <p:cNvGrpSpPr/>
              <p:nvPr/>
            </p:nvGrpSpPr>
            <p:grpSpPr>
              <a:xfrm>
                <a:off x="812390" y="1056144"/>
                <a:ext cx="7938247" cy="1141647"/>
                <a:chOff x="812390" y="1056144"/>
                <a:chExt cx="7938247" cy="1141647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C41349D7-7380-487B-93CB-983AB55CED5F}"/>
                    </a:ext>
                  </a:extLst>
                </p:cNvPr>
                <p:cNvGrpSpPr/>
                <p:nvPr/>
              </p:nvGrpSpPr>
              <p:grpSpPr>
                <a:xfrm>
                  <a:off x="812390" y="1056144"/>
                  <a:ext cx="7938247" cy="1141647"/>
                  <a:chOff x="812390" y="1056144"/>
                  <a:chExt cx="7938247" cy="1141647"/>
                </a:xfrm>
              </p:grpSpPr>
              <p:pic>
                <p:nvPicPr>
                  <p:cNvPr id="3" name="Picture 2">
                    <a:extLst>
                      <a:ext uri="{FF2B5EF4-FFF2-40B4-BE49-F238E27FC236}">
                        <a16:creationId xmlns:a16="http://schemas.microsoft.com/office/drawing/2014/main" id="{1E11FF6D-4DF0-4C2C-8CD4-CF893A90C1B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6308" t="66954"/>
                  <a:stretch/>
                </p:blipFill>
                <p:spPr>
                  <a:xfrm>
                    <a:off x="6324600" y="1729791"/>
                    <a:ext cx="2426037" cy="468000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13">
                    <a:extLst>
                      <a:ext uri="{FF2B5EF4-FFF2-40B4-BE49-F238E27FC236}">
                        <a16:creationId xmlns:a16="http://schemas.microsoft.com/office/drawing/2014/main" id="{2B926084-FE2C-4285-832B-A45E008E121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62446"/>
                  <a:stretch/>
                </p:blipFill>
                <p:spPr>
                  <a:xfrm>
                    <a:off x="4774594" y="1200292"/>
                    <a:ext cx="3976043" cy="468000"/>
                  </a:xfrm>
                  <a:prstGeom prst="rect">
                    <a:avLst/>
                  </a:prstGeom>
                </p:spPr>
              </p:pic>
              <p:pic>
                <p:nvPicPr>
                  <p:cNvPr id="15" name="Picture 14">
                    <a:extLst>
                      <a:ext uri="{FF2B5EF4-FFF2-40B4-BE49-F238E27FC236}">
                        <a16:creationId xmlns:a16="http://schemas.microsoft.com/office/drawing/2014/main" id="{15D7B0FB-5AA6-41EC-A481-234F525B374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0057" b="32389"/>
                  <a:stretch/>
                </p:blipFill>
                <p:spPr>
                  <a:xfrm>
                    <a:off x="812390" y="1208544"/>
                    <a:ext cx="3976043" cy="468000"/>
                  </a:xfrm>
                  <a:prstGeom prst="rect">
                    <a:avLst/>
                  </a:prstGeom>
                </p:spPr>
              </p:pic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1A62FB63-6950-4B39-95C6-88E674263244}"/>
                      </a:ext>
                    </a:extLst>
                  </p:cNvPr>
                  <p:cNvSpPr/>
                  <p:nvPr/>
                </p:nvSpPr>
                <p:spPr>
                  <a:xfrm>
                    <a:off x="4419600" y="1056144"/>
                    <a:ext cx="304800" cy="1524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860C16B4-6C86-4A3E-81A4-D820364BE53A}"/>
                      </a:ext>
                    </a:extLst>
                  </p:cNvPr>
                  <p:cNvSpPr/>
                  <p:nvPr/>
                </p:nvSpPr>
                <p:spPr>
                  <a:xfrm>
                    <a:off x="3048000" y="1639933"/>
                    <a:ext cx="304800" cy="1524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3039A828-4285-4F21-894C-ECC53ED06529}"/>
                      </a:ext>
                    </a:extLst>
                  </p:cNvPr>
                  <p:cNvSpPr/>
                  <p:nvPr/>
                </p:nvSpPr>
                <p:spPr>
                  <a:xfrm>
                    <a:off x="4177997" y="1646451"/>
                    <a:ext cx="304800" cy="1524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22" name="Rectangle 21">
                    <a:extLst>
                      <a:ext uri="{FF2B5EF4-FFF2-40B4-BE49-F238E27FC236}">
                        <a16:creationId xmlns:a16="http://schemas.microsoft.com/office/drawing/2014/main" id="{623D7485-8A5F-498C-BC7F-6EC8A64157BA}"/>
                      </a:ext>
                    </a:extLst>
                  </p:cNvPr>
                  <p:cNvSpPr/>
                  <p:nvPr/>
                </p:nvSpPr>
                <p:spPr>
                  <a:xfrm>
                    <a:off x="2952344" y="1162437"/>
                    <a:ext cx="496111" cy="1524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</p:grp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FF1A3B09-1BC3-4A4E-8885-FD7EAC2DE2E0}"/>
                    </a:ext>
                  </a:extLst>
                </p:cNvPr>
                <p:cNvSpPr/>
                <p:nvPr/>
              </p:nvSpPr>
              <p:spPr>
                <a:xfrm>
                  <a:off x="3962400" y="1162437"/>
                  <a:ext cx="213948" cy="1108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CF0127E-3629-4D13-8D49-38BE31032042}"/>
                  </a:ext>
                </a:extLst>
              </p:cNvPr>
              <p:cNvSpPr/>
              <p:nvPr/>
            </p:nvSpPr>
            <p:spPr>
              <a:xfrm>
                <a:off x="2286000" y="1162437"/>
                <a:ext cx="152399" cy="844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3BDE317-70B7-4BD7-BD1A-78A303C45815}"/>
                </a:ext>
              </a:extLst>
            </p:cNvPr>
            <p:cNvSpPr/>
            <p:nvPr/>
          </p:nvSpPr>
          <p:spPr>
            <a:xfrm>
              <a:off x="4495800" y="1212681"/>
              <a:ext cx="7620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18759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1" y="435277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78CEB89C-E68B-42E5-9168-8C6A988AFB77}"/>
              </a:ext>
            </a:extLst>
          </p:cNvPr>
          <p:cNvSpPr/>
          <p:nvPr/>
        </p:nvSpPr>
        <p:spPr>
          <a:xfrm>
            <a:off x="685336" y="2979288"/>
            <a:ext cx="7773327" cy="715089"/>
          </a:xfrm>
          <a:prstGeom prst="roundRect">
            <a:avLst/>
          </a:prstGeom>
          <a:solidFill>
            <a:srgbClr val="CCFF66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/>
              <a:t>“Dari </a:t>
            </a:r>
            <a:r>
              <a:rPr lang="en-ID" dirty="0" err="1"/>
              <a:t>Ibnu</a:t>
            </a:r>
            <a:r>
              <a:rPr lang="en-ID" dirty="0"/>
              <a:t> ‘Abbas </a:t>
            </a:r>
            <a:r>
              <a:rPr lang="en-ID" dirty="0" err="1"/>
              <a:t>berkata</a:t>
            </a:r>
            <a:r>
              <a:rPr lang="en-ID" dirty="0"/>
              <a:t>, </a:t>
            </a:r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bersabda</a:t>
            </a:r>
            <a:r>
              <a:rPr lang="en-ID" dirty="0"/>
              <a:t>: ‘</a:t>
            </a:r>
            <a:r>
              <a:rPr lang="en-ID" dirty="0" err="1"/>
              <a:t>Bagilah</a:t>
            </a:r>
            <a:r>
              <a:rPr lang="en-ID" dirty="0"/>
              <a:t> </a:t>
            </a:r>
            <a:r>
              <a:rPr lang="en-ID" dirty="0" err="1"/>
              <a:t>harta</a:t>
            </a:r>
            <a:r>
              <a:rPr lang="en-ID" dirty="0"/>
              <a:t> (</a:t>
            </a:r>
            <a:r>
              <a:rPr lang="en-ID" dirty="0" err="1"/>
              <a:t>warisan</a:t>
            </a:r>
            <a:r>
              <a:rPr lang="en-ID" dirty="0"/>
              <a:t>) </a:t>
            </a:r>
            <a:r>
              <a:rPr lang="en-ID" dirty="0" err="1"/>
              <a:t>antara</a:t>
            </a:r>
            <a:r>
              <a:rPr lang="en-ID" dirty="0"/>
              <a:t> </a:t>
            </a:r>
            <a:r>
              <a:rPr lang="en-ID" dirty="0" err="1"/>
              <a:t>ahli-ahli</a:t>
            </a:r>
            <a:r>
              <a:rPr lang="en-ID" dirty="0"/>
              <a:t> </a:t>
            </a:r>
            <a:r>
              <a:rPr lang="en-ID" dirty="0" err="1"/>
              <a:t>waris</a:t>
            </a:r>
            <a:r>
              <a:rPr lang="en-ID" dirty="0"/>
              <a:t> </a:t>
            </a:r>
            <a:r>
              <a:rPr lang="en-ID" dirty="0" err="1"/>
              <a:t>menurut</a:t>
            </a:r>
            <a:r>
              <a:rPr lang="en-ID" dirty="0"/>
              <a:t> </a:t>
            </a:r>
            <a:r>
              <a:rPr lang="en-ID" dirty="0" err="1"/>
              <a:t>kitabullah</a:t>
            </a:r>
            <a:r>
              <a:rPr lang="en-ID" dirty="0"/>
              <a:t> (Al-Qur’an).” (H.R. Muslim)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95E84D-2EAD-41C0-B9A9-B95CEE62B9B1}"/>
              </a:ext>
            </a:extLst>
          </p:cNvPr>
          <p:cNvSpPr/>
          <p:nvPr/>
        </p:nvSpPr>
        <p:spPr>
          <a:xfrm>
            <a:off x="3886200" y="1123950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B17B2A-4509-49A1-B361-90CF2EEF94E7}"/>
              </a:ext>
            </a:extLst>
          </p:cNvPr>
          <p:cNvSpPr/>
          <p:nvPr/>
        </p:nvSpPr>
        <p:spPr>
          <a:xfrm>
            <a:off x="2196895" y="1086237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596290-0489-4C40-9064-BB0A5DA43743}"/>
              </a:ext>
            </a:extLst>
          </p:cNvPr>
          <p:cNvSpPr txBox="1"/>
          <p:nvPr/>
        </p:nvSpPr>
        <p:spPr>
          <a:xfrm>
            <a:off x="561451" y="1167398"/>
            <a:ext cx="818918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Kewajiban</a:t>
            </a:r>
            <a:r>
              <a:rPr lang="en-ID" sz="1600" dirty="0"/>
              <a:t> </a:t>
            </a:r>
            <a:r>
              <a:rPr lang="en-ID" sz="1600" dirty="0" err="1"/>
              <a:t>membagi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berdasarkan</a:t>
            </a:r>
            <a:r>
              <a:rPr lang="en-ID" sz="1600" dirty="0"/>
              <a:t> </a:t>
            </a:r>
            <a:r>
              <a:rPr lang="en-ID" sz="1600" dirty="0" err="1"/>
              <a:t>ilmu</a:t>
            </a:r>
            <a:r>
              <a:rPr lang="en-ID" sz="1600" dirty="0"/>
              <a:t> </a:t>
            </a:r>
            <a:r>
              <a:rPr lang="en-ID" sz="1600" dirty="0" err="1"/>
              <a:t>faraid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di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hadis</a:t>
            </a:r>
            <a:r>
              <a:rPr lang="en-ID" sz="1600" dirty="0"/>
              <a:t> </a:t>
            </a:r>
            <a:r>
              <a:rPr lang="en-ID" sz="1600" dirty="0" err="1"/>
              <a:t>Rasulullah</a:t>
            </a:r>
            <a:r>
              <a:rPr lang="en-ID" sz="1600" dirty="0"/>
              <a:t> Saw.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berikut</a:t>
            </a:r>
            <a:r>
              <a:rPr lang="en-ID" sz="1600" dirty="0"/>
              <a:t>. 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BC36F37-F0EE-464B-905A-157ECD208E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234" y="1791761"/>
            <a:ext cx="4971429" cy="10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07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1" y="435277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78CEB89C-E68B-42E5-9168-8C6A988AFB77}"/>
              </a:ext>
            </a:extLst>
          </p:cNvPr>
          <p:cNvSpPr/>
          <p:nvPr/>
        </p:nvSpPr>
        <p:spPr>
          <a:xfrm>
            <a:off x="550599" y="1462504"/>
            <a:ext cx="7773327" cy="646986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dirty="0"/>
              <a:t>Salah </a:t>
            </a:r>
            <a:r>
              <a:rPr lang="en-ID" sz="1600" dirty="0" err="1"/>
              <a:t>satu</a:t>
            </a:r>
            <a:r>
              <a:rPr lang="en-ID" sz="1600" dirty="0"/>
              <a:t> </a:t>
            </a:r>
            <a:r>
              <a:rPr lang="en-ID" sz="1600" dirty="0" err="1"/>
              <a:t>ayat</a:t>
            </a:r>
            <a:r>
              <a:rPr lang="en-ID" sz="1600" dirty="0"/>
              <a:t> Al-Qur’an yang </a:t>
            </a:r>
            <a:r>
              <a:rPr lang="en-ID" sz="1600" dirty="0" err="1"/>
              <a:t>dijadikan</a:t>
            </a:r>
            <a:r>
              <a:rPr lang="en-ID" sz="1600" dirty="0"/>
              <a:t> </a:t>
            </a:r>
            <a:r>
              <a:rPr lang="en-ID" sz="1600" dirty="0" err="1"/>
              <a:t>sumber</a:t>
            </a:r>
            <a:r>
              <a:rPr lang="en-ID" sz="1600" dirty="0"/>
              <a:t> </a:t>
            </a:r>
            <a:r>
              <a:rPr lang="en-ID" sz="1600" dirty="0" err="1"/>
              <a:t>hukum</a:t>
            </a:r>
            <a:r>
              <a:rPr lang="en-ID" sz="1600" dirty="0"/>
              <a:t> </a:t>
            </a:r>
            <a:r>
              <a:rPr lang="en-ID" sz="1600" dirty="0" err="1"/>
              <a:t>pembagian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terdapat</a:t>
            </a:r>
            <a:r>
              <a:rPr lang="en-ID" sz="1600" dirty="0"/>
              <a:t> di </a:t>
            </a:r>
            <a:r>
              <a:rPr lang="en-ID" sz="1600" dirty="0" err="1"/>
              <a:t>dalam</a:t>
            </a:r>
            <a:r>
              <a:rPr lang="en-ID" sz="1600" dirty="0"/>
              <a:t> Q.S An-</a:t>
            </a:r>
            <a:r>
              <a:rPr lang="en-ID" sz="1600" dirty="0" err="1"/>
              <a:t>Nisā</a:t>
            </a:r>
            <a:r>
              <a:rPr lang="en-ID" sz="1600" dirty="0"/>
              <a:t>’/4: 11–14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195E84D-2EAD-41C0-B9A9-B95CEE62B9B1}"/>
              </a:ext>
            </a:extLst>
          </p:cNvPr>
          <p:cNvSpPr/>
          <p:nvPr/>
        </p:nvSpPr>
        <p:spPr>
          <a:xfrm>
            <a:off x="3886200" y="1123950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B17B2A-4509-49A1-B361-90CF2EEF94E7}"/>
              </a:ext>
            </a:extLst>
          </p:cNvPr>
          <p:cNvSpPr/>
          <p:nvPr/>
        </p:nvSpPr>
        <p:spPr>
          <a:xfrm>
            <a:off x="2196895" y="1086237"/>
            <a:ext cx="304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596290-0489-4C40-9064-BB0A5DA43743}"/>
              </a:ext>
            </a:extLst>
          </p:cNvPr>
          <p:cNvSpPr txBox="1"/>
          <p:nvPr/>
        </p:nvSpPr>
        <p:spPr>
          <a:xfrm>
            <a:off x="561451" y="1058644"/>
            <a:ext cx="81891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Sumber</a:t>
            </a:r>
            <a:r>
              <a:rPr lang="en-ID" sz="1600" b="1" dirty="0"/>
              <a:t> Hukum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5D609B-5E23-4660-893E-468C9EA60051}"/>
              </a:ext>
            </a:extLst>
          </p:cNvPr>
          <p:cNvSpPr txBox="1"/>
          <p:nvPr/>
        </p:nvSpPr>
        <p:spPr>
          <a:xfrm>
            <a:off x="550599" y="2264376"/>
            <a:ext cx="67219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Salah </a:t>
            </a:r>
            <a:r>
              <a:rPr lang="en-ID" sz="1600" dirty="0" err="1"/>
              <a:t>satu</a:t>
            </a:r>
            <a:r>
              <a:rPr lang="en-ID" sz="1600" dirty="0"/>
              <a:t> </a:t>
            </a:r>
            <a:r>
              <a:rPr lang="en-ID" sz="1600" dirty="0" err="1"/>
              <a:t>hadis</a:t>
            </a:r>
            <a:r>
              <a:rPr lang="en-ID" sz="1600" dirty="0"/>
              <a:t> yang </a:t>
            </a:r>
            <a:r>
              <a:rPr lang="en-ID" sz="1600" dirty="0" err="1"/>
              <a:t>menjadi</a:t>
            </a:r>
            <a:r>
              <a:rPr lang="en-ID" sz="1600" dirty="0"/>
              <a:t> </a:t>
            </a:r>
            <a:r>
              <a:rPr lang="en-ID" sz="1600" dirty="0" err="1"/>
              <a:t>dasar</a:t>
            </a:r>
            <a:r>
              <a:rPr lang="en-ID" sz="1600" dirty="0"/>
              <a:t> </a:t>
            </a:r>
            <a:r>
              <a:rPr lang="en-ID" sz="1600" dirty="0" err="1"/>
              <a:t>hukum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berikut</a:t>
            </a:r>
            <a:r>
              <a:rPr lang="en-ID" sz="1600" dirty="0"/>
              <a:t>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7F602BD-E0E4-4ACE-9828-CA4305D80DD0}"/>
              </a:ext>
            </a:extLst>
          </p:cNvPr>
          <p:cNvGrpSpPr/>
          <p:nvPr/>
        </p:nvGrpSpPr>
        <p:grpSpPr>
          <a:xfrm>
            <a:off x="617088" y="2627898"/>
            <a:ext cx="7640347" cy="954208"/>
            <a:chOff x="600210" y="2789507"/>
            <a:chExt cx="7640347" cy="954208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FFD9C38-BF8B-4C75-AC60-CDA5A69AD2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03" t="65152"/>
            <a:stretch/>
          </p:blipFill>
          <p:spPr>
            <a:xfrm>
              <a:off x="7345850" y="3275715"/>
              <a:ext cx="880363" cy="468000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9AB4E12-BBE5-4B5C-8D20-2BFCBB7D5E73}"/>
                </a:ext>
              </a:extLst>
            </p:cNvPr>
            <p:cNvGrpSpPr/>
            <p:nvPr/>
          </p:nvGrpSpPr>
          <p:grpSpPr>
            <a:xfrm>
              <a:off x="600210" y="2789507"/>
              <a:ext cx="7640347" cy="537273"/>
              <a:chOff x="817102" y="2794880"/>
              <a:chExt cx="7640347" cy="537273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3FDEB536-CB26-410A-9C44-7EEF2C629ABF}"/>
                  </a:ext>
                </a:extLst>
              </p:cNvPr>
              <p:cNvGrpSpPr/>
              <p:nvPr/>
            </p:nvGrpSpPr>
            <p:grpSpPr>
              <a:xfrm>
                <a:off x="817102" y="2817971"/>
                <a:ext cx="7640347" cy="514182"/>
                <a:chOff x="817102" y="2817971"/>
                <a:chExt cx="7640347" cy="514182"/>
              </a:xfrm>
            </p:grpSpPr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665AD215-EC8B-493A-BFDD-BD91F7CCE6A4}"/>
                    </a:ext>
                  </a:extLst>
                </p:cNvPr>
                <p:cNvGrpSpPr/>
                <p:nvPr/>
              </p:nvGrpSpPr>
              <p:grpSpPr>
                <a:xfrm>
                  <a:off x="817102" y="2817971"/>
                  <a:ext cx="7640347" cy="514182"/>
                  <a:chOff x="919278" y="2845498"/>
                  <a:chExt cx="7640347" cy="514182"/>
                </a:xfrm>
              </p:grpSpPr>
              <p:grpSp>
                <p:nvGrpSpPr>
                  <p:cNvPr id="24" name="Group 23">
                    <a:extLst>
                      <a:ext uri="{FF2B5EF4-FFF2-40B4-BE49-F238E27FC236}">
                        <a16:creationId xmlns:a16="http://schemas.microsoft.com/office/drawing/2014/main" id="{73042B3C-3D44-4E89-B881-71B67FA76DCD}"/>
                      </a:ext>
                    </a:extLst>
                  </p:cNvPr>
                  <p:cNvGrpSpPr/>
                  <p:nvPr/>
                </p:nvGrpSpPr>
                <p:grpSpPr>
                  <a:xfrm>
                    <a:off x="919278" y="2845498"/>
                    <a:ext cx="7640347" cy="514182"/>
                    <a:chOff x="919278" y="2845498"/>
                    <a:chExt cx="7640347" cy="514182"/>
                  </a:xfrm>
                </p:grpSpPr>
                <p:grpSp>
                  <p:nvGrpSpPr>
                    <p:cNvPr id="20" name="Group 19">
                      <a:extLst>
                        <a:ext uri="{FF2B5EF4-FFF2-40B4-BE49-F238E27FC236}">
                          <a16:creationId xmlns:a16="http://schemas.microsoft.com/office/drawing/2014/main" id="{1903A7E9-33BF-443C-8F19-55E54D39FEA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19278" y="2845498"/>
                      <a:ext cx="7640347" cy="514182"/>
                      <a:chOff x="919278" y="2845498"/>
                      <a:chExt cx="7640347" cy="514182"/>
                    </a:xfrm>
                  </p:grpSpPr>
                  <p:grpSp>
                    <p:nvGrpSpPr>
                      <p:cNvPr id="16" name="Group 15">
                        <a:extLst>
                          <a:ext uri="{FF2B5EF4-FFF2-40B4-BE49-F238E27FC236}">
                            <a16:creationId xmlns:a16="http://schemas.microsoft.com/office/drawing/2014/main" id="{F5424E6A-9A01-4500-80AE-DE70BDBE099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19278" y="2845498"/>
                        <a:ext cx="7640347" cy="514182"/>
                        <a:chOff x="919278" y="2845498"/>
                        <a:chExt cx="7640347" cy="514182"/>
                      </a:xfrm>
                    </p:grpSpPr>
                    <p:grpSp>
                      <p:nvGrpSpPr>
                        <p:cNvPr id="13" name="Group 12">
                          <a:extLst>
                            <a:ext uri="{FF2B5EF4-FFF2-40B4-BE49-F238E27FC236}">
                              <a16:creationId xmlns:a16="http://schemas.microsoft.com/office/drawing/2014/main" id="{0439F388-3A1E-4C5C-B744-224B7981F91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19278" y="2845498"/>
                          <a:ext cx="7640347" cy="514182"/>
                          <a:chOff x="919278" y="2845498"/>
                          <a:chExt cx="7640347" cy="514182"/>
                        </a:xfrm>
                      </p:grpSpPr>
                      <p:pic>
                        <p:nvPicPr>
                          <p:cNvPr id="7" name="Picture 6">
                            <a:extLst>
                              <a:ext uri="{FF2B5EF4-FFF2-40B4-BE49-F238E27FC236}">
                                <a16:creationId xmlns:a16="http://schemas.microsoft.com/office/drawing/2014/main" id="{AED2A596-A621-463F-ADC4-EE56C1C2501A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 rotWithShape="1"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b="61211"/>
                          <a:stretch/>
                        </p:blipFill>
                        <p:spPr>
                          <a:xfrm>
                            <a:off x="4774863" y="2845498"/>
                            <a:ext cx="3784762" cy="468000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9" name="Picture 8">
                            <a:extLst>
                              <a:ext uri="{FF2B5EF4-FFF2-40B4-BE49-F238E27FC236}">
                                <a16:creationId xmlns:a16="http://schemas.microsoft.com/office/drawing/2014/main" id="{104B9DA2-0964-42CF-821F-7C3D97813AAE}"/>
                              </a:ext>
                            </a:extLst>
                          </p:cNvPr>
                          <p:cNvPicPr>
                            <a:picLocks noChangeAspect="1"/>
                          </p:cNvPicPr>
                          <p:nvPr/>
                        </p:nvPicPr>
                        <p:blipFill rotWithShape="1"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t="30516" b="31408"/>
                          <a:stretch/>
                        </p:blipFill>
                        <p:spPr>
                          <a:xfrm>
                            <a:off x="919278" y="2891680"/>
                            <a:ext cx="3855585" cy="468000"/>
                          </a:xfrm>
                          <a:prstGeom prst="rect">
                            <a:avLst/>
                          </a:prstGeom>
                        </p:spPr>
                      </p:pic>
                      <p:sp>
                        <p:nvSpPr>
                          <p:cNvPr id="12" name="Rectangle 11">
                            <a:extLst>
                              <a:ext uri="{FF2B5EF4-FFF2-40B4-BE49-F238E27FC236}">
                                <a16:creationId xmlns:a16="http://schemas.microsoft.com/office/drawing/2014/main" id="{0DE6643B-4590-49A3-A9ED-6CBE1EA81CD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24600" y="3257550"/>
                            <a:ext cx="76200" cy="10213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solidFill>
                              <a:schemeClr val="bg1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ID"/>
                          </a:p>
                        </p:txBody>
                      </p:sp>
                    </p:grpSp>
                    <p:sp>
                      <p:nvSpPr>
                        <p:cNvPr id="14" name="Rectangle 13">
                          <a:extLst>
                            <a:ext uri="{FF2B5EF4-FFF2-40B4-BE49-F238E27FC236}">
                              <a16:creationId xmlns:a16="http://schemas.microsoft.com/office/drawing/2014/main" id="{4D8CD3AA-0F93-4EFB-80C4-F1962F1217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352800" y="2851690"/>
                          <a:ext cx="1219200" cy="4571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ID"/>
                        </a:p>
                      </p:txBody>
                    </p:sp>
                  </p:grpSp>
                  <p:sp>
                    <p:nvSpPr>
                      <p:cNvPr id="19" name="Rectangle 18">
                        <a:extLst>
                          <a:ext uri="{FF2B5EF4-FFF2-40B4-BE49-F238E27FC236}">
                            <a16:creationId xmlns:a16="http://schemas.microsoft.com/office/drawing/2014/main" id="{37294D69-A48D-4251-973E-08FB390346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6418" y="2870845"/>
                        <a:ext cx="98782" cy="8190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ID"/>
                      </a:p>
                    </p:txBody>
                  </p:sp>
                </p:grp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8CBEE1BB-721A-4F5F-B2A0-0A37B9CA5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0000" y="2870845"/>
                      <a:ext cx="152400" cy="8190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ID"/>
                    </a:p>
                  </p:txBody>
                </p:sp>
              </p:grp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D9F0F512-9536-446C-BC50-9EAE2A93E0D8}"/>
                      </a:ext>
                    </a:extLst>
                  </p:cNvPr>
                  <p:cNvSpPr/>
                  <p:nvPr/>
                </p:nvSpPr>
                <p:spPr>
                  <a:xfrm>
                    <a:off x="4267200" y="2870845"/>
                    <a:ext cx="304800" cy="8190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</p:grp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8C3F4586-DEE9-4289-A38A-20841E02924C}"/>
                    </a:ext>
                  </a:extLst>
                </p:cNvPr>
                <p:cNvSpPr/>
                <p:nvPr/>
              </p:nvSpPr>
              <p:spPr>
                <a:xfrm>
                  <a:off x="838200" y="2822407"/>
                  <a:ext cx="152400" cy="1303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127D88FC-5A62-4F1D-81DE-CD030032C28D}"/>
                  </a:ext>
                </a:extLst>
              </p:cNvPr>
              <p:cNvSpPr/>
              <p:nvPr/>
            </p:nvSpPr>
            <p:spPr>
              <a:xfrm>
                <a:off x="1536868" y="2794880"/>
                <a:ext cx="368132" cy="130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19535D3-44AA-40E0-85EE-003DE0EC8454}"/>
              </a:ext>
            </a:extLst>
          </p:cNvPr>
          <p:cNvSpPr txBox="1"/>
          <p:nvPr/>
        </p:nvSpPr>
        <p:spPr>
          <a:xfrm>
            <a:off x="550599" y="3614800"/>
            <a:ext cx="81891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“Dari </a:t>
            </a:r>
            <a:r>
              <a:rPr lang="en-ID" sz="1600" dirty="0" err="1"/>
              <a:t>Ibnu</a:t>
            </a:r>
            <a:r>
              <a:rPr lang="en-ID" sz="1600" dirty="0"/>
              <a:t> ‘Abbas R.A. </a:t>
            </a:r>
            <a:r>
              <a:rPr lang="en-ID" sz="1600" dirty="0" err="1"/>
              <a:t>berkata</a:t>
            </a:r>
            <a:r>
              <a:rPr lang="en-ID" sz="1600" dirty="0"/>
              <a:t>, </a:t>
            </a:r>
            <a:r>
              <a:rPr lang="en-ID" sz="1600" dirty="0" err="1"/>
              <a:t>Rasulullah</a:t>
            </a:r>
            <a:r>
              <a:rPr lang="en-ID" sz="1600" dirty="0"/>
              <a:t> Saw. </a:t>
            </a:r>
            <a:r>
              <a:rPr lang="en-ID" sz="1600" dirty="0" err="1"/>
              <a:t>bersabda</a:t>
            </a:r>
            <a:r>
              <a:rPr lang="en-ID" sz="1600" dirty="0"/>
              <a:t>, </a:t>
            </a:r>
            <a:r>
              <a:rPr lang="en-ID" sz="1600" dirty="0" err="1"/>
              <a:t>Berikanlah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pusaka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orang-orang yang </a:t>
            </a:r>
            <a:r>
              <a:rPr lang="en-ID" sz="1600" dirty="0" err="1"/>
              <a:t>berhak</a:t>
            </a:r>
            <a:r>
              <a:rPr lang="en-ID" sz="1600" dirty="0"/>
              <a:t>. </a:t>
            </a:r>
            <a:r>
              <a:rPr lang="en-ID" sz="1600" dirty="0" err="1"/>
              <a:t>Sesudah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sisanya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orang </a:t>
            </a:r>
            <a:r>
              <a:rPr lang="en-ID" sz="1600" dirty="0" err="1"/>
              <a:t>laki-laki</a:t>
            </a:r>
            <a:r>
              <a:rPr lang="en-ID" sz="1600" dirty="0"/>
              <a:t> yang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utama</a:t>
            </a:r>
            <a:r>
              <a:rPr lang="en-ID" sz="1600" dirty="0"/>
              <a:t> (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dekat</a:t>
            </a:r>
            <a:r>
              <a:rPr lang="en-ID" sz="1600" dirty="0"/>
              <a:t>).” (H.R. </a:t>
            </a:r>
            <a:r>
              <a:rPr lang="en-ID" sz="1600" dirty="0" err="1"/>
              <a:t>Muttafaq</a:t>
            </a:r>
            <a:r>
              <a:rPr lang="en-ID" sz="1600" dirty="0"/>
              <a:t> ‘</a:t>
            </a:r>
            <a:r>
              <a:rPr lang="en-ID" sz="1600" dirty="0" err="1"/>
              <a:t>Alaih</a:t>
            </a:r>
            <a:r>
              <a:rPr lang="en-ID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2474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80" y="213303"/>
            <a:ext cx="2758261" cy="5616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609600" y="264445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78CEB89C-E68B-42E5-9168-8C6A988AFB77}"/>
              </a:ext>
            </a:extLst>
          </p:cNvPr>
          <p:cNvSpPr/>
          <p:nvPr/>
        </p:nvSpPr>
        <p:spPr>
          <a:xfrm>
            <a:off x="550599" y="1238637"/>
            <a:ext cx="7773327" cy="1191816"/>
          </a:xfrm>
          <a:prstGeom prst="roundRect">
            <a:avLst/>
          </a:prstGeom>
          <a:solidFill>
            <a:srgbClr val="FFFF99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b="1" dirty="0"/>
              <a:t>a. </a:t>
            </a:r>
            <a:r>
              <a:rPr lang="en-ID" sz="1600" b="1" dirty="0" err="1"/>
              <a:t>Harta</a:t>
            </a:r>
            <a:r>
              <a:rPr lang="en-ID" sz="1600" b="1" dirty="0"/>
              <a:t> </a:t>
            </a:r>
            <a:r>
              <a:rPr lang="en-ID" sz="1600" b="1" dirty="0" err="1"/>
              <a:t>waris</a:t>
            </a:r>
            <a:r>
              <a:rPr lang="en-ID" sz="1600" b="1" dirty="0"/>
              <a:t> (</a:t>
            </a:r>
            <a:r>
              <a:rPr lang="en-ID" sz="1600" b="1" dirty="0" err="1"/>
              <a:t>maurūs</a:t>
            </a:r>
            <a:r>
              <a:rPr lang="en-ID" sz="1600" b="1" dirty="0"/>
              <a:t>. /</a:t>
            </a:r>
            <a:r>
              <a:rPr lang="en-ID" sz="1600" b="1" dirty="0" err="1"/>
              <a:t>tirkah</a:t>
            </a:r>
            <a:r>
              <a:rPr lang="en-ID" sz="1600" b="1" dirty="0"/>
              <a:t>).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milik</a:t>
            </a:r>
            <a:r>
              <a:rPr lang="en-ID" sz="1600" dirty="0"/>
              <a:t> </a:t>
            </a:r>
            <a:r>
              <a:rPr lang="en-ID" sz="1600" dirty="0" err="1"/>
              <a:t>pribadi</a:t>
            </a:r>
            <a:r>
              <a:rPr lang="en-ID" sz="1600" dirty="0"/>
              <a:t> yang </a:t>
            </a:r>
            <a:r>
              <a:rPr lang="en-ID" sz="1600" dirty="0" err="1"/>
              <a:t>ditinggalkan</a:t>
            </a:r>
            <a:r>
              <a:rPr lang="en-ID" sz="1600" dirty="0"/>
              <a:t> oleh </a:t>
            </a:r>
            <a:r>
              <a:rPr lang="en-ID" sz="1600" dirty="0" err="1"/>
              <a:t>jenazah</a:t>
            </a:r>
            <a:r>
              <a:rPr lang="en-ID" sz="1600" dirty="0"/>
              <a:t>, yang </a:t>
            </a:r>
            <a:r>
              <a:rPr lang="en-ID" sz="1600" dirty="0" err="1"/>
              <a:t>asalnya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pemberian</a:t>
            </a:r>
            <a:r>
              <a:rPr lang="en-ID" sz="1600" dirty="0"/>
              <a:t> orang lain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warisan</a:t>
            </a:r>
            <a:r>
              <a:rPr lang="en-ID" sz="1600" dirty="0"/>
              <a:t> orang </a:t>
            </a:r>
            <a:r>
              <a:rPr lang="en-ID" sz="1600" dirty="0" err="1"/>
              <a:t>tuanya</a:t>
            </a:r>
            <a:r>
              <a:rPr lang="en-ID" sz="1600" dirty="0"/>
              <a:t>,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bawaan</a:t>
            </a:r>
            <a:r>
              <a:rPr lang="en-ID" sz="1600" dirty="0"/>
              <a:t>, </a:t>
            </a:r>
            <a:r>
              <a:rPr lang="en-ID" sz="1600" dirty="0" err="1"/>
              <a:t>harta</a:t>
            </a:r>
            <a:r>
              <a:rPr lang="en-ID" sz="1600" dirty="0"/>
              <a:t> yang </a:t>
            </a:r>
            <a:r>
              <a:rPr lang="en-ID" sz="1600" dirty="0" err="1"/>
              <a:t>diusahakan</a:t>
            </a:r>
            <a:r>
              <a:rPr lang="en-ID" sz="1600" dirty="0"/>
              <a:t> </a:t>
            </a:r>
            <a:r>
              <a:rPr lang="en-ID" sz="1600" dirty="0" err="1"/>
              <a:t>semasa</a:t>
            </a:r>
            <a:r>
              <a:rPr lang="en-ID" sz="1600" dirty="0"/>
              <a:t> </a:t>
            </a:r>
            <a:r>
              <a:rPr lang="en-ID" sz="1600" dirty="0" err="1"/>
              <a:t>hidupnya</a:t>
            </a:r>
            <a:r>
              <a:rPr lang="en-ID" sz="1600" dirty="0"/>
              <a:t>,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bersama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pasangan</a:t>
            </a:r>
            <a:r>
              <a:rPr lang="en-ID" sz="1600" dirty="0"/>
              <a:t> </a:t>
            </a:r>
            <a:r>
              <a:rPr lang="en-ID" sz="1600" dirty="0" err="1"/>
              <a:t>suami</a:t>
            </a:r>
            <a:r>
              <a:rPr lang="en-ID" sz="1600" dirty="0"/>
              <a:t>/</a:t>
            </a:r>
            <a:r>
              <a:rPr lang="en-ID" sz="1600" dirty="0" err="1"/>
              <a:t>istri</a:t>
            </a:r>
            <a:r>
              <a:rPr lang="en-ID" sz="1600" dirty="0"/>
              <a:t> </a:t>
            </a:r>
            <a:r>
              <a:rPr lang="en-ID" sz="1600" dirty="0" err="1"/>
              <a:t>selama</a:t>
            </a:r>
            <a:r>
              <a:rPr lang="en-ID" sz="1600" dirty="0"/>
              <a:t> </a:t>
            </a:r>
            <a:r>
              <a:rPr lang="en-ID" sz="1600" dirty="0" err="1"/>
              <a:t>berumah</a:t>
            </a:r>
            <a:r>
              <a:rPr lang="en-ID" sz="1600" dirty="0"/>
              <a:t> </a:t>
            </a:r>
            <a:r>
              <a:rPr lang="en-ID" sz="1600" dirty="0" err="1"/>
              <a:t>tangga</a:t>
            </a:r>
            <a:r>
              <a:rPr lang="en-ID" sz="1600" dirty="0"/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596290-0489-4C40-9064-BB0A5DA43743}"/>
              </a:ext>
            </a:extLst>
          </p:cNvPr>
          <p:cNvSpPr txBox="1"/>
          <p:nvPr/>
        </p:nvSpPr>
        <p:spPr>
          <a:xfrm>
            <a:off x="477407" y="817384"/>
            <a:ext cx="81891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Rukun</a:t>
            </a:r>
            <a:r>
              <a:rPr lang="en-ID" sz="1600" b="1" dirty="0"/>
              <a:t> </a:t>
            </a:r>
            <a:r>
              <a:rPr lang="en-ID" sz="1600" b="1" dirty="0" err="1"/>
              <a:t>waris</a:t>
            </a:r>
            <a:r>
              <a:rPr lang="en-ID" sz="1600" b="1" dirty="0"/>
              <a:t> </a:t>
            </a:r>
            <a:r>
              <a:rPr lang="en-ID" sz="1600" b="1" dirty="0" err="1"/>
              <a:t>adalah</a:t>
            </a:r>
            <a:r>
              <a:rPr lang="en-ID" sz="1600" b="1" dirty="0"/>
              <a:t> </a:t>
            </a:r>
            <a:r>
              <a:rPr lang="en-ID" sz="1600" b="1" dirty="0" err="1"/>
              <a:t>sebagai</a:t>
            </a:r>
            <a:r>
              <a:rPr lang="en-ID" sz="1600" b="1" dirty="0"/>
              <a:t> </a:t>
            </a:r>
            <a:r>
              <a:rPr lang="en-ID" sz="1600" b="1" dirty="0" err="1"/>
              <a:t>berikut</a:t>
            </a:r>
            <a:r>
              <a:rPr lang="en-ID" sz="1600" b="1" dirty="0"/>
              <a:t>.</a:t>
            </a:r>
          </a:p>
        </p:txBody>
      </p:sp>
      <p:sp>
        <p:nvSpPr>
          <p:cNvPr id="38" name="Rounded Rectangle 7">
            <a:extLst>
              <a:ext uri="{FF2B5EF4-FFF2-40B4-BE49-F238E27FC236}">
                <a16:creationId xmlns:a16="http://schemas.microsoft.com/office/drawing/2014/main" id="{0D45632C-EC42-47AA-B3E0-856A7DFB9318}"/>
              </a:ext>
            </a:extLst>
          </p:cNvPr>
          <p:cNvSpPr/>
          <p:nvPr/>
        </p:nvSpPr>
        <p:spPr>
          <a:xfrm>
            <a:off x="550598" y="2583486"/>
            <a:ext cx="7773327" cy="646986"/>
          </a:xfrm>
          <a:prstGeom prst="roundRect">
            <a:avLst/>
          </a:prstGeom>
          <a:solidFill>
            <a:srgbClr val="FFFF99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b="1" dirty="0"/>
              <a:t>b. </a:t>
            </a:r>
            <a:r>
              <a:rPr lang="en-ID" sz="1600" b="1" dirty="0" err="1"/>
              <a:t>Pewaris</a:t>
            </a:r>
            <a:r>
              <a:rPr lang="en-ID" sz="1600" b="1" dirty="0"/>
              <a:t> (</a:t>
            </a:r>
            <a:r>
              <a:rPr lang="en-ID" sz="1600" b="1" dirty="0" err="1"/>
              <a:t>muwāris</a:t>
            </a:r>
            <a:r>
              <a:rPr lang="en-ID" sz="1600" b="1" dirty="0"/>
              <a:t>. ) </a:t>
            </a:r>
            <a:r>
              <a:rPr lang="en-ID" sz="1600" dirty="0" err="1"/>
              <a:t>Pewaris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yang </a:t>
            </a:r>
            <a:r>
              <a:rPr lang="en-ID" sz="1600" dirty="0" err="1"/>
              <a:t>meninggal</a:t>
            </a:r>
            <a:r>
              <a:rPr lang="en-ID" sz="1600" dirty="0"/>
              <a:t> dunia dan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peninggalan</a:t>
            </a:r>
            <a:r>
              <a:rPr lang="en-ID" sz="1600" dirty="0"/>
              <a:t> dan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muslim</a:t>
            </a:r>
            <a:r>
              <a:rPr lang="en-ID" sz="1600" dirty="0"/>
              <a:t> yang </a:t>
            </a:r>
            <a:r>
              <a:rPr lang="en-ID" sz="1600" dirty="0" err="1"/>
              <a:t>masih</a:t>
            </a:r>
            <a:r>
              <a:rPr lang="en-ID" sz="1600" dirty="0"/>
              <a:t> </a:t>
            </a:r>
            <a:r>
              <a:rPr lang="en-ID" sz="1600" dirty="0" err="1"/>
              <a:t>hidup</a:t>
            </a:r>
            <a:r>
              <a:rPr lang="en-ID" sz="1600" dirty="0"/>
              <a:t>. </a:t>
            </a:r>
          </a:p>
        </p:txBody>
      </p:sp>
      <p:sp>
        <p:nvSpPr>
          <p:cNvPr id="40" name="Rounded Rectangle 7">
            <a:extLst>
              <a:ext uri="{FF2B5EF4-FFF2-40B4-BE49-F238E27FC236}">
                <a16:creationId xmlns:a16="http://schemas.microsoft.com/office/drawing/2014/main" id="{20F588A2-2879-4CDD-83C4-766F5BCF5B27}"/>
              </a:ext>
            </a:extLst>
          </p:cNvPr>
          <p:cNvSpPr/>
          <p:nvPr/>
        </p:nvSpPr>
        <p:spPr>
          <a:xfrm>
            <a:off x="550598" y="3328587"/>
            <a:ext cx="7773327" cy="919401"/>
          </a:xfrm>
          <a:prstGeom prst="roundRect">
            <a:avLst/>
          </a:prstGeom>
          <a:solidFill>
            <a:srgbClr val="FFFF99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b="1" dirty="0"/>
              <a:t>c. Ahli </a:t>
            </a:r>
            <a:r>
              <a:rPr lang="en-ID" sz="1600" b="1" dirty="0" err="1"/>
              <a:t>waris</a:t>
            </a:r>
            <a:r>
              <a:rPr lang="en-ID" sz="1600" b="1" dirty="0"/>
              <a:t> (</a:t>
            </a:r>
            <a:r>
              <a:rPr lang="en-ID" sz="1600" b="1" dirty="0" err="1"/>
              <a:t>wāris</a:t>
            </a:r>
            <a:r>
              <a:rPr lang="en-ID" sz="1600" b="1" dirty="0"/>
              <a:t>. ) </a:t>
            </a:r>
            <a:r>
              <a:rPr lang="en-ID" sz="1600" dirty="0"/>
              <a:t>h </a:t>
            </a:r>
            <a:r>
              <a:rPr lang="en-ID" sz="1600" dirty="0" err="1"/>
              <a:t>uslim</a:t>
            </a:r>
            <a:r>
              <a:rPr lang="en-ID" sz="1600" dirty="0"/>
              <a:t> yang </a:t>
            </a:r>
            <a:r>
              <a:rPr lang="en-ID" sz="1600" dirty="0" err="1"/>
              <a:t>berhak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harta</a:t>
            </a:r>
            <a:r>
              <a:rPr lang="en-ID" sz="1600" dirty="0"/>
              <a:t> </a:t>
            </a:r>
            <a:r>
              <a:rPr lang="en-ID" sz="1600" dirty="0" err="1"/>
              <a:t>waris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hubungan</a:t>
            </a:r>
            <a:r>
              <a:rPr lang="en-ID" sz="1600" dirty="0"/>
              <a:t> </a:t>
            </a:r>
            <a:r>
              <a:rPr lang="en-ID" sz="1600" dirty="0" err="1"/>
              <a:t>keturunan</a:t>
            </a:r>
            <a:r>
              <a:rPr lang="en-ID" sz="1600" dirty="0"/>
              <a:t>, </a:t>
            </a:r>
            <a:r>
              <a:rPr lang="en-ID" sz="1600" dirty="0" err="1"/>
              <a:t>pernikahan</a:t>
            </a:r>
            <a:r>
              <a:rPr lang="en-ID" sz="1600" dirty="0"/>
              <a:t>, </a:t>
            </a:r>
            <a:r>
              <a:rPr lang="en-ID" sz="1600" dirty="0" err="1"/>
              <a:t>hubungan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memerdekakan</a:t>
            </a:r>
            <a:r>
              <a:rPr lang="en-ID" sz="1600" dirty="0"/>
              <a:t> hamba </a:t>
            </a:r>
            <a:r>
              <a:rPr lang="en-ID" sz="1600" dirty="0" err="1"/>
              <a:t>sahaya</a:t>
            </a:r>
            <a:r>
              <a:rPr lang="en-ID" sz="1600" dirty="0"/>
              <a:t> (</a:t>
            </a:r>
            <a:r>
              <a:rPr lang="en-ID" sz="1600" dirty="0" err="1"/>
              <a:t>walā</a:t>
            </a:r>
            <a:r>
              <a:rPr lang="en-ID" sz="1600" dirty="0"/>
              <a:t>’), dan </a:t>
            </a:r>
            <a:r>
              <a:rPr lang="en-ID" sz="1600" dirty="0" err="1"/>
              <a:t>seagama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pewaris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993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8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80" y="213303"/>
            <a:ext cx="2758261" cy="5616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609600" y="264445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Harta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Waris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78CEB89C-E68B-42E5-9168-8C6A988AFB77}"/>
              </a:ext>
            </a:extLst>
          </p:cNvPr>
          <p:cNvSpPr/>
          <p:nvPr/>
        </p:nvSpPr>
        <p:spPr>
          <a:xfrm>
            <a:off x="550599" y="1238637"/>
            <a:ext cx="7773327" cy="9534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600" dirty="0" err="1"/>
              <a:t>Membiayai</a:t>
            </a:r>
            <a:r>
              <a:rPr lang="en-ID" sz="1600" dirty="0"/>
              <a:t> </a:t>
            </a:r>
            <a:r>
              <a:rPr lang="en-ID" sz="1600" dirty="0" err="1"/>
              <a:t>pemulasaraan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endParaRPr lang="en-ID" sz="1600" dirty="0"/>
          </a:p>
          <a:p>
            <a:pPr marL="342900" indent="-342900">
              <a:buAutoNum type="alphaLcPeriod"/>
            </a:pPr>
            <a:r>
              <a:rPr lang="en-ID" sz="1600" dirty="0" err="1"/>
              <a:t>Menyelesaikan</a:t>
            </a:r>
            <a:r>
              <a:rPr lang="en-ID" sz="1600" dirty="0"/>
              <a:t> utang-utang </a:t>
            </a:r>
            <a:r>
              <a:rPr lang="en-ID" sz="1600" dirty="0" err="1"/>
              <a:t>si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 (Utang </a:t>
            </a:r>
            <a:r>
              <a:rPr lang="en-ID" sz="1600" dirty="0" err="1"/>
              <a:t>kepada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 dan Utang </a:t>
            </a:r>
            <a:r>
              <a:rPr lang="en-ID" sz="1600" dirty="0" err="1"/>
              <a:t>si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sesama</a:t>
            </a:r>
            <a:r>
              <a:rPr lang="en-ID" sz="1600" dirty="0"/>
              <a:t> </a:t>
            </a:r>
            <a:r>
              <a:rPr lang="en-ID" sz="1600" dirty="0" err="1"/>
              <a:t>manusia</a:t>
            </a:r>
            <a:r>
              <a:rPr lang="en-ID" sz="1600" dirty="0"/>
              <a:t> </a:t>
            </a:r>
            <a:r>
              <a:rPr lang="en-ID" sz="1600" dirty="0" err="1"/>
              <a:t>semasa</a:t>
            </a:r>
            <a:r>
              <a:rPr lang="en-ID" sz="1600" dirty="0"/>
              <a:t> </a:t>
            </a:r>
            <a:r>
              <a:rPr lang="en-ID" sz="1600" dirty="0" err="1"/>
              <a:t>hidupnya</a:t>
            </a:r>
            <a:r>
              <a:rPr lang="en-ID" sz="1600" dirty="0"/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D596290-0489-4C40-9064-BB0A5DA43743}"/>
              </a:ext>
            </a:extLst>
          </p:cNvPr>
          <p:cNvSpPr txBox="1"/>
          <p:nvPr/>
        </p:nvSpPr>
        <p:spPr>
          <a:xfrm>
            <a:off x="477407" y="817384"/>
            <a:ext cx="818918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Kewajiban</a:t>
            </a:r>
            <a:r>
              <a:rPr lang="en-ID" sz="1600" b="1" dirty="0"/>
              <a:t> </a:t>
            </a:r>
            <a:r>
              <a:rPr lang="en-ID" sz="1600" b="1" dirty="0" err="1"/>
              <a:t>sebelum</a:t>
            </a:r>
            <a:r>
              <a:rPr lang="en-ID" sz="1600" b="1" dirty="0"/>
              <a:t> </a:t>
            </a:r>
            <a:r>
              <a:rPr lang="en-ID" sz="1600" b="1" dirty="0" err="1"/>
              <a:t>Pembagian</a:t>
            </a:r>
            <a:r>
              <a:rPr lang="en-ID" sz="1600" b="1" dirty="0"/>
              <a:t> </a:t>
            </a:r>
            <a:r>
              <a:rPr lang="en-ID" sz="1600" b="1" dirty="0" err="1"/>
              <a:t>Harta</a:t>
            </a:r>
            <a:r>
              <a:rPr lang="en-ID" sz="1600" b="1" dirty="0"/>
              <a:t> </a:t>
            </a:r>
            <a:r>
              <a:rPr lang="en-ID" sz="1600" b="1" dirty="0" err="1"/>
              <a:t>Waris</a:t>
            </a:r>
            <a:endParaRPr lang="en-ID" sz="1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21B175-C756-4C4F-824A-2EBB1714AA2E}"/>
              </a:ext>
            </a:extLst>
          </p:cNvPr>
          <p:cNvSpPr txBox="1"/>
          <p:nvPr/>
        </p:nvSpPr>
        <p:spPr>
          <a:xfrm>
            <a:off x="477407" y="2258302"/>
            <a:ext cx="48893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Melaksanakan</a:t>
            </a:r>
            <a:r>
              <a:rPr lang="en-ID" sz="1600" b="1" dirty="0"/>
              <a:t> </a:t>
            </a:r>
            <a:r>
              <a:rPr lang="en-ID" sz="1600" b="1" dirty="0" err="1"/>
              <a:t>wasiat</a:t>
            </a:r>
            <a:r>
              <a:rPr lang="en-ID" sz="1600" b="1" dirty="0"/>
              <a:t> </a:t>
            </a:r>
            <a:r>
              <a:rPr lang="en-ID" sz="1600" b="1" dirty="0" err="1"/>
              <a:t>si</a:t>
            </a:r>
            <a:r>
              <a:rPr lang="en-ID" sz="1600" b="1" dirty="0"/>
              <a:t> </a:t>
            </a:r>
            <a:r>
              <a:rPr lang="en-ID" sz="1600" b="1" dirty="0" err="1"/>
              <a:t>mayat</a:t>
            </a:r>
            <a:endParaRPr lang="en-ID" sz="1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AE2E62-1D3A-4946-B641-55ADF9A85CB6}"/>
              </a:ext>
            </a:extLst>
          </p:cNvPr>
          <p:cNvSpPr txBox="1"/>
          <p:nvPr/>
        </p:nvSpPr>
        <p:spPr>
          <a:xfrm>
            <a:off x="477407" y="2673602"/>
            <a:ext cx="78465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Wasiat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perkataan</a:t>
            </a:r>
            <a:r>
              <a:rPr lang="en-ID" sz="1600" dirty="0"/>
              <a:t>, </a:t>
            </a:r>
            <a:r>
              <a:rPr lang="en-ID" sz="1600" dirty="0" err="1"/>
              <a:t>isyarat</a:t>
            </a:r>
            <a:r>
              <a:rPr lang="en-ID" sz="1600" dirty="0"/>
              <a:t>,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pernyataan</a:t>
            </a:r>
            <a:r>
              <a:rPr lang="en-ID" sz="1600" dirty="0"/>
              <a:t> </a:t>
            </a:r>
            <a:r>
              <a:rPr lang="en-ID" sz="1600" dirty="0" err="1"/>
              <a:t>tertulis</a:t>
            </a:r>
            <a:r>
              <a:rPr lang="en-ID" sz="1600" dirty="0"/>
              <a:t> </a:t>
            </a:r>
            <a:r>
              <a:rPr lang="en-ID" sz="1600" dirty="0" err="1"/>
              <a:t>si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 yang </a:t>
            </a:r>
            <a:r>
              <a:rPr lang="en-ID" sz="1600" dirty="0" err="1"/>
              <a:t>disampaikan</a:t>
            </a:r>
            <a:r>
              <a:rPr lang="en-ID" sz="1600" dirty="0"/>
              <a:t> </a:t>
            </a:r>
            <a:r>
              <a:rPr lang="en-ID" sz="1600" dirty="0" err="1"/>
              <a:t>semasa</a:t>
            </a:r>
            <a:r>
              <a:rPr lang="en-ID" sz="1600" dirty="0"/>
              <a:t> </a:t>
            </a:r>
            <a:r>
              <a:rPr lang="en-ID" sz="1600" dirty="0" err="1"/>
              <a:t>hidupnya</a:t>
            </a:r>
            <a:r>
              <a:rPr lang="en-ID" sz="1600" dirty="0"/>
              <a:t> yang </a:t>
            </a:r>
            <a:r>
              <a:rPr lang="en-ID" sz="1600" dirty="0" err="1"/>
              <a:t>harus</a:t>
            </a:r>
            <a:r>
              <a:rPr lang="en-ID" sz="1600" dirty="0"/>
              <a:t> </a:t>
            </a:r>
            <a:r>
              <a:rPr lang="en-ID" sz="1600" dirty="0" err="1"/>
              <a:t>dilaksanakan</a:t>
            </a:r>
            <a:r>
              <a:rPr lang="en-ID" sz="1600" dirty="0"/>
              <a:t> </a:t>
            </a:r>
            <a:r>
              <a:rPr lang="en-ID" sz="1600" dirty="0" err="1"/>
              <a:t>setelah</a:t>
            </a:r>
            <a:r>
              <a:rPr lang="en-ID" sz="1600" dirty="0"/>
              <a:t>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meninggal</a:t>
            </a:r>
            <a:r>
              <a:rPr lang="en-ID" sz="1600" dirty="0"/>
              <a:t> dunia. </a:t>
            </a:r>
            <a:r>
              <a:rPr lang="en-ID" sz="1600" dirty="0" err="1"/>
              <a:t>Wasiat</a:t>
            </a:r>
            <a:r>
              <a:rPr lang="en-ID" sz="1600" dirty="0"/>
              <a:t> </a:t>
            </a:r>
            <a:r>
              <a:rPr lang="en-ID" sz="1600" dirty="0" err="1"/>
              <a:t>tersebut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diberikan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ahli</a:t>
            </a:r>
            <a:r>
              <a:rPr lang="en-ID" sz="1600" dirty="0"/>
              <a:t> </a:t>
            </a:r>
            <a:r>
              <a:rPr lang="en-ID" sz="1600" dirty="0" err="1"/>
              <a:t>warisnya</a:t>
            </a:r>
            <a:r>
              <a:rPr lang="en-ID" sz="1600" dirty="0"/>
              <a:t> dan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boleh</a:t>
            </a:r>
            <a:r>
              <a:rPr lang="en-ID" sz="1600" dirty="0"/>
              <a:t>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1/3 </a:t>
            </a:r>
            <a:r>
              <a:rPr lang="en-ID" sz="1600" dirty="0" err="1"/>
              <a:t>harta</a:t>
            </a:r>
            <a:r>
              <a:rPr lang="en-ID" sz="1600" dirty="0"/>
              <a:t> yang </a:t>
            </a:r>
            <a:r>
              <a:rPr lang="en-ID" sz="1600" dirty="0" err="1"/>
              <a:t>ditinggalkannya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78162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3093</TotalTime>
  <Words>2185</Words>
  <Application>Microsoft Office PowerPoint</Application>
  <PresentationFormat>On-screen Show (16:9)</PresentationFormat>
  <Paragraphs>187</Paragraphs>
  <Slides>26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ae_Ouhod</vt:lpstr>
      <vt:lpstr>Arial</vt:lpstr>
      <vt:lpstr>Calibri</vt:lpstr>
      <vt:lpstr>Muli</vt:lpstr>
      <vt:lpstr>Open Sans</vt:lpstr>
      <vt:lpstr>Patrick Hand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namira sukma</cp:lastModifiedBy>
  <cp:revision>284</cp:revision>
  <cp:lastPrinted>2022-04-09T01:52:42Z</cp:lastPrinted>
  <dcterms:created xsi:type="dcterms:W3CDTF">2022-01-17T01:37:52Z</dcterms:created>
  <dcterms:modified xsi:type="dcterms:W3CDTF">2024-07-23T06:17:36Z</dcterms:modified>
</cp:coreProperties>
</file>