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8" r:id="rId2"/>
    <p:sldId id="281" r:id="rId3"/>
    <p:sldId id="282" r:id="rId4"/>
    <p:sldId id="283" r:id="rId5"/>
    <p:sldId id="313" r:id="rId6"/>
    <p:sldId id="314" r:id="rId7"/>
    <p:sldId id="315" r:id="rId8"/>
    <p:sldId id="316" r:id="rId9"/>
    <p:sldId id="305" r:id="rId10"/>
    <p:sldId id="318" r:id="rId11"/>
    <p:sldId id="319" r:id="rId12"/>
    <p:sldId id="320" r:id="rId13"/>
    <p:sldId id="321" r:id="rId14"/>
    <p:sldId id="317" r:id="rId15"/>
    <p:sldId id="323" r:id="rId16"/>
    <p:sldId id="322" r:id="rId17"/>
    <p:sldId id="324" r:id="rId18"/>
    <p:sldId id="325" r:id="rId19"/>
    <p:sldId id="309" r:id="rId20"/>
    <p:sldId id="327" r:id="rId21"/>
    <p:sldId id="328" r:id="rId22"/>
  </p:sldIdLst>
  <p:sldSz cx="9144000" cy="5143500" type="screen16x9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804B"/>
    <a:srgbClr val="00C06A"/>
    <a:srgbClr val="26A8DF"/>
    <a:srgbClr val="C9C011"/>
    <a:srgbClr val="CCFF66"/>
    <a:srgbClr val="15C06A"/>
    <a:srgbClr val="B1CE37"/>
    <a:srgbClr val="40BF38"/>
    <a:srgbClr val="FF7C8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178" autoAdjust="0"/>
  </p:normalViewPr>
  <p:slideViewPr>
    <p:cSldViewPr>
      <p:cViewPr varScale="1">
        <p:scale>
          <a:sx n="78" d="100"/>
          <a:sy n="78" d="100"/>
        </p:scale>
        <p:origin x="940" y="3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E6E017-A963-4A82-B8B2-F25912348ED9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05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BED2E8A-BC53-4118-AA88-80264F1A9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89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350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276CD-5A03-400B-9626-9CAC9FC07700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3373438"/>
            <a:ext cx="7435850" cy="27606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6659563"/>
            <a:ext cx="4029075" cy="350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A5CCB-EE0E-4589-AFE9-2AE502C1D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8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2940"/>
            <a:ext cx="9144000" cy="85039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5940A6-6B58-4C50-8006-0CA1F2B5298B}"/>
              </a:ext>
            </a:extLst>
          </p:cNvPr>
          <p:cNvSpPr/>
          <p:nvPr userDrawn="1"/>
        </p:nvSpPr>
        <p:spPr>
          <a:xfrm>
            <a:off x="3048000" y="4781550"/>
            <a:ext cx="2438400" cy="324000"/>
          </a:xfrm>
          <a:prstGeom prst="rect">
            <a:avLst/>
          </a:prstGeom>
          <a:solidFill>
            <a:srgbClr val="F880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DAB9A3-DA0D-4826-A94E-E96849D6EA0E}"/>
              </a:ext>
            </a:extLst>
          </p:cNvPr>
          <p:cNvSpPr txBox="1"/>
          <p:nvPr userDrawn="1"/>
        </p:nvSpPr>
        <p:spPr>
          <a:xfrm>
            <a:off x="3637974" y="4820878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Sejarah </a:t>
            </a:r>
            <a:r>
              <a:rPr lang="en-US" sz="1100" dirty="0" err="1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Kebudayaan</a:t>
            </a:r>
            <a:r>
              <a:rPr lang="en-US" sz="1100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 Islam</a:t>
            </a:r>
            <a:endParaRPr lang="en-ID" sz="1100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741517-C15C-40FB-B78B-0CE180BB4AC3}"/>
              </a:ext>
            </a:extLst>
          </p:cNvPr>
          <p:cNvSpPr/>
          <p:nvPr userDrawn="1"/>
        </p:nvSpPr>
        <p:spPr>
          <a:xfrm>
            <a:off x="8305800" y="4891357"/>
            <a:ext cx="762000" cy="194993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409A54-7B0D-4BC4-8096-69695C6AD07A}"/>
              </a:ext>
            </a:extLst>
          </p:cNvPr>
          <p:cNvSpPr txBox="1"/>
          <p:nvPr userDrawn="1"/>
        </p:nvSpPr>
        <p:spPr>
          <a:xfrm>
            <a:off x="8534400" y="4793218"/>
            <a:ext cx="589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e_Ouhod" panose="020B0803030604020204" pitchFamily="34" charset="-78"/>
                <a:cs typeface="ae_Ouhod" panose="020B0803030604020204" pitchFamily="34" charset="-78"/>
              </a:rPr>
              <a:t>MI</a:t>
            </a:r>
            <a:endParaRPr lang="en-ID" b="1" dirty="0">
              <a:solidFill>
                <a:schemeClr val="bg1"/>
              </a:solidFill>
              <a:latin typeface="ae_Ouhod" panose="020B0803030604020204" pitchFamily="34" charset="-78"/>
              <a:cs typeface="ae_Ouhod" panose="020B0803030604020204" pitchFamily="34" charset="-7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859D8-F533-49FD-80EC-9D8DED124C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757838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DC0B35D-6CD5-4F07-97B2-378CAA575587}"/>
              </a:ext>
            </a:extLst>
          </p:cNvPr>
          <p:cNvSpPr/>
          <p:nvPr userDrawn="1"/>
        </p:nvSpPr>
        <p:spPr>
          <a:xfrm>
            <a:off x="8470488" y="4820878"/>
            <a:ext cx="653848" cy="256487"/>
          </a:xfrm>
          <a:prstGeom prst="rect">
            <a:avLst/>
          </a:prstGeom>
          <a:solidFill>
            <a:srgbClr val="15C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MTs</a:t>
            </a:r>
            <a:endParaRPr lang="en-ID" sz="2000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A22F32B-1D14-4F15-AC9A-EFCAB144EE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451" y="94841"/>
            <a:ext cx="1656774" cy="360000"/>
          </a:xfrm>
          <a:prstGeom prst="rect">
            <a:avLst/>
          </a:prstGeom>
          <a:effectLst>
            <a:glow rad="25400">
              <a:schemeClr val="bg1">
                <a:alpha val="5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54188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793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9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39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274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22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0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97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3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7A039E0-9D20-4F11-9C44-189E61EF5EEF}" type="datetimeFigureOut">
              <a:rPr lang="en-US" smtClean="0"/>
              <a:t>7/20/2024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D504EBD7-C134-42FD-99B9-8CBF0A206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0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2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" r="2812"/>
          <a:stretch/>
        </p:blipFill>
        <p:spPr>
          <a:xfrm>
            <a:off x="-9525" y="-50250"/>
            <a:ext cx="9153525" cy="5193750"/>
          </a:xfrm>
          <a:prstGeom prst="rect">
            <a:avLst/>
          </a:prstGeom>
        </p:spPr>
      </p:pic>
      <p:sp>
        <p:nvSpPr>
          <p:cNvPr id="8" name="テキスト プレースホルダー 11"/>
          <p:cNvSpPr txBox="1">
            <a:spLocks/>
          </p:cNvSpPr>
          <p:nvPr/>
        </p:nvSpPr>
        <p:spPr>
          <a:xfrm>
            <a:off x="3901966" y="2202538"/>
            <a:ext cx="4793616" cy="788673"/>
          </a:xfrm>
          <a:prstGeom prst="rect">
            <a:avLst/>
          </a:prstGeom>
        </p:spPr>
        <p:txBody>
          <a:bodyPr lIns="68580" tIns="34290" rIns="68580" bIns="34290" anchor="t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 spc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rgbClr val="B1CE37"/>
                </a:solidFill>
                <a:cs typeface="Arial" pitchFamily="34" charset="0"/>
              </a:rPr>
              <a:t>FIKIH</a:t>
            </a:r>
            <a:endParaRPr lang="id-ID" b="1" dirty="0">
              <a:solidFill>
                <a:srgbClr val="B1CE37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直線コネクタ 9"/>
          <p:cNvCxnSpPr/>
          <p:nvPr/>
        </p:nvCxnSpPr>
        <p:spPr>
          <a:xfrm>
            <a:off x="4455855" y="3024736"/>
            <a:ext cx="3733800" cy="0"/>
          </a:xfrm>
          <a:prstGeom prst="line">
            <a:avLst/>
          </a:pr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headEnd type="oval"/>
            <a:tailEnd type="oval"/>
          </a:ln>
          <a:effectLst/>
        </p:spPr>
      </p:cxnSp>
      <p:sp>
        <p:nvSpPr>
          <p:cNvPr id="10" name="タイトル 1"/>
          <p:cNvSpPr txBox="1">
            <a:spLocks/>
          </p:cNvSpPr>
          <p:nvPr/>
        </p:nvSpPr>
        <p:spPr>
          <a:xfrm>
            <a:off x="3781763" y="1558454"/>
            <a:ext cx="5073868" cy="469019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9600" kern="1200" spc="15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632713">
              <a:defRPr/>
            </a:pPr>
            <a:r>
              <a:rPr kumimoji="1" lang="en-US" altLang="ja-JP" sz="3200" b="1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MEDIA MENGAJAR</a:t>
            </a:r>
            <a:endParaRPr kumimoji="1" lang="ja-JP" altLang="en-US" sz="3200" b="1" spc="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356240" y="3108946"/>
            <a:ext cx="1933030" cy="31547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UNTUK MTs KELAS IX</a:t>
            </a:r>
            <a:endParaRPr lang="id-ID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Cube 12"/>
          <p:cNvSpPr/>
          <p:nvPr/>
        </p:nvSpPr>
        <p:spPr>
          <a:xfrm>
            <a:off x="1524000" y="819150"/>
            <a:ext cx="2377966" cy="3232405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BC4706-8FDE-4589-9E30-84AA3A8DBC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1" r="789"/>
          <a:stretch/>
        </p:blipFill>
        <p:spPr>
          <a:xfrm rot="16200000">
            <a:off x="1080523" y="1344570"/>
            <a:ext cx="3156205" cy="225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" presetClass="entr" presetSubtype="2" decel="100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472975" cy="7774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567369" y="416017"/>
            <a:ext cx="4724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s-ES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C. Tata Cara </a:t>
            </a:r>
            <a:r>
              <a:rPr lang="es-ES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Penyembelihan</a:t>
            </a:r>
            <a:r>
              <a:rPr lang="es-ES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s-ES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Hewan</a:t>
            </a:r>
            <a:endParaRPr lang="en-GB" sz="2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38179AC-6305-488A-B57E-BE306A5FE0C6}"/>
              </a:ext>
            </a:extLst>
          </p:cNvPr>
          <p:cNvSpPr/>
          <p:nvPr/>
        </p:nvSpPr>
        <p:spPr>
          <a:xfrm>
            <a:off x="582058" y="1511425"/>
            <a:ext cx="7998667" cy="437701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dirty="0"/>
              <a:t>tata </a:t>
            </a:r>
            <a:r>
              <a:rPr lang="en-ID" dirty="0" err="1"/>
              <a:t>cara</a:t>
            </a:r>
            <a:r>
              <a:rPr lang="en-ID" dirty="0"/>
              <a:t>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secara</a:t>
            </a:r>
            <a:r>
              <a:rPr lang="en-ID" dirty="0"/>
              <a:t> </a:t>
            </a:r>
            <a:r>
              <a:rPr lang="en-ID" b="1" dirty="0" err="1"/>
              <a:t>tradisional</a:t>
            </a:r>
            <a:endParaRPr lang="en-ID" b="1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76B272-6CB7-4F1F-80B9-6590413A5CF3}"/>
              </a:ext>
            </a:extLst>
          </p:cNvPr>
          <p:cNvSpPr txBox="1"/>
          <p:nvPr/>
        </p:nvSpPr>
        <p:spPr>
          <a:xfrm>
            <a:off x="457199" y="1055323"/>
            <a:ext cx="82296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/>
              <a:t>1. Tata Cara </a:t>
            </a:r>
            <a:r>
              <a:rPr lang="en-ID" dirty="0" err="1"/>
              <a:t>Menyembelih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Keadaan</a:t>
            </a:r>
            <a:r>
              <a:rPr lang="en-ID" dirty="0"/>
              <a:t> </a:t>
            </a:r>
            <a:r>
              <a:rPr lang="en-ID" b="1" dirty="0" err="1"/>
              <a:t>Maqdūr</a:t>
            </a:r>
            <a:r>
              <a:rPr lang="en-ID" b="1" dirty="0"/>
              <a:t> ‘</a:t>
            </a:r>
            <a:r>
              <a:rPr lang="en-ID" b="1" dirty="0" err="1"/>
              <a:t>Alaih</a:t>
            </a:r>
            <a:endParaRPr lang="en-ID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37A416-8135-42C5-822B-70ECFD598140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019898E-B9DC-4371-881B-F67852089D01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542C6AE7-2B0E-43EC-97AA-477C888CE87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590B532-1E2B-451E-BF39-D1C9215E0853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6205458-64BF-48BD-B70F-4DCEB54D6CA7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2B2D3C1-15AB-4157-B377-BE9FF399100B}"/>
              </a:ext>
            </a:extLst>
          </p:cNvPr>
          <p:cNvSpPr txBox="1"/>
          <p:nvPr/>
        </p:nvSpPr>
        <p:spPr>
          <a:xfrm>
            <a:off x="582058" y="2067836"/>
            <a:ext cx="867853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lphaLcPeriod"/>
            </a:pPr>
            <a:r>
              <a:rPr lang="en-ID" dirty="0" err="1"/>
              <a:t>Menyembelih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niat</a:t>
            </a:r>
            <a:r>
              <a:rPr lang="en-ID" dirty="0"/>
              <a:t> </a:t>
            </a:r>
            <a:r>
              <a:rPr lang="en-ID" dirty="0" err="1"/>
              <a:t>mengharapkan</a:t>
            </a:r>
            <a:r>
              <a:rPr lang="en-ID" dirty="0"/>
              <a:t> </a:t>
            </a:r>
            <a:r>
              <a:rPr lang="en-ID" dirty="0" err="1"/>
              <a:t>rida</a:t>
            </a:r>
            <a:r>
              <a:rPr lang="en-ID" dirty="0"/>
              <a:t> Allah </a:t>
            </a:r>
            <a:r>
              <a:rPr lang="en-ID" dirty="0" err="1"/>
              <a:t>Swt</a:t>
            </a:r>
            <a:r>
              <a:rPr lang="en-ID" dirty="0"/>
              <a:t>. </a:t>
            </a:r>
          </a:p>
          <a:p>
            <a:pPr marL="342900" indent="-342900">
              <a:buAutoNum type="alphaLcPeriod"/>
            </a:pPr>
            <a:r>
              <a:rPr lang="en-ID" dirty="0" err="1"/>
              <a:t>Menyiapkan</a:t>
            </a:r>
            <a:r>
              <a:rPr lang="en-ID" dirty="0"/>
              <a:t> </a:t>
            </a:r>
            <a:r>
              <a:rPr lang="en-ID" dirty="0" err="1"/>
              <a:t>lubang</a:t>
            </a:r>
            <a:r>
              <a:rPr lang="en-ID" dirty="0"/>
              <a:t> </a:t>
            </a:r>
            <a:r>
              <a:rPr lang="en-ID" dirty="0" err="1"/>
              <a:t>penampung</a:t>
            </a:r>
            <a:r>
              <a:rPr lang="en-ID" dirty="0"/>
              <a:t> </a:t>
            </a:r>
            <a:r>
              <a:rPr lang="en-ID" dirty="0" err="1"/>
              <a:t>darah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sembelihan</a:t>
            </a:r>
            <a:r>
              <a:rPr lang="en-ID" dirty="0"/>
              <a:t>. </a:t>
            </a:r>
          </a:p>
          <a:p>
            <a:pPr marL="342900" indent="-342900">
              <a:buAutoNum type="alphaLcPeriod"/>
            </a:pPr>
            <a:r>
              <a:rPr lang="en-ID" dirty="0" err="1"/>
              <a:t>Menyiapkan</a:t>
            </a:r>
            <a:r>
              <a:rPr lang="en-ID" dirty="0"/>
              <a:t> </a:t>
            </a:r>
            <a:r>
              <a:rPr lang="en-ID" dirty="0" err="1"/>
              <a:t>alat</a:t>
            </a:r>
            <a:r>
              <a:rPr lang="en-ID" dirty="0"/>
              <a:t> </a:t>
            </a:r>
            <a:r>
              <a:rPr lang="en-ID" dirty="0" err="1"/>
              <a:t>potong</a:t>
            </a:r>
            <a:r>
              <a:rPr lang="en-ID" dirty="0"/>
              <a:t> yang </a:t>
            </a:r>
            <a:r>
              <a:rPr lang="en-ID" dirty="0" err="1"/>
              <a:t>tajam</a:t>
            </a:r>
            <a:r>
              <a:rPr lang="en-ID" dirty="0"/>
              <a:t>. Jika </a:t>
            </a:r>
            <a:r>
              <a:rPr lang="en-ID" dirty="0" err="1"/>
              <a:t>perlu</a:t>
            </a:r>
            <a:r>
              <a:rPr lang="en-ID" dirty="0"/>
              <a:t> </a:t>
            </a:r>
            <a:r>
              <a:rPr lang="en-ID" dirty="0" err="1"/>
              <a:t>mengasahnya</a:t>
            </a:r>
            <a:r>
              <a:rPr lang="en-ID" dirty="0"/>
              <a:t> </a:t>
            </a:r>
            <a:r>
              <a:rPr lang="en-ID" dirty="0" err="1"/>
              <a:t>terlebih</a:t>
            </a:r>
            <a:r>
              <a:rPr lang="en-ID" dirty="0"/>
              <a:t> </a:t>
            </a:r>
            <a:r>
              <a:rPr lang="en-ID" dirty="0" err="1"/>
              <a:t>dahulu</a:t>
            </a:r>
            <a:r>
              <a:rPr lang="en-ID" dirty="0"/>
              <a:t>.</a:t>
            </a:r>
          </a:p>
          <a:p>
            <a:pPr marL="342900" indent="-342900">
              <a:buAutoNum type="alphaLcPeriod"/>
            </a:pPr>
            <a:r>
              <a:rPr lang="en-ID" dirty="0"/>
              <a:t> </a:t>
            </a:r>
            <a:r>
              <a:rPr lang="en-ID" dirty="0" err="1"/>
              <a:t>Menghadapkan</a:t>
            </a:r>
            <a:r>
              <a:rPr lang="en-ID" dirty="0"/>
              <a:t> </a:t>
            </a:r>
            <a:r>
              <a:rPr lang="en-ID" dirty="0" err="1"/>
              <a:t>leher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ke</a:t>
            </a:r>
            <a:r>
              <a:rPr lang="en-ID" dirty="0"/>
              <a:t> </a:t>
            </a:r>
            <a:r>
              <a:rPr lang="en-ID" dirty="0" err="1"/>
              <a:t>arah</a:t>
            </a:r>
            <a:r>
              <a:rPr lang="en-ID" dirty="0"/>
              <a:t> </a:t>
            </a:r>
            <a:r>
              <a:rPr lang="en-ID" dirty="0" err="1"/>
              <a:t>kiblat</a:t>
            </a:r>
            <a:r>
              <a:rPr lang="en-ID" dirty="0"/>
              <a:t>, dan </a:t>
            </a:r>
            <a:r>
              <a:rPr lang="en-ID" dirty="0" err="1"/>
              <a:t>menempatkan</a:t>
            </a:r>
            <a:r>
              <a:rPr lang="en-ID" dirty="0"/>
              <a:t> </a:t>
            </a:r>
            <a:r>
              <a:rPr lang="en-ID" dirty="0" err="1"/>
              <a:t>lambung</a:t>
            </a:r>
            <a:r>
              <a:rPr lang="en-ID" dirty="0"/>
              <a:t> </a:t>
            </a:r>
            <a:r>
              <a:rPr lang="en-ID" dirty="0" err="1"/>
              <a:t>kirinya</a:t>
            </a:r>
            <a:r>
              <a:rPr lang="en-ID" dirty="0"/>
              <a:t> di </a:t>
            </a:r>
            <a:r>
              <a:rPr lang="en-ID" dirty="0" err="1"/>
              <a:t>bawah</a:t>
            </a:r>
            <a:r>
              <a:rPr lang="en-ID" dirty="0"/>
              <a:t>.</a:t>
            </a:r>
          </a:p>
          <a:p>
            <a:pPr marL="342900" indent="-342900">
              <a:buAutoNum type="alphaLcPeriod"/>
            </a:pPr>
            <a:r>
              <a:rPr lang="en-ID" dirty="0" err="1"/>
              <a:t>Meletakkan</a:t>
            </a:r>
            <a:r>
              <a:rPr lang="en-ID" dirty="0"/>
              <a:t> </a:t>
            </a:r>
            <a:r>
              <a:rPr lang="en-ID" dirty="0" err="1"/>
              <a:t>leher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di </a:t>
            </a:r>
            <a:r>
              <a:rPr lang="en-ID" dirty="0" err="1"/>
              <a:t>atas</a:t>
            </a:r>
            <a:r>
              <a:rPr lang="en-ID" dirty="0"/>
              <a:t> </a:t>
            </a:r>
            <a:r>
              <a:rPr lang="en-ID" dirty="0" err="1"/>
              <a:t>lubang</a:t>
            </a:r>
            <a:r>
              <a:rPr lang="en-ID" dirty="0"/>
              <a:t> </a:t>
            </a:r>
            <a:r>
              <a:rPr lang="en-ID" dirty="0" err="1"/>
              <a:t>penampungan</a:t>
            </a:r>
            <a:r>
              <a:rPr lang="en-ID" dirty="0"/>
              <a:t> </a:t>
            </a:r>
            <a:r>
              <a:rPr lang="en-ID" dirty="0" err="1"/>
              <a:t>darah</a:t>
            </a:r>
            <a:r>
              <a:rPr lang="en-ID" dirty="0"/>
              <a:t>. </a:t>
            </a:r>
          </a:p>
          <a:p>
            <a:pPr marL="342900" indent="-342900">
              <a:buAutoNum type="alphaLcPeriod"/>
            </a:pPr>
            <a:r>
              <a:rPr lang="en-ID" dirty="0" err="1"/>
              <a:t>Memegang</a:t>
            </a:r>
            <a:r>
              <a:rPr lang="en-ID" dirty="0"/>
              <a:t> </a:t>
            </a:r>
            <a:r>
              <a:rPr lang="en-ID" dirty="0" err="1"/>
              <a:t>kuat</a:t>
            </a:r>
            <a:r>
              <a:rPr lang="en-ID" dirty="0"/>
              <a:t> kaki </a:t>
            </a:r>
            <a:r>
              <a:rPr lang="en-ID" dirty="0" err="1"/>
              <a:t>hewan</a:t>
            </a:r>
            <a:r>
              <a:rPr lang="en-ID" dirty="0"/>
              <a:t> yang </a:t>
            </a:r>
            <a:r>
              <a:rPr lang="en-ID" dirty="0" err="1"/>
              <a:t>akan</a:t>
            </a:r>
            <a:r>
              <a:rPr lang="en-ID" dirty="0"/>
              <a:t> </a:t>
            </a:r>
            <a:r>
              <a:rPr lang="en-ID" dirty="0" err="1"/>
              <a:t>disembelih</a:t>
            </a:r>
            <a:r>
              <a:rPr lang="en-ID" dirty="0"/>
              <a:t>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mengikat</a:t>
            </a:r>
            <a:r>
              <a:rPr lang="en-ID" dirty="0"/>
              <a:t> </a:t>
            </a:r>
            <a:r>
              <a:rPr lang="en-ID" dirty="0" err="1"/>
              <a:t>kakinya</a:t>
            </a:r>
            <a:r>
              <a:rPr lang="en-ID" dirty="0"/>
              <a:t>.</a:t>
            </a:r>
          </a:p>
          <a:p>
            <a:pPr marL="342900" indent="-342900">
              <a:buAutoNum type="alphaLcPeriod"/>
            </a:pPr>
            <a:r>
              <a:rPr lang="en-ID" dirty="0"/>
              <a:t> </a:t>
            </a:r>
            <a:r>
              <a:rPr lang="en-ID" dirty="0" err="1"/>
              <a:t>Menancapkan</a:t>
            </a:r>
            <a:r>
              <a:rPr lang="en-ID" dirty="0"/>
              <a:t> </a:t>
            </a:r>
            <a:r>
              <a:rPr lang="en-ID" dirty="0" err="1"/>
              <a:t>tanduknya</a:t>
            </a:r>
            <a:r>
              <a:rPr lang="en-ID" dirty="0"/>
              <a:t> </a:t>
            </a:r>
            <a:r>
              <a:rPr lang="en-ID" dirty="0" err="1"/>
              <a:t>ke</a:t>
            </a:r>
            <a:r>
              <a:rPr lang="en-ID" dirty="0"/>
              <a:t> </a:t>
            </a:r>
            <a:r>
              <a:rPr lang="en-ID" dirty="0" err="1"/>
              <a:t>tanah</a:t>
            </a:r>
            <a:r>
              <a:rPr lang="en-ID" dirty="0"/>
              <a:t> dan </a:t>
            </a:r>
            <a:r>
              <a:rPr lang="en-ID" dirty="0" err="1"/>
              <a:t>ditekan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kaki (</a:t>
            </a:r>
            <a:r>
              <a:rPr lang="en-ID" dirty="0" err="1"/>
              <a:t>dengkul</a:t>
            </a:r>
            <a:r>
              <a:rPr lang="en-ID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1294331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472975" cy="7774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567369" y="416017"/>
            <a:ext cx="4724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s-ES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C. Tata Cara </a:t>
            </a:r>
            <a:r>
              <a:rPr lang="es-ES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Penyembelihan</a:t>
            </a:r>
            <a:r>
              <a:rPr lang="es-ES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s-ES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Hewan</a:t>
            </a:r>
            <a:endParaRPr lang="en-GB" sz="2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38179AC-6305-488A-B57E-BE306A5FE0C6}"/>
              </a:ext>
            </a:extLst>
          </p:cNvPr>
          <p:cNvSpPr/>
          <p:nvPr/>
        </p:nvSpPr>
        <p:spPr>
          <a:xfrm>
            <a:off x="572665" y="1483802"/>
            <a:ext cx="7998667" cy="437701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dirty="0"/>
              <a:t>tata </a:t>
            </a:r>
            <a:r>
              <a:rPr lang="en-ID" dirty="0" err="1"/>
              <a:t>cara</a:t>
            </a:r>
            <a:r>
              <a:rPr lang="en-ID" dirty="0"/>
              <a:t>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secara</a:t>
            </a:r>
            <a:r>
              <a:rPr lang="en-ID" dirty="0"/>
              <a:t> </a:t>
            </a:r>
            <a:r>
              <a:rPr lang="en-ID" b="1" dirty="0" err="1"/>
              <a:t>tradisional</a:t>
            </a:r>
            <a:endParaRPr lang="en-ID" b="1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76B272-6CB7-4F1F-80B9-6590413A5CF3}"/>
              </a:ext>
            </a:extLst>
          </p:cNvPr>
          <p:cNvSpPr txBox="1"/>
          <p:nvPr/>
        </p:nvSpPr>
        <p:spPr>
          <a:xfrm>
            <a:off x="457199" y="1055323"/>
            <a:ext cx="82296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/>
              <a:t>1. Tata Cara </a:t>
            </a:r>
            <a:r>
              <a:rPr lang="en-ID" dirty="0" err="1"/>
              <a:t>Menyembelih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Keadaan</a:t>
            </a:r>
            <a:r>
              <a:rPr lang="en-ID" dirty="0"/>
              <a:t> </a:t>
            </a:r>
            <a:r>
              <a:rPr lang="en-ID" b="1" dirty="0" err="1"/>
              <a:t>Maqdūr</a:t>
            </a:r>
            <a:r>
              <a:rPr lang="en-ID" b="1" dirty="0"/>
              <a:t> ‘</a:t>
            </a:r>
            <a:r>
              <a:rPr lang="en-ID" b="1" dirty="0" err="1"/>
              <a:t>Alaih</a:t>
            </a:r>
            <a:endParaRPr lang="en-ID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37A416-8135-42C5-822B-70ECFD598140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019898E-B9DC-4371-881B-F67852089D01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542C6AE7-2B0E-43EC-97AA-477C888CE87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590B532-1E2B-451E-BF39-D1C9215E0853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6205458-64BF-48BD-B70F-4DCEB54D6CA7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2B2D3C1-15AB-4157-B377-BE9FF399100B}"/>
              </a:ext>
            </a:extLst>
          </p:cNvPr>
          <p:cNvSpPr txBox="1"/>
          <p:nvPr/>
        </p:nvSpPr>
        <p:spPr>
          <a:xfrm>
            <a:off x="567369" y="2070198"/>
            <a:ext cx="867853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/>
              <a:t>h. </a:t>
            </a:r>
            <a:r>
              <a:rPr lang="en-ID" dirty="0" err="1"/>
              <a:t>Mengucapkan</a:t>
            </a:r>
            <a:r>
              <a:rPr lang="en-ID" dirty="0"/>
              <a:t> </a:t>
            </a:r>
            <a:r>
              <a:rPr lang="en-ID" dirty="0" err="1"/>
              <a:t>basmalah</a:t>
            </a:r>
            <a:r>
              <a:rPr lang="en-ID" dirty="0"/>
              <a:t> dan takbir: “</a:t>
            </a:r>
            <a:r>
              <a:rPr lang="en-ID" dirty="0" err="1"/>
              <a:t>Bismillāhi</a:t>
            </a:r>
            <a:r>
              <a:rPr lang="en-ID" dirty="0"/>
              <a:t>, </a:t>
            </a:r>
            <a:r>
              <a:rPr lang="en-ID" dirty="0" err="1"/>
              <a:t>Allāhu</a:t>
            </a:r>
            <a:r>
              <a:rPr lang="en-ID" dirty="0"/>
              <a:t> Akbar.” </a:t>
            </a:r>
          </a:p>
          <a:p>
            <a:r>
              <a:rPr lang="en-ID" dirty="0" err="1"/>
              <a:t>i</a:t>
            </a:r>
            <a:r>
              <a:rPr lang="en-ID" dirty="0"/>
              <a:t>. </a:t>
            </a:r>
            <a:r>
              <a:rPr lang="en-ID" dirty="0" err="1"/>
              <a:t>Mengalirkan</a:t>
            </a:r>
            <a:r>
              <a:rPr lang="en-ID" dirty="0"/>
              <a:t> </a:t>
            </a:r>
            <a:r>
              <a:rPr lang="en-ID" dirty="0" err="1"/>
              <a:t>darah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menyembelih</a:t>
            </a:r>
            <a:r>
              <a:rPr lang="en-ID" dirty="0"/>
              <a:t> pada </a:t>
            </a:r>
            <a:r>
              <a:rPr lang="en-ID" dirty="0" err="1"/>
              <a:t>bagian</a:t>
            </a:r>
            <a:r>
              <a:rPr lang="en-ID" dirty="0"/>
              <a:t> </a:t>
            </a:r>
            <a:r>
              <a:rPr lang="en-ID" dirty="0" err="1"/>
              <a:t>leher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sehingga</a:t>
            </a:r>
            <a:r>
              <a:rPr lang="en-ID" dirty="0"/>
              <a:t> </a:t>
            </a:r>
            <a:r>
              <a:rPr lang="en-ID" dirty="0" err="1"/>
              <a:t>memutuskan</a:t>
            </a:r>
            <a:r>
              <a:rPr lang="en-ID" dirty="0"/>
              <a:t> </a:t>
            </a:r>
            <a:r>
              <a:rPr lang="en-ID" dirty="0" err="1"/>
              <a:t>tenggorokan</a:t>
            </a:r>
            <a:r>
              <a:rPr lang="en-ID" dirty="0"/>
              <a:t> (h. </a:t>
            </a:r>
            <a:r>
              <a:rPr lang="en-ID" dirty="0" err="1"/>
              <a:t>ulqūm</a:t>
            </a:r>
            <a:r>
              <a:rPr lang="en-ID" dirty="0"/>
              <a:t>) , </a:t>
            </a:r>
            <a:r>
              <a:rPr lang="en-ID" dirty="0" err="1"/>
              <a:t>kerongkongan</a:t>
            </a:r>
            <a:r>
              <a:rPr lang="en-ID" dirty="0"/>
              <a:t> (</a:t>
            </a:r>
            <a:r>
              <a:rPr lang="en-ID" dirty="0" err="1"/>
              <a:t>māri</a:t>
            </a:r>
            <a:r>
              <a:rPr lang="en-ID" dirty="0"/>
              <a:t>’), dan </a:t>
            </a:r>
            <a:r>
              <a:rPr lang="en-ID" dirty="0" err="1"/>
              <a:t>urat</a:t>
            </a:r>
            <a:r>
              <a:rPr lang="en-ID" dirty="0"/>
              <a:t> </a:t>
            </a:r>
            <a:r>
              <a:rPr lang="en-ID" dirty="0" err="1"/>
              <a:t>nadi</a:t>
            </a:r>
            <a:r>
              <a:rPr lang="en-ID" dirty="0"/>
              <a:t> </a:t>
            </a:r>
            <a:r>
              <a:rPr lang="en-ID" dirty="0" err="1"/>
              <a:t>kanan</a:t>
            </a:r>
            <a:r>
              <a:rPr lang="en-ID" dirty="0"/>
              <a:t> dan </a:t>
            </a:r>
            <a:r>
              <a:rPr lang="en-ID" dirty="0" err="1"/>
              <a:t>kiri</a:t>
            </a:r>
            <a:r>
              <a:rPr lang="en-ID" dirty="0"/>
              <a:t> (</a:t>
            </a:r>
            <a:r>
              <a:rPr lang="en-ID" dirty="0" err="1"/>
              <a:t>wajadain</a:t>
            </a:r>
            <a:r>
              <a:rPr lang="en-ID" dirty="0"/>
              <a:t>). </a:t>
            </a:r>
          </a:p>
          <a:p>
            <a:r>
              <a:rPr lang="en-ID" dirty="0"/>
              <a:t>j. </a:t>
            </a:r>
            <a:r>
              <a:rPr lang="en-ID" dirty="0" err="1"/>
              <a:t>Menyembelih</a:t>
            </a:r>
            <a:r>
              <a:rPr lang="en-ID" dirty="0"/>
              <a:t> </a:t>
            </a:r>
            <a:r>
              <a:rPr lang="en-ID" dirty="0" err="1"/>
              <a:t>secara</a:t>
            </a:r>
            <a:r>
              <a:rPr lang="en-ID" dirty="0"/>
              <a:t> </a:t>
            </a:r>
            <a:r>
              <a:rPr lang="en-ID" dirty="0" err="1"/>
              <a:t>cepat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satu</a:t>
            </a:r>
            <a:r>
              <a:rPr lang="en-ID" dirty="0"/>
              <a:t> </a:t>
            </a:r>
            <a:r>
              <a:rPr lang="en-ID" dirty="0" err="1"/>
              <a:t>gerakan</a:t>
            </a:r>
            <a:r>
              <a:rPr lang="en-ID" dirty="0"/>
              <a:t> </a:t>
            </a:r>
            <a:r>
              <a:rPr lang="en-ID" dirty="0" err="1"/>
              <a:t>tanpa</a:t>
            </a:r>
            <a:r>
              <a:rPr lang="en-ID" dirty="0"/>
              <a:t> </a:t>
            </a:r>
            <a:r>
              <a:rPr lang="en-ID" dirty="0" err="1"/>
              <a:t>mengangkat</a:t>
            </a:r>
            <a:r>
              <a:rPr lang="en-ID" dirty="0"/>
              <a:t> </a:t>
            </a:r>
            <a:r>
              <a:rPr lang="en-ID" dirty="0" err="1"/>
              <a:t>alat</a:t>
            </a:r>
            <a:r>
              <a:rPr lang="en-ID" dirty="0"/>
              <a:t> </a:t>
            </a:r>
            <a:r>
              <a:rPr lang="en-ID" dirty="0" err="1"/>
              <a:t>potong</a:t>
            </a:r>
            <a:r>
              <a:rPr lang="en-ID" dirty="0"/>
              <a:t>. </a:t>
            </a:r>
          </a:p>
          <a:p>
            <a:r>
              <a:rPr lang="en-ID" dirty="0"/>
              <a:t>k. </a:t>
            </a:r>
            <a:r>
              <a:rPr lang="en-ID" dirty="0" err="1"/>
              <a:t>Memastikan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sudah</a:t>
            </a:r>
            <a:r>
              <a:rPr lang="en-ID" dirty="0"/>
              <a:t> </a:t>
            </a:r>
            <a:r>
              <a:rPr lang="en-ID" dirty="0" err="1"/>
              <a:t>mati</a:t>
            </a:r>
            <a:r>
              <a:rPr lang="en-ID" dirty="0"/>
              <a:t> </a:t>
            </a:r>
            <a:r>
              <a:rPr lang="en-ID" dirty="0" err="1"/>
              <a:t>karena</a:t>
            </a:r>
            <a:r>
              <a:rPr lang="en-ID" dirty="0"/>
              <a:t> </a:t>
            </a:r>
            <a:r>
              <a:rPr lang="en-ID" dirty="0" err="1"/>
              <a:t>penyembelihan</a:t>
            </a:r>
            <a:r>
              <a:rPr lang="en-ID" dirty="0"/>
              <a:t>, </a:t>
            </a:r>
            <a:r>
              <a:rPr lang="en-ID" dirty="0" err="1"/>
              <a:t>bukan</a:t>
            </a:r>
            <a:r>
              <a:rPr lang="en-ID" dirty="0"/>
              <a:t> </a:t>
            </a:r>
            <a:r>
              <a:rPr lang="en-ID" dirty="0" err="1"/>
              <a:t>sebab</a:t>
            </a:r>
            <a:r>
              <a:rPr lang="en-ID" dirty="0"/>
              <a:t> </a:t>
            </a:r>
            <a:r>
              <a:rPr lang="en-ID" dirty="0" err="1"/>
              <a:t>lainnya</a:t>
            </a:r>
            <a:r>
              <a:rPr lang="en-ID" dirty="0"/>
              <a:t>. </a:t>
            </a:r>
          </a:p>
          <a:p>
            <a:r>
              <a:rPr lang="en-ID" dirty="0"/>
              <a:t>l. </a:t>
            </a:r>
            <a:r>
              <a:rPr lang="en-ID" dirty="0" err="1"/>
              <a:t>Memutuskan</a:t>
            </a:r>
            <a:r>
              <a:rPr lang="en-ID" dirty="0"/>
              <a:t> </a:t>
            </a:r>
            <a:r>
              <a:rPr lang="en-ID" dirty="0" err="1"/>
              <a:t>leher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dan </a:t>
            </a:r>
            <a:r>
              <a:rPr lang="en-ID" dirty="0" err="1"/>
              <a:t>mengulitinya</a:t>
            </a:r>
            <a:r>
              <a:rPr lang="en-ID" dirty="0"/>
              <a:t> </a:t>
            </a:r>
            <a:r>
              <a:rPr lang="en-ID" dirty="0" err="1"/>
              <a:t>setelah</a:t>
            </a:r>
            <a:r>
              <a:rPr lang="en-ID" dirty="0"/>
              <a:t> </a:t>
            </a:r>
            <a:r>
              <a:rPr lang="en-ID" dirty="0" err="1"/>
              <a:t>dipastikan</a:t>
            </a:r>
            <a:r>
              <a:rPr lang="en-ID" dirty="0"/>
              <a:t> </a:t>
            </a:r>
            <a:r>
              <a:rPr lang="en-ID" dirty="0" err="1"/>
              <a:t>mati</a:t>
            </a:r>
            <a:r>
              <a:rPr lang="en-ID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1821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472975" cy="7774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567369" y="416017"/>
            <a:ext cx="4724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s-ES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C. Tata Cara </a:t>
            </a:r>
            <a:r>
              <a:rPr lang="es-ES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Penyembelihan</a:t>
            </a:r>
            <a:r>
              <a:rPr lang="es-ES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s-ES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Hewan</a:t>
            </a:r>
            <a:endParaRPr lang="en-GB" sz="2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38179AC-6305-488A-B57E-BE306A5FE0C6}"/>
              </a:ext>
            </a:extLst>
          </p:cNvPr>
          <p:cNvSpPr/>
          <p:nvPr/>
        </p:nvSpPr>
        <p:spPr>
          <a:xfrm>
            <a:off x="572665" y="1483802"/>
            <a:ext cx="7998667" cy="437701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dirty="0"/>
              <a:t>Langkah-</a:t>
            </a:r>
            <a:r>
              <a:rPr lang="en-ID" dirty="0" err="1"/>
              <a:t>langkah</a:t>
            </a:r>
            <a:r>
              <a:rPr lang="en-ID" dirty="0"/>
              <a:t>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metode</a:t>
            </a:r>
            <a:r>
              <a:rPr lang="en-ID" dirty="0"/>
              <a:t> </a:t>
            </a:r>
            <a:r>
              <a:rPr lang="en-ID" b="1" dirty="0" err="1"/>
              <a:t>pemingsanan</a:t>
            </a:r>
            <a:r>
              <a:rPr lang="en-ID" b="1" dirty="0"/>
              <a:t> (stunning)</a:t>
            </a:r>
            <a:endParaRPr lang="en-ID" b="1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76B272-6CB7-4F1F-80B9-6590413A5CF3}"/>
              </a:ext>
            </a:extLst>
          </p:cNvPr>
          <p:cNvSpPr txBox="1"/>
          <p:nvPr/>
        </p:nvSpPr>
        <p:spPr>
          <a:xfrm>
            <a:off x="457199" y="1055323"/>
            <a:ext cx="82296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/>
              <a:t>1. Tata Cara </a:t>
            </a:r>
            <a:r>
              <a:rPr lang="en-ID" dirty="0" err="1"/>
              <a:t>Menyembelih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Keadaan</a:t>
            </a:r>
            <a:r>
              <a:rPr lang="en-ID" dirty="0"/>
              <a:t> </a:t>
            </a:r>
            <a:r>
              <a:rPr lang="en-ID" b="1" dirty="0" err="1"/>
              <a:t>Maqdūr</a:t>
            </a:r>
            <a:r>
              <a:rPr lang="en-ID" b="1" dirty="0"/>
              <a:t> ‘</a:t>
            </a:r>
            <a:r>
              <a:rPr lang="en-ID" b="1" dirty="0" err="1"/>
              <a:t>Alaih</a:t>
            </a:r>
            <a:endParaRPr lang="en-ID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37A416-8135-42C5-822B-70ECFD598140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019898E-B9DC-4371-881B-F67852089D01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542C6AE7-2B0E-43EC-97AA-477C888CE87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590B532-1E2B-451E-BF39-D1C9215E0853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6205458-64BF-48BD-B70F-4DCEB54D6CA7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2B2D3C1-15AB-4157-B377-BE9FF399100B}"/>
              </a:ext>
            </a:extLst>
          </p:cNvPr>
          <p:cNvSpPr txBox="1"/>
          <p:nvPr/>
        </p:nvSpPr>
        <p:spPr>
          <a:xfrm>
            <a:off x="567369" y="1991716"/>
            <a:ext cx="8678537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lphaLcPeriod"/>
            </a:pPr>
            <a:r>
              <a:rPr lang="en-ID" dirty="0" err="1"/>
              <a:t>Sebelum</a:t>
            </a:r>
            <a:r>
              <a:rPr lang="en-ID" dirty="0"/>
              <a:t> </a:t>
            </a:r>
            <a:r>
              <a:rPr lang="en-ID" dirty="0" err="1"/>
              <a:t>disembelih</a:t>
            </a:r>
            <a:r>
              <a:rPr lang="en-ID" dirty="0"/>
              <a:t>,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dipingsankan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listrik</a:t>
            </a:r>
            <a:r>
              <a:rPr lang="en-ID" dirty="0"/>
              <a:t>, gas,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dipukul</a:t>
            </a:r>
            <a:r>
              <a:rPr lang="en-ID" dirty="0"/>
              <a:t> pada </a:t>
            </a:r>
            <a:r>
              <a:rPr lang="en-ID" dirty="0" err="1"/>
              <a:t>titik</a:t>
            </a:r>
            <a:r>
              <a:rPr lang="en-ID" dirty="0"/>
              <a:t> </a:t>
            </a:r>
            <a:r>
              <a:rPr lang="en-ID" dirty="0" err="1"/>
              <a:t>saraf</a:t>
            </a:r>
            <a:r>
              <a:rPr lang="en-ID" dirty="0"/>
              <a:t> </a:t>
            </a:r>
            <a:r>
              <a:rPr lang="en-ID" dirty="0" err="1"/>
              <a:t>tertentu</a:t>
            </a:r>
            <a:r>
              <a:rPr lang="en-ID" dirty="0"/>
              <a:t> di </a:t>
            </a:r>
            <a:r>
              <a:rPr lang="en-ID" dirty="0" err="1"/>
              <a:t>kepalanya</a:t>
            </a:r>
            <a:r>
              <a:rPr lang="en-ID" dirty="0"/>
              <a:t>. </a:t>
            </a:r>
          </a:p>
          <a:p>
            <a:pPr marL="342900" indent="-342900">
              <a:buAutoNum type="alphaLcPeriod"/>
            </a:pPr>
            <a:r>
              <a:rPr lang="en-ID" dirty="0" err="1"/>
              <a:t>Sekalipun</a:t>
            </a:r>
            <a:r>
              <a:rPr lang="en-ID" dirty="0"/>
              <a:t> </a:t>
            </a:r>
            <a:r>
              <a:rPr lang="en-ID" dirty="0" err="1"/>
              <a:t>pingsan</a:t>
            </a:r>
            <a:r>
              <a:rPr lang="en-ID" dirty="0"/>
              <a:t>, </a:t>
            </a:r>
            <a:r>
              <a:rPr lang="en-ID" dirty="0" err="1"/>
              <a:t>hewan</a:t>
            </a:r>
            <a:r>
              <a:rPr lang="en-ID" dirty="0"/>
              <a:t> yang </a:t>
            </a:r>
            <a:r>
              <a:rPr lang="en-ID" dirty="0" err="1"/>
              <a:t>disembelih</a:t>
            </a:r>
            <a:r>
              <a:rPr lang="en-ID" dirty="0"/>
              <a:t> </a:t>
            </a:r>
            <a:r>
              <a:rPr lang="en-ID" dirty="0" err="1"/>
              <a:t>masih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keadaan</a:t>
            </a:r>
            <a:r>
              <a:rPr lang="en-ID" dirty="0"/>
              <a:t> </a:t>
            </a:r>
            <a:r>
              <a:rPr lang="en-ID" dirty="0" err="1"/>
              <a:t>hidup</a:t>
            </a:r>
            <a:r>
              <a:rPr lang="en-ID" dirty="0"/>
              <a:t>. </a:t>
            </a:r>
          </a:p>
          <a:p>
            <a:pPr marL="342900" indent="-342900">
              <a:buAutoNum type="alphaLcPeriod"/>
            </a:pPr>
            <a:r>
              <a:rPr lang="en-ID" dirty="0" err="1"/>
              <a:t>Penyembelih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seorang</a:t>
            </a:r>
            <a:r>
              <a:rPr lang="en-ID" dirty="0"/>
              <a:t> </a:t>
            </a:r>
            <a:r>
              <a:rPr lang="en-ID" dirty="0" err="1"/>
              <a:t>muslim</a:t>
            </a:r>
            <a:r>
              <a:rPr lang="en-ID" dirty="0"/>
              <a:t> yang </a:t>
            </a:r>
            <a:r>
              <a:rPr lang="en-ID" dirty="0" err="1"/>
              <a:t>memotong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alat</a:t>
            </a:r>
            <a:r>
              <a:rPr lang="en-ID" dirty="0"/>
              <a:t> yang </a:t>
            </a:r>
            <a:r>
              <a:rPr lang="en-ID" dirty="0" err="1"/>
              <a:t>tajam</a:t>
            </a:r>
            <a:r>
              <a:rPr lang="en-ID" dirty="0"/>
              <a:t> pada </a:t>
            </a:r>
            <a:r>
              <a:rPr lang="en-ID" dirty="0" err="1"/>
              <a:t>empat</a:t>
            </a:r>
            <a:r>
              <a:rPr lang="en-ID" dirty="0"/>
              <a:t> </a:t>
            </a:r>
            <a:r>
              <a:rPr lang="en-ID" dirty="0" err="1"/>
              <a:t>bagian</a:t>
            </a:r>
            <a:r>
              <a:rPr lang="en-ID" dirty="0"/>
              <a:t> </a:t>
            </a:r>
            <a:r>
              <a:rPr lang="en-ID" dirty="0" err="1"/>
              <a:t>leher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(</a:t>
            </a:r>
            <a:r>
              <a:rPr lang="en-ID" dirty="0" err="1"/>
              <a:t>tenggorokan</a:t>
            </a:r>
            <a:r>
              <a:rPr lang="en-ID" dirty="0"/>
              <a:t>, </a:t>
            </a:r>
            <a:r>
              <a:rPr lang="en-ID" dirty="0" err="1"/>
              <a:t>kerongkongan</a:t>
            </a:r>
            <a:r>
              <a:rPr lang="en-ID" dirty="0"/>
              <a:t>, dan </a:t>
            </a:r>
            <a:r>
              <a:rPr lang="en-ID" dirty="0" err="1"/>
              <a:t>dua</a:t>
            </a:r>
            <a:r>
              <a:rPr lang="en-ID" dirty="0"/>
              <a:t> </a:t>
            </a:r>
            <a:r>
              <a:rPr lang="en-ID" dirty="0" err="1"/>
              <a:t>urat</a:t>
            </a:r>
            <a:r>
              <a:rPr lang="en-ID" dirty="0"/>
              <a:t> </a:t>
            </a:r>
            <a:r>
              <a:rPr lang="en-ID" dirty="0" err="1"/>
              <a:t>leher</a:t>
            </a:r>
            <a:r>
              <a:rPr lang="en-ID" dirty="0"/>
              <a:t>).</a:t>
            </a:r>
          </a:p>
          <a:p>
            <a:pPr marL="342900" indent="-342900">
              <a:buAutoNum type="alphaLcPeriod"/>
            </a:pPr>
            <a:r>
              <a:rPr lang="en-ID" dirty="0" err="1"/>
              <a:t>Penyembelih</a:t>
            </a:r>
            <a:r>
              <a:rPr lang="en-ID" dirty="0"/>
              <a:t> </a:t>
            </a:r>
            <a:r>
              <a:rPr lang="en-ID" dirty="0" err="1"/>
              <a:t>membaca</a:t>
            </a:r>
            <a:r>
              <a:rPr lang="en-ID" dirty="0"/>
              <a:t> </a:t>
            </a:r>
            <a:r>
              <a:rPr lang="en-ID" dirty="0" err="1"/>
              <a:t>basmalah</a:t>
            </a:r>
            <a:r>
              <a:rPr lang="en-ID" dirty="0"/>
              <a:t>, takbir, </a:t>
            </a:r>
            <a:r>
              <a:rPr lang="en-ID" dirty="0" err="1"/>
              <a:t>serta</a:t>
            </a:r>
            <a:r>
              <a:rPr lang="en-ID" dirty="0"/>
              <a:t> </a:t>
            </a:r>
            <a:r>
              <a:rPr lang="en-ID" dirty="0" err="1"/>
              <a:t>selawat</a:t>
            </a:r>
            <a:r>
              <a:rPr lang="en-ID" dirty="0"/>
              <a:t> Nabi </a:t>
            </a:r>
            <a:r>
              <a:rPr lang="en-ID" dirty="0" err="1"/>
              <a:t>setiap</a:t>
            </a:r>
            <a:r>
              <a:rPr lang="en-ID" dirty="0"/>
              <a:t> kali </a:t>
            </a:r>
            <a:r>
              <a:rPr lang="en-ID" dirty="0" err="1"/>
              <a:t>menyembelih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satu</a:t>
            </a:r>
            <a:r>
              <a:rPr lang="en-ID" dirty="0"/>
              <a:t> per </a:t>
            </a:r>
            <a:r>
              <a:rPr lang="en-ID" dirty="0" err="1"/>
              <a:t>satu</a:t>
            </a:r>
            <a:r>
              <a:rPr lang="en-ID" dirty="0"/>
              <a:t>. </a:t>
            </a:r>
            <a:r>
              <a:rPr lang="en-ID" dirty="0" err="1"/>
              <a:t>Alasannya</a:t>
            </a:r>
            <a:r>
              <a:rPr lang="en-ID" dirty="0"/>
              <a:t>, masing-masing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disembelih</a:t>
            </a:r>
            <a:r>
              <a:rPr lang="en-ID" dirty="0"/>
              <a:t> </a:t>
            </a:r>
            <a:r>
              <a:rPr lang="en-ID" dirty="0" err="1"/>
              <a:t>sendiri-sendiri</a:t>
            </a:r>
            <a:r>
              <a:rPr lang="en-ID" dirty="0"/>
              <a:t>.</a:t>
            </a:r>
          </a:p>
          <a:p>
            <a:pPr marL="342900" indent="-342900">
              <a:buAutoNum type="alphaLcPeriod"/>
            </a:pPr>
            <a:r>
              <a:rPr lang="en-ID" dirty="0"/>
              <a:t>Setelah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dipotong</a:t>
            </a:r>
            <a:r>
              <a:rPr lang="en-ID" dirty="0"/>
              <a:t> dan </a:t>
            </a:r>
            <a:r>
              <a:rPr lang="en-ID" dirty="0" err="1"/>
              <a:t>darahnya</a:t>
            </a:r>
            <a:r>
              <a:rPr lang="en-ID" dirty="0"/>
              <a:t> </a:t>
            </a:r>
            <a:r>
              <a:rPr lang="en-ID" dirty="0" err="1"/>
              <a:t>terhenti</a:t>
            </a:r>
            <a:r>
              <a:rPr lang="en-ID" dirty="0"/>
              <a:t>, </a:t>
            </a:r>
            <a:r>
              <a:rPr lang="en-ID" dirty="0" err="1"/>
              <a:t>hendaknya</a:t>
            </a:r>
            <a:r>
              <a:rPr lang="en-ID" dirty="0"/>
              <a:t> </a:t>
            </a:r>
            <a:r>
              <a:rPr lang="en-ID" dirty="0" err="1"/>
              <a:t>dikuliti</a:t>
            </a:r>
            <a:r>
              <a:rPr lang="en-ID" dirty="0"/>
              <a:t> dan </a:t>
            </a:r>
            <a:r>
              <a:rPr lang="en-ID" dirty="0" err="1"/>
              <a:t>dikeluarkan</a:t>
            </a:r>
            <a:r>
              <a:rPr lang="en-ID" dirty="0"/>
              <a:t> </a:t>
            </a:r>
            <a:r>
              <a:rPr lang="en-ID" dirty="0" err="1"/>
              <a:t>isi</a:t>
            </a:r>
            <a:r>
              <a:rPr lang="en-ID" dirty="0"/>
              <a:t> </a:t>
            </a:r>
            <a:r>
              <a:rPr lang="en-ID" dirty="0" err="1"/>
              <a:t>perutnya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68236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472975" cy="6958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572665" y="307252"/>
            <a:ext cx="4724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s-ES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C. Tata Cara </a:t>
            </a:r>
            <a:r>
              <a:rPr lang="es-ES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Penyembelihan</a:t>
            </a:r>
            <a:r>
              <a:rPr lang="es-ES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s-ES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Hewan</a:t>
            </a:r>
            <a:endParaRPr lang="en-GB" sz="2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38179AC-6305-488A-B57E-BE306A5FE0C6}"/>
              </a:ext>
            </a:extLst>
          </p:cNvPr>
          <p:cNvSpPr/>
          <p:nvPr/>
        </p:nvSpPr>
        <p:spPr>
          <a:xfrm>
            <a:off x="572665" y="1385067"/>
            <a:ext cx="7998667" cy="437701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dilakukan</a:t>
            </a:r>
            <a:r>
              <a:rPr lang="en-ID" dirty="0"/>
              <a:t> </a:t>
            </a:r>
            <a:r>
              <a:rPr lang="en-ID" dirty="0" err="1"/>
              <a:t>menggunakan</a:t>
            </a:r>
            <a:r>
              <a:rPr lang="en-ID" dirty="0"/>
              <a:t> </a:t>
            </a:r>
            <a:r>
              <a:rPr lang="en-ID" b="1" dirty="0" err="1"/>
              <a:t>mesin</a:t>
            </a:r>
            <a:r>
              <a:rPr lang="en-ID" b="1" dirty="0"/>
              <a:t> </a:t>
            </a:r>
            <a:r>
              <a:rPr lang="en-ID" b="1" dirty="0" err="1"/>
              <a:t>pemotong</a:t>
            </a:r>
            <a:r>
              <a:rPr lang="en-ID" b="1" dirty="0"/>
              <a:t> </a:t>
            </a:r>
            <a:r>
              <a:rPr lang="en-ID" b="1" dirty="0" err="1"/>
              <a:t>otomatis</a:t>
            </a:r>
            <a:r>
              <a:rPr lang="en-ID" dirty="0"/>
              <a:t>.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76B272-6CB7-4F1F-80B9-6590413A5CF3}"/>
              </a:ext>
            </a:extLst>
          </p:cNvPr>
          <p:cNvSpPr txBox="1"/>
          <p:nvPr/>
        </p:nvSpPr>
        <p:spPr>
          <a:xfrm>
            <a:off x="457197" y="983138"/>
            <a:ext cx="82296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/>
              <a:t>1. Tata Cara </a:t>
            </a:r>
            <a:r>
              <a:rPr lang="en-ID" dirty="0" err="1"/>
              <a:t>Menyembelih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Keadaan</a:t>
            </a:r>
            <a:r>
              <a:rPr lang="en-ID" dirty="0"/>
              <a:t> </a:t>
            </a:r>
            <a:r>
              <a:rPr lang="en-ID" b="1" dirty="0" err="1"/>
              <a:t>Maqdūr</a:t>
            </a:r>
            <a:r>
              <a:rPr lang="en-ID" b="1" dirty="0"/>
              <a:t> ‘</a:t>
            </a:r>
            <a:r>
              <a:rPr lang="en-ID" b="1" dirty="0" err="1"/>
              <a:t>Alaih</a:t>
            </a:r>
            <a:endParaRPr lang="en-ID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37A416-8135-42C5-822B-70ECFD598140}"/>
              </a:ext>
            </a:extLst>
          </p:cNvPr>
          <p:cNvGrpSpPr/>
          <p:nvPr/>
        </p:nvGrpSpPr>
        <p:grpSpPr>
          <a:xfrm>
            <a:off x="-2" y="4303807"/>
            <a:ext cx="9144000" cy="954527"/>
            <a:chOff x="32951" y="2419350"/>
            <a:chExt cx="9144000" cy="95452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019898E-B9DC-4371-881B-F67852089D01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542C6AE7-2B0E-43EC-97AA-477C888CE87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590B532-1E2B-451E-BF39-D1C9215E0853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6205458-64BF-48BD-B70F-4DCEB54D6CA7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2B2D3C1-15AB-4157-B377-BE9FF399100B}"/>
              </a:ext>
            </a:extLst>
          </p:cNvPr>
          <p:cNvSpPr txBox="1"/>
          <p:nvPr/>
        </p:nvSpPr>
        <p:spPr>
          <a:xfrm>
            <a:off x="543287" y="1894861"/>
            <a:ext cx="8678537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lphaLcPeriod"/>
            </a:pPr>
            <a:r>
              <a:rPr lang="en-ID" dirty="0" err="1"/>
              <a:t>Memastikan</a:t>
            </a:r>
            <a:r>
              <a:rPr lang="en-ID" dirty="0"/>
              <a:t> </a:t>
            </a:r>
            <a:r>
              <a:rPr lang="en-ID" dirty="0" err="1"/>
              <a:t>mesin</a:t>
            </a:r>
            <a:r>
              <a:rPr lang="en-ID" dirty="0"/>
              <a:t> </a:t>
            </a:r>
            <a:r>
              <a:rPr lang="en-ID" dirty="0" err="1"/>
              <a:t>pemotong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keadaan</a:t>
            </a:r>
            <a:r>
              <a:rPr lang="en-ID" dirty="0"/>
              <a:t> </a:t>
            </a:r>
            <a:r>
              <a:rPr lang="en-ID" dirty="0" err="1"/>
              <a:t>baik</a:t>
            </a:r>
            <a:r>
              <a:rPr lang="en-ID" dirty="0"/>
              <a:t>, </a:t>
            </a:r>
            <a:r>
              <a:rPr lang="en-ID" dirty="0" err="1"/>
              <a:t>siap</a:t>
            </a:r>
            <a:r>
              <a:rPr lang="en-ID" dirty="0"/>
              <a:t> </a:t>
            </a:r>
            <a:r>
              <a:rPr lang="en-ID" dirty="0" err="1"/>
              <a:t>pakai</a:t>
            </a:r>
            <a:r>
              <a:rPr lang="en-ID" dirty="0"/>
              <a:t>, dan </a:t>
            </a:r>
            <a:r>
              <a:rPr lang="en-ID" dirty="0" err="1"/>
              <a:t>benar-benar</a:t>
            </a:r>
            <a:r>
              <a:rPr lang="en-ID" dirty="0"/>
              <a:t> </a:t>
            </a:r>
            <a:r>
              <a:rPr lang="en-ID" dirty="0" err="1"/>
              <a:t>tajam</a:t>
            </a:r>
            <a:r>
              <a:rPr lang="en-ID" dirty="0"/>
              <a:t>.</a:t>
            </a:r>
          </a:p>
          <a:p>
            <a:pPr marL="342900" indent="-342900">
              <a:buAutoNum type="alphaLcPeriod"/>
            </a:pPr>
            <a:r>
              <a:rPr lang="en-ID" dirty="0" err="1"/>
              <a:t>Menyiapkan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yang </a:t>
            </a:r>
            <a:r>
              <a:rPr lang="en-ID" dirty="0" err="1"/>
              <a:t>akan</a:t>
            </a:r>
            <a:r>
              <a:rPr lang="en-ID" dirty="0"/>
              <a:t> </a:t>
            </a:r>
            <a:r>
              <a:rPr lang="en-ID" dirty="0" err="1"/>
              <a:t>disembelih</a:t>
            </a:r>
            <a:r>
              <a:rPr lang="en-ID" dirty="0"/>
              <a:t> pada </a:t>
            </a:r>
            <a:r>
              <a:rPr lang="en-ID" dirty="0" err="1"/>
              <a:t>tempat</a:t>
            </a:r>
            <a:r>
              <a:rPr lang="en-ID" dirty="0"/>
              <a:t> </a:t>
            </a:r>
            <a:r>
              <a:rPr lang="en-ID" dirty="0" err="1"/>
              <a:t>pemotongan</a:t>
            </a:r>
            <a:r>
              <a:rPr lang="en-ID" dirty="0"/>
              <a:t>. </a:t>
            </a:r>
          </a:p>
          <a:p>
            <a:pPr marL="342900" indent="-342900">
              <a:buAutoNum type="alphaLcPeriod"/>
            </a:pPr>
            <a:r>
              <a:rPr lang="en-ID" dirty="0" err="1"/>
              <a:t>Penyembelih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seorang</a:t>
            </a:r>
            <a:r>
              <a:rPr lang="en-ID" dirty="0"/>
              <a:t> </a:t>
            </a:r>
            <a:r>
              <a:rPr lang="en-ID" dirty="0" err="1"/>
              <a:t>muslim</a:t>
            </a:r>
            <a:r>
              <a:rPr lang="en-ID" dirty="0"/>
              <a:t>. </a:t>
            </a:r>
          </a:p>
          <a:p>
            <a:pPr marL="342900" indent="-342900">
              <a:buAutoNum type="alphaLcPeriod"/>
            </a:pPr>
            <a:r>
              <a:rPr lang="en-ID" dirty="0" err="1"/>
              <a:t>Berniat</a:t>
            </a:r>
            <a:r>
              <a:rPr lang="en-ID" dirty="0"/>
              <a:t>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menyembelih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membaca</a:t>
            </a:r>
            <a:r>
              <a:rPr lang="en-ID" dirty="0"/>
              <a:t> </a:t>
            </a:r>
            <a:r>
              <a:rPr lang="en-ID" dirty="0" err="1"/>
              <a:t>basmalah</a:t>
            </a:r>
            <a:r>
              <a:rPr lang="en-ID" dirty="0"/>
              <a:t>, takbir, dan </a:t>
            </a:r>
            <a:r>
              <a:rPr lang="en-ID" dirty="0" err="1"/>
              <a:t>selawat</a:t>
            </a:r>
            <a:r>
              <a:rPr lang="en-ID" dirty="0"/>
              <a:t> Nabi. </a:t>
            </a:r>
            <a:r>
              <a:rPr lang="en-ID" dirty="0" err="1"/>
              <a:t>boleh</a:t>
            </a:r>
            <a:r>
              <a:rPr lang="en-ID" dirty="0"/>
              <a:t> </a:t>
            </a:r>
            <a:r>
              <a:rPr lang="en-ID" dirty="0" err="1"/>
              <a:t>dilakukan</a:t>
            </a:r>
            <a:r>
              <a:rPr lang="en-ID" dirty="0"/>
              <a:t> </a:t>
            </a:r>
            <a:r>
              <a:rPr lang="en-ID" b="1" dirty="0" err="1"/>
              <a:t>sekali</a:t>
            </a:r>
            <a:r>
              <a:rPr lang="en-ID" b="1" dirty="0"/>
              <a:t> </a:t>
            </a:r>
            <a:r>
              <a:rPr lang="en-ID" b="1" dirty="0" err="1"/>
              <a:t>ketika</a:t>
            </a:r>
            <a:r>
              <a:rPr lang="en-ID" b="1" dirty="0"/>
              <a:t> </a:t>
            </a:r>
            <a:r>
              <a:rPr lang="en-ID" b="1" dirty="0" err="1"/>
              <a:t>menghidupkan</a:t>
            </a:r>
            <a:r>
              <a:rPr lang="en-ID" b="1" dirty="0"/>
              <a:t> </a:t>
            </a:r>
            <a:r>
              <a:rPr lang="en-ID" b="1" dirty="0" err="1"/>
              <a:t>mesin</a:t>
            </a:r>
            <a:r>
              <a:rPr lang="en-ID" b="1" dirty="0"/>
              <a:t> </a:t>
            </a:r>
            <a:r>
              <a:rPr lang="en-ID" dirty="0"/>
              <a:t>yang </a:t>
            </a:r>
            <a:r>
              <a:rPr lang="en-ID" dirty="0" err="1"/>
              <a:t>memotong</a:t>
            </a:r>
            <a:r>
              <a:rPr lang="en-ID" dirty="0"/>
              <a:t> </a:t>
            </a:r>
            <a:r>
              <a:rPr lang="en-ID" dirty="0" err="1"/>
              <a:t>beberapa</a:t>
            </a:r>
            <a:r>
              <a:rPr lang="en-ID" dirty="0"/>
              <a:t> </a:t>
            </a:r>
            <a:r>
              <a:rPr lang="en-ID" dirty="0" err="1"/>
              <a:t>ekor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secara</a:t>
            </a:r>
            <a:r>
              <a:rPr lang="en-ID" dirty="0"/>
              <a:t> </a:t>
            </a:r>
            <a:r>
              <a:rPr lang="en-ID" dirty="0" err="1"/>
              <a:t>bersambung</a:t>
            </a:r>
            <a:r>
              <a:rPr lang="en-ID" dirty="0"/>
              <a:t>.</a:t>
            </a:r>
          </a:p>
          <a:p>
            <a:pPr marL="342900" indent="-342900">
              <a:buAutoNum type="alphaLcPeriod"/>
            </a:pPr>
            <a:r>
              <a:rPr lang="en-ID" dirty="0"/>
              <a:t>Jika </a:t>
            </a:r>
            <a:r>
              <a:rPr lang="en-ID" dirty="0" err="1"/>
              <a:t>pemotongan</a:t>
            </a:r>
            <a:r>
              <a:rPr lang="en-ID" dirty="0"/>
              <a:t> </a:t>
            </a:r>
            <a:r>
              <a:rPr lang="en-ID" dirty="0" err="1"/>
              <a:t>dilakukan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tangan</a:t>
            </a:r>
            <a:r>
              <a:rPr lang="en-ID" dirty="0"/>
              <a:t>, </a:t>
            </a:r>
            <a:r>
              <a:rPr lang="en-ID" dirty="0" err="1"/>
              <a:t>mesin</a:t>
            </a:r>
            <a:r>
              <a:rPr lang="en-ID" dirty="0"/>
              <a:t> </a:t>
            </a:r>
            <a:r>
              <a:rPr lang="en-ID" dirty="0" err="1"/>
              <a:t>hanya</a:t>
            </a:r>
            <a:r>
              <a:rPr lang="en-ID" dirty="0"/>
              <a:t> </a:t>
            </a:r>
            <a:r>
              <a:rPr lang="en-ID" dirty="0" err="1"/>
              <a:t>membantu</a:t>
            </a:r>
            <a:r>
              <a:rPr lang="en-ID" dirty="0"/>
              <a:t> </a:t>
            </a:r>
            <a:r>
              <a:rPr lang="en-ID" dirty="0" err="1"/>
              <a:t>antrean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yang </a:t>
            </a:r>
            <a:r>
              <a:rPr lang="en-ID" dirty="0" err="1"/>
              <a:t>hendak</a:t>
            </a:r>
            <a:r>
              <a:rPr lang="en-ID" dirty="0"/>
              <a:t> </a:t>
            </a:r>
            <a:r>
              <a:rPr lang="en-ID" dirty="0" err="1"/>
              <a:t>dipotong</a:t>
            </a:r>
            <a:r>
              <a:rPr lang="en-ID" dirty="0"/>
              <a:t>, </a:t>
            </a:r>
            <a:r>
              <a:rPr lang="en-ID" dirty="0" err="1"/>
              <a:t>maka</a:t>
            </a:r>
            <a:r>
              <a:rPr lang="en-ID" dirty="0"/>
              <a:t> </a:t>
            </a:r>
            <a:r>
              <a:rPr lang="en-ID" dirty="0" err="1"/>
              <a:t>wajib</a:t>
            </a:r>
            <a:r>
              <a:rPr lang="en-ID" dirty="0"/>
              <a:t> </a:t>
            </a:r>
            <a:r>
              <a:rPr lang="en-ID" dirty="0" err="1"/>
              <a:t>membaca</a:t>
            </a:r>
            <a:r>
              <a:rPr lang="en-ID" dirty="0"/>
              <a:t> </a:t>
            </a:r>
            <a:r>
              <a:rPr lang="en-ID" dirty="0" err="1"/>
              <a:t>basmalah</a:t>
            </a:r>
            <a:r>
              <a:rPr lang="en-ID" dirty="0"/>
              <a:t> </a:t>
            </a:r>
            <a:r>
              <a:rPr lang="en-ID" dirty="0" err="1"/>
              <a:t>setiap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yang </a:t>
            </a:r>
            <a:r>
              <a:rPr lang="en-ID" dirty="0" err="1"/>
              <a:t>disembelih</a:t>
            </a:r>
            <a:r>
              <a:rPr lang="en-ID" dirty="0"/>
              <a:t>.</a:t>
            </a:r>
          </a:p>
          <a:p>
            <a:pPr marL="342900" indent="-342900">
              <a:buAutoNum type="alphaLcPeriod"/>
            </a:pPr>
            <a:r>
              <a:rPr lang="en-ID" dirty="0"/>
              <a:t>Setelah </a:t>
            </a:r>
            <a:r>
              <a:rPr lang="en-ID" dirty="0" err="1"/>
              <a:t>disembelih</a:t>
            </a:r>
            <a:r>
              <a:rPr lang="en-ID" dirty="0"/>
              <a:t>, </a:t>
            </a:r>
            <a:r>
              <a:rPr lang="en-ID" dirty="0" err="1"/>
              <a:t>kemudian</a:t>
            </a:r>
            <a:r>
              <a:rPr lang="en-ID" dirty="0"/>
              <a:t> </a:t>
            </a:r>
            <a:r>
              <a:rPr lang="en-ID" dirty="0" err="1"/>
              <a:t>dikuliti</a:t>
            </a:r>
            <a:r>
              <a:rPr lang="en-ID" dirty="0"/>
              <a:t> dan </a:t>
            </a:r>
            <a:r>
              <a:rPr lang="en-ID" dirty="0" err="1"/>
              <a:t>dipotong</a:t>
            </a:r>
            <a:r>
              <a:rPr lang="en-ID" dirty="0"/>
              <a:t> </a:t>
            </a:r>
            <a:r>
              <a:rPr lang="en-ID" dirty="0" err="1"/>
              <a:t>dagingnya</a:t>
            </a:r>
            <a:r>
              <a:rPr lang="en-ID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9589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472975" cy="7774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567369" y="416017"/>
            <a:ext cx="4724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s-ES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C. Tata Cara </a:t>
            </a:r>
            <a:r>
              <a:rPr lang="es-ES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Penyembelihan</a:t>
            </a:r>
            <a:r>
              <a:rPr lang="es-ES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s-ES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Hewan</a:t>
            </a:r>
            <a:endParaRPr lang="en-GB" sz="2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38179AC-6305-488A-B57E-BE306A5FE0C6}"/>
              </a:ext>
            </a:extLst>
          </p:cNvPr>
          <p:cNvSpPr/>
          <p:nvPr/>
        </p:nvSpPr>
        <p:spPr>
          <a:xfrm>
            <a:off x="536155" y="1802309"/>
            <a:ext cx="8114134" cy="954526"/>
          </a:xfrm>
          <a:prstGeom prst="roundRect">
            <a:avLst/>
          </a:prstGeom>
          <a:solidFill>
            <a:srgbClr val="F8804B"/>
          </a:solidFill>
          <a:ln>
            <a:solidFill>
              <a:srgbClr val="F88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dirty="0" err="1"/>
              <a:t>Hewan</a:t>
            </a:r>
            <a:r>
              <a:rPr lang="en-ID" dirty="0"/>
              <a:t> yang </a:t>
            </a:r>
            <a:r>
              <a:rPr lang="en-ID" dirty="0" err="1"/>
              <a:t>termasuk</a:t>
            </a:r>
            <a:r>
              <a:rPr lang="en-ID" dirty="0"/>
              <a:t> </a:t>
            </a:r>
            <a:r>
              <a:rPr lang="en-ID" dirty="0" err="1"/>
              <a:t>gairu</a:t>
            </a:r>
            <a:r>
              <a:rPr lang="en-ID" dirty="0"/>
              <a:t> </a:t>
            </a:r>
            <a:r>
              <a:rPr lang="en-ID" i="1" dirty="0" err="1"/>
              <a:t>maqdūr</a:t>
            </a:r>
            <a:r>
              <a:rPr lang="en-ID" i="1" dirty="0"/>
              <a:t> ‘</a:t>
            </a:r>
            <a:r>
              <a:rPr lang="en-ID" i="1" dirty="0" err="1"/>
              <a:t>alaih</a:t>
            </a:r>
            <a:r>
              <a:rPr lang="en-ID" i="1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buruan</a:t>
            </a:r>
            <a:r>
              <a:rPr lang="en-ID" dirty="0"/>
              <a:t> yang liar dan </a:t>
            </a:r>
            <a:r>
              <a:rPr lang="en-ID" dirty="0" err="1"/>
              <a:t>hewan</a:t>
            </a:r>
            <a:r>
              <a:rPr lang="en-ID" dirty="0"/>
              <a:t> yang </a:t>
            </a:r>
            <a:r>
              <a:rPr lang="en-ID" dirty="0" err="1"/>
              <a:t>semula</a:t>
            </a:r>
            <a:r>
              <a:rPr lang="en-ID" dirty="0"/>
              <a:t> </a:t>
            </a:r>
            <a:r>
              <a:rPr lang="en-ID" dirty="0" err="1"/>
              <a:t>jinak</a:t>
            </a:r>
            <a:r>
              <a:rPr lang="en-ID" dirty="0"/>
              <a:t>, </a:t>
            </a:r>
            <a:r>
              <a:rPr lang="en-ID" dirty="0" err="1"/>
              <a:t>tetapi</a:t>
            </a:r>
            <a:r>
              <a:rPr lang="en-ID" dirty="0"/>
              <a:t> </a:t>
            </a:r>
            <a:r>
              <a:rPr lang="en-ID" dirty="0" err="1"/>
              <a:t>menjadi</a:t>
            </a:r>
            <a:r>
              <a:rPr lang="en-ID" dirty="0"/>
              <a:t> liar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sulit</a:t>
            </a:r>
            <a:r>
              <a:rPr lang="en-ID" dirty="0"/>
              <a:t> </a:t>
            </a:r>
            <a:r>
              <a:rPr lang="en-ID" dirty="0" err="1"/>
              <a:t>disembelih</a:t>
            </a:r>
            <a:r>
              <a:rPr lang="en-ID" dirty="0"/>
              <a:t> </a:t>
            </a:r>
            <a:r>
              <a:rPr lang="en-ID" dirty="0" err="1"/>
              <a:t>karena</a:t>
            </a:r>
            <a:r>
              <a:rPr lang="en-ID" dirty="0"/>
              <a:t> </a:t>
            </a:r>
            <a:r>
              <a:rPr lang="en-ID" dirty="0" err="1"/>
              <a:t>suatu</a:t>
            </a:r>
            <a:r>
              <a:rPr lang="en-ID" dirty="0"/>
              <a:t> </a:t>
            </a:r>
            <a:r>
              <a:rPr lang="en-ID" dirty="0" err="1"/>
              <a:t>hal</a:t>
            </a:r>
            <a:r>
              <a:rPr lang="en-ID" dirty="0"/>
              <a:t>. 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76B272-6CB7-4F1F-80B9-6590413A5CF3}"/>
              </a:ext>
            </a:extLst>
          </p:cNvPr>
          <p:cNvSpPr txBox="1"/>
          <p:nvPr/>
        </p:nvSpPr>
        <p:spPr>
          <a:xfrm>
            <a:off x="567369" y="1259386"/>
            <a:ext cx="82296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/>
              <a:t>2. Tata Cara </a:t>
            </a:r>
            <a:r>
              <a:rPr lang="en-ID" dirty="0" err="1"/>
              <a:t>Menyembelih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Keadaan</a:t>
            </a:r>
            <a:r>
              <a:rPr lang="en-ID" dirty="0"/>
              <a:t> </a:t>
            </a:r>
            <a:r>
              <a:rPr lang="en-ID" b="1" dirty="0" err="1"/>
              <a:t>Gairu</a:t>
            </a:r>
            <a:r>
              <a:rPr lang="en-ID" b="1" dirty="0"/>
              <a:t> </a:t>
            </a:r>
            <a:r>
              <a:rPr lang="en-ID" b="1" dirty="0" err="1"/>
              <a:t>Maqdūr</a:t>
            </a:r>
            <a:r>
              <a:rPr lang="en-ID" b="1" dirty="0"/>
              <a:t> ‘</a:t>
            </a:r>
            <a:r>
              <a:rPr lang="en-ID" b="1" dirty="0" err="1"/>
              <a:t>Alaih</a:t>
            </a:r>
            <a:endParaRPr lang="en-ID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37A416-8135-42C5-822B-70ECFD598140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019898E-B9DC-4371-881B-F67852089D01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542C6AE7-2B0E-43EC-97AA-477C888CE87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590B532-1E2B-451E-BF39-D1C9215E0853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6205458-64BF-48BD-B70F-4DCEB54D6CA7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8D0C42D-EC4E-47C8-9660-A8E761261EBE}"/>
              </a:ext>
            </a:extLst>
          </p:cNvPr>
          <p:cNvSpPr/>
          <p:nvPr/>
        </p:nvSpPr>
        <p:spPr>
          <a:xfrm>
            <a:off x="514933" y="2900108"/>
            <a:ext cx="8114134" cy="1310521"/>
          </a:xfrm>
          <a:prstGeom prst="roundRect">
            <a:avLst/>
          </a:prstGeom>
          <a:solidFill>
            <a:srgbClr val="F8804B"/>
          </a:solidFill>
          <a:ln>
            <a:solidFill>
              <a:srgbClr val="F88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dirty="0"/>
              <a:t>Cara </a:t>
            </a:r>
            <a:r>
              <a:rPr lang="en-ID" dirty="0" err="1"/>
              <a:t>menyembelih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menembak</a:t>
            </a:r>
            <a:r>
              <a:rPr lang="en-ID" dirty="0"/>
              <a:t>, </a:t>
            </a:r>
            <a:r>
              <a:rPr lang="en-ID" dirty="0" err="1"/>
              <a:t>memanah</a:t>
            </a:r>
            <a:r>
              <a:rPr lang="en-ID" dirty="0"/>
              <a:t>, </a:t>
            </a:r>
            <a:r>
              <a:rPr lang="en-ID" dirty="0" err="1"/>
              <a:t>menombak</a:t>
            </a:r>
            <a:r>
              <a:rPr lang="en-ID" dirty="0"/>
              <a:t>,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cara</a:t>
            </a:r>
            <a:r>
              <a:rPr lang="en-ID" dirty="0"/>
              <a:t> lain pada </a:t>
            </a:r>
            <a:r>
              <a:rPr lang="en-ID" dirty="0" err="1"/>
              <a:t>bagian</a:t>
            </a:r>
            <a:r>
              <a:rPr lang="en-ID" dirty="0"/>
              <a:t> mana pun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tubuhnya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alat</a:t>
            </a:r>
            <a:r>
              <a:rPr lang="en-ID" dirty="0"/>
              <a:t> yang </a:t>
            </a:r>
            <a:r>
              <a:rPr lang="en-ID" dirty="0" err="1"/>
              <a:t>tajam</a:t>
            </a:r>
            <a:r>
              <a:rPr lang="en-ID" dirty="0"/>
              <a:t> (</a:t>
            </a:r>
            <a:r>
              <a:rPr lang="en-ID" dirty="0" err="1"/>
              <a:t>kecuali</a:t>
            </a:r>
            <a:r>
              <a:rPr lang="en-ID" dirty="0"/>
              <a:t> </a:t>
            </a:r>
            <a:r>
              <a:rPr lang="en-ID" dirty="0" err="1"/>
              <a:t>gigi</a:t>
            </a:r>
            <a:r>
              <a:rPr lang="en-ID" dirty="0"/>
              <a:t>, </a:t>
            </a:r>
            <a:r>
              <a:rPr lang="en-ID" dirty="0" err="1"/>
              <a:t>tulang</a:t>
            </a:r>
            <a:r>
              <a:rPr lang="en-ID" dirty="0"/>
              <a:t>, dan kuku) </a:t>
            </a:r>
            <a:r>
              <a:rPr lang="en-ID" dirty="0" err="1"/>
              <a:t>sehingga</a:t>
            </a:r>
            <a:r>
              <a:rPr lang="en-ID" dirty="0"/>
              <a:t> </a:t>
            </a:r>
            <a:r>
              <a:rPr lang="en-ID" dirty="0" err="1"/>
              <a:t>mengalirkan</a:t>
            </a:r>
            <a:r>
              <a:rPr lang="en-ID" dirty="0"/>
              <a:t> </a:t>
            </a:r>
            <a:r>
              <a:rPr lang="en-ID" dirty="0" err="1"/>
              <a:t>darah</a:t>
            </a:r>
            <a:r>
              <a:rPr lang="en-ID" dirty="0"/>
              <a:t> dan </a:t>
            </a:r>
            <a:r>
              <a:rPr lang="en-ID" dirty="0" err="1"/>
              <a:t>mempercepat</a:t>
            </a:r>
            <a:r>
              <a:rPr lang="en-ID" dirty="0"/>
              <a:t> </a:t>
            </a:r>
            <a:r>
              <a:rPr lang="en-ID" dirty="0" err="1"/>
              <a:t>kematian</a:t>
            </a:r>
            <a:endParaRPr lang="en-ID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592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472975" cy="7774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568287" y="398197"/>
            <a:ext cx="4724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s-ES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C. Tata Cara </a:t>
            </a:r>
            <a:r>
              <a:rPr lang="es-ES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Penyembelihan</a:t>
            </a:r>
            <a:r>
              <a:rPr lang="es-ES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s-ES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Hewan</a:t>
            </a:r>
            <a:endParaRPr lang="en-GB" sz="2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38179AC-6305-488A-B57E-BE306A5FE0C6}"/>
              </a:ext>
            </a:extLst>
          </p:cNvPr>
          <p:cNvSpPr/>
          <p:nvPr/>
        </p:nvSpPr>
        <p:spPr>
          <a:xfrm>
            <a:off x="533294" y="1713038"/>
            <a:ext cx="8114134" cy="769441"/>
          </a:xfrm>
          <a:prstGeom prst="roundRect">
            <a:avLst/>
          </a:prstGeom>
          <a:solidFill>
            <a:srgbClr val="F8804B"/>
          </a:solidFill>
          <a:ln>
            <a:solidFill>
              <a:srgbClr val="F88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dirty="0" err="1"/>
              <a:t>Hewan</a:t>
            </a:r>
            <a:r>
              <a:rPr lang="en-ID" dirty="0"/>
              <a:t> yang </a:t>
            </a:r>
            <a:r>
              <a:rPr lang="en-ID" dirty="0" err="1"/>
              <a:t>termasuk</a:t>
            </a:r>
            <a:r>
              <a:rPr lang="en-ID" dirty="0"/>
              <a:t> </a:t>
            </a:r>
            <a:r>
              <a:rPr lang="en-ID" dirty="0" err="1"/>
              <a:t>gairu</a:t>
            </a:r>
            <a:r>
              <a:rPr lang="en-ID" dirty="0"/>
              <a:t> </a:t>
            </a:r>
            <a:r>
              <a:rPr lang="en-ID" i="1" dirty="0" err="1"/>
              <a:t>maqdūr</a:t>
            </a:r>
            <a:r>
              <a:rPr lang="en-ID" i="1" dirty="0"/>
              <a:t> ‘</a:t>
            </a:r>
            <a:r>
              <a:rPr lang="en-ID" i="1" dirty="0" err="1"/>
              <a:t>alaih</a:t>
            </a:r>
            <a:r>
              <a:rPr lang="en-ID" i="1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buruan</a:t>
            </a:r>
            <a:r>
              <a:rPr lang="en-ID" dirty="0"/>
              <a:t> yang liar dan </a:t>
            </a:r>
            <a:r>
              <a:rPr lang="en-ID" dirty="0" err="1"/>
              <a:t>hewan</a:t>
            </a:r>
            <a:r>
              <a:rPr lang="en-ID" dirty="0"/>
              <a:t> yang </a:t>
            </a:r>
            <a:r>
              <a:rPr lang="en-ID" dirty="0" err="1"/>
              <a:t>semula</a:t>
            </a:r>
            <a:r>
              <a:rPr lang="en-ID" dirty="0"/>
              <a:t> </a:t>
            </a:r>
            <a:r>
              <a:rPr lang="en-ID" dirty="0" err="1"/>
              <a:t>jinak</a:t>
            </a:r>
            <a:r>
              <a:rPr lang="en-ID" dirty="0"/>
              <a:t>, </a:t>
            </a:r>
            <a:r>
              <a:rPr lang="en-ID" dirty="0" err="1"/>
              <a:t>tetapi</a:t>
            </a:r>
            <a:r>
              <a:rPr lang="en-ID" dirty="0"/>
              <a:t> </a:t>
            </a:r>
            <a:r>
              <a:rPr lang="en-ID" dirty="0" err="1"/>
              <a:t>menjadi</a:t>
            </a:r>
            <a:r>
              <a:rPr lang="en-ID" dirty="0"/>
              <a:t> liar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sulit</a:t>
            </a:r>
            <a:r>
              <a:rPr lang="en-ID" dirty="0"/>
              <a:t> </a:t>
            </a:r>
            <a:r>
              <a:rPr lang="en-ID" dirty="0" err="1"/>
              <a:t>disembelih</a:t>
            </a:r>
            <a:r>
              <a:rPr lang="en-ID" dirty="0"/>
              <a:t> </a:t>
            </a:r>
            <a:r>
              <a:rPr lang="en-ID" dirty="0" err="1"/>
              <a:t>karena</a:t>
            </a:r>
            <a:r>
              <a:rPr lang="en-ID" dirty="0"/>
              <a:t> </a:t>
            </a:r>
            <a:r>
              <a:rPr lang="en-ID" dirty="0" err="1"/>
              <a:t>suatu</a:t>
            </a:r>
            <a:r>
              <a:rPr lang="en-ID" dirty="0"/>
              <a:t> </a:t>
            </a:r>
            <a:r>
              <a:rPr lang="en-ID" dirty="0" err="1"/>
              <a:t>hal</a:t>
            </a:r>
            <a:r>
              <a:rPr lang="en-ID" dirty="0"/>
              <a:t>. 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76B272-6CB7-4F1F-80B9-6590413A5CF3}"/>
              </a:ext>
            </a:extLst>
          </p:cNvPr>
          <p:cNvSpPr txBox="1"/>
          <p:nvPr/>
        </p:nvSpPr>
        <p:spPr>
          <a:xfrm>
            <a:off x="567369" y="1259386"/>
            <a:ext cx="82296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/>
              <a:t>2. Tata Cara </a:t>
            </a:r>
            <a:r>
              <a:rPr lang="en-ID" dirty="0" err="1"/>
              <a:t>Menyembelih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Keadaan</a:t>
            </a:r>
            <a:r>
              <a:rPr lang="en-ID" dirty="0"/>
              <a:t> </a:t>
            </a:r>
            <a:r>
              <a:rPr lang="en-ID" b="1" dirty="0" err="1"/>
              <a:t>Gairu</a:t>
            </a:r>
            <a:r>
              <a:rPr lang="en-ID" b="1" dirty="0"/>
              <a:t> </a:t>
            </a:r>
            <a:r>
              <a:rPr lang="en-ID" b="1" dirty="0" err="1"/>
              <a:t>Maqdūr</a:t>
            </a:r>
            <a:r>
              <a:rPr lang="en-ID" b="1" dirty="0"/>
              <a:t> ‘</a:t>
            </a:r>
            <a:r>
              <a:rPr lang="en-ID" b="1" dirty="0" err="1"/>
              <a:t>Alaih</a:t>
            </a:r>
            <a:endParaRPr lang="en-ID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37A416-8135-42C5-822B-70ECFD598140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019898E-B9DC-4371-881B-F67852089D01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542C6AE7-2B0E-43EC-97AA-477C888CE87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590B532-1E2B-451E-BF39-D1C9215E0853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6205458-64BF-48BD-B70F-4DCEB54D6CA7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8D0C42D-EC4E-47C8-9660-A8E761261EBE}"/>
              </a:ext>
            </a:extLst>
          </p:cNvPr>
          <p:cNvSpPr/>
          <p:nvPr/>
        </p:nvSpPr>
        <p:spPr>
          <a:xfrm>
            <a:off x="533294" y="2661022"/>
            <a:ext cx="8114134" cy="984006"/>
          </a:xfrm>
          <a:prstGeom prst="roundRect">
            <a:avLst/>
          </a:prstGeom>
          <a:solidFill>
            <a:srgbClr val="F8804B"/>
          </a:solidFill>
          <a:ln>
            <a:solidFill>
              <a:srgbClr val="F880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/>
              <a:t>Cara menyembelih hewan dengan menembak, memanah, menombak, atau cara lain pada bagian mana pun dari tubuhnya dengan alat yang tajam (kecuali gigi, tulang, dan kuku) sehingga mengalirkan darah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E56F08-CCCD-45FD-8089-BE7415ED89F7}"/>
              </a:ext>
            </a:extLst>
          </p:cNvPr>
          <p:cNvSpPr txBox="1"/>
          <p:nvPr/>
        </p:nvSpPr>
        <p:spPr>
          <a:xfrm>
            <a:off x="533294" y="3756226"/>
            <a:ext cx="82811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 err="1"/>
              <a:t>Hewan</a:t>
            </a:r>
            <a:r>
              <a:rPr lang="en-ID" dirty="0"/>
              <a:t> halal </a:t>
            </a:r>
            <a:r>
              <a:rPr lang="en-ID" dirty="0" err="1"/>
              <a:t>dikonsumsi</a:t>
            </a:r>
            <a:r>
              <a:rPr lang="en-ID" dirty="0"/>
              <a:t> </a:t>
            </a:r>
            <a:r>
              <a:rPr lang="en-ID" dirty="0" err="1"/>
              <a:t>setelah</a:t>
            </a:r>
            <a:r>
              <a:rPr lang="en-ID" dirty="0"/>
              <a:t> </a:t>
            </a:r>
            <a:r>
              <a:rPr lang="en-ID" dirty="0" err="1"/>
              <a:t>dipastikan</a:t>
            </a:r>
            <a:r>
              <a:rPr lang="en-ID" dirty="0"/>
              <a:t> </a:t>
            </a:r>
            <a:r>
              <a:rPr lang="en-ID" dirty="0" err="1"/>
              <a:t>mati</a:t>
            </a:r>
            <a:r>
              <a:rPr lang="en-ID" dirty="0"/>
              <a:t> </a:t>
            </a:r>
            <a:r>
              <a:rPr lang="en-ID" dirty="0" err="1"/>
              <a:t>karena</a:t>
            </a:r>
            <a:r>
              <a:rPr lang="en-ID" dirty="0"/>
              <a:t> </a:t>
            </a:r>
            <a:r>
              <a:rPr lang="en-ID" dirty="0" err="1"/>
              <a:t>kehabisan</a:t>
            </a:r>
            <a:r>
              <a:rPr lang="en-ID" dirty="0"/>
              <a:t> </a:t>
            </a:r>
            <a:r>
              <a:rPr lang="en-ID" dirty="0" err="1"/>
              <a:t>darah</a:t>
            </a:r>
            <a:r>
              <a:rPr lang="en-ID" dirty="0"/>
              <a:t> </a:t>
            </a:r>
            <a:r>
              <a:rPr lang="en-ID" dirty="0" err="1"/>
              <a:t>akibat</a:t>
            </a:r>
            <a:r>
              <a:rPr lang="en-ID" dirty="0"/>
              <a:t> </a:t>
            </a:r>
            <a:r>
              <a:rPr lang="en-ID" b="1" dirty="0" err="1"/>
              <a:t>dilukai</a:t>
            </a:r>
            <a:r>
              <a:rPr lang="en-ID" dirty="0"/>
              <a:t>, </a:t>
            </a:r>
            <a:r>
              <a:rPr lang="en-ID" dirty="0" err="1"/>
              <a:t>bukan</a:t>
            </a:r>
            <a:r>
              <a:rPr lang="en-ID" dirty="0"/>
              <a:t> </a:t>
            </a:r>
            <a:r>
              <a:rPr lang="en-ID" dirty="0" err="1"/>
              <a:t>karena</a:t>
            </a:r>
            <a:r>
              <a:rPr lang="en-ID" dirty="0"/>
              <a:t> </a:t>
            </a:r>
            <a:r>
              <a:rPr lang="en-ID" dirty="0" err="1"/>
              <a:t>terjatuh</a:t>
            </a:r>
            <a:r>
              <a:rPr lang="en-ID" dirty="0"/>
              <a:t>, </a:t>
            </a:r>
            <a:r>
              <a:rPr lang="en-ID" dirty="0" err="1"/>
              <a:t>tertimpa</a:t>
            </a:r>
            <a:r>
              <a:rPr lang="en-ID" dirty="0"/>
              <a:t> </a:t>
            </a:r>
            <a:r>
              <a:rPr lang="en-ID" dirty="0" err="1"/>
              <a:t>benda</a:t>
            </a:r>
            <a:r>
              <a:rPr lang="en-ID" dirty="0"/>
              <a:t> </a:t>
            </a:r>
            <a:r>
              <a:rPr lang="en-ID" dirty="0" err="1"/>
              <a:t>keras</a:t>
            </a:r>
            <a:r>
              <a:rPr lang="en-ID" dirty="0"/>
              <a:t>,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sebab</a:t>
            </a:r>
            <a:r>
              <a:rPr lang="en-ID" dirty="0"/>
              <a:t> </a:t>
            </a:r>
            <a:r>
              <a:rPr lang="en-ID" dirty="0" err="1"/>
              <a:t>lainnya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0772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472975" cy="9338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914399" y="296070"/>
            <a:ext cx="437736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D. Hal-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hal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Sunah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dan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Makruh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dalam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Penyembelihan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Hewan</a:t>
            </a:r>
            <a:endParaRPr lang="en-GB" sz="2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76B272-6CB7-4F1F-80B9-6590413A5CF3}"/>
              </a:ext>
            </a:extLst>
          </p:cNvPr>
          <p:cNvSpPr txBox="1"/>
          <p:nvPr/>
        </p:nvSpPr>
        <p:spPr>
          <a:xfrm>
            <a:off x="567369" y="1259386"/>
            <a:ext cx="82296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/>
              <a:t>Hal-</a:t>
            </a:r>
            <a:r>
              <a:rPr lang="en-ID" dirty="0" err="1"/>
              <a:t>hal</a:t>
            </a:r>
            <a:r>
              <a:rPr lang="en-ID" dirty="0"/>
              <a:t> yang </a:t>
            </a:r>
            <a:r>
              <a:rPr lang="en-ID" dirty="0" err="1"/>
              <a:t>disunahkan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berikut</a:t>
            </a:r>
            <a:r>
              <a:rPr lang="en-ID" dirty="0"/>
              <a:t>.</a:t>
            </a:r>
            <a:endParaRPr lang="en-ID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37A416-8135-42C5-822B-70ECFD598140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019898E-B9DC-4371-881B-F67852089D01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542C6AE7-2B0E-43EC-97AA-477C888CE87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590B532-1E2B-451E-BF39-D1C9215E0853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6205458-64BF-48BD-B70F-4DCEB54D6CA7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Rounded Rectangle 7">
            <a:extLst>
              <a:ext uri="{FF2B5EF4-FFF2-40B4-BE49-F238E27FC236}">
                <a16:creationId xmlns:a16="http://schemas.microsoft.com/office/drawing/2014/main" id="{4A4CC341-5E68-49F3-9F9B-2D7F5291D40D}"/>
              </a:ext>
            </a:extLst>
          </p:cNvPr>
          <p:cNvSpPr/>
          <p:nvPr/>
        </p:nvSpPr>
        <p:spPr>
          <a:xfrm>
            <a:off x="468420" y="1676534"/>
            <a:ext cx="8207160" cy="2553891"/>
          </a:xfrm>
          <a:prstGeom prst="roundRect">
            <a:avLst/>
          </a:prstGeom>
          <a:solidFill>
            <a:srgbClr val="B1CE37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ID" dirty="0" err="1"/>
              <a:t>Berbuat</a:t>
            </a:r>
            <a:r>
              <a:rPr lang="en-ID" dirty="0"/>
              <a:t> </a:t>
            </a:r>
            <a:r>
              <a:rPr lang="en-ID" dirty="0" err="1"/>
              <a:t>ih.sān</a:t>
            </a:r>
            <a:r>
              <a:rPr lang="en-ID" dirty="0"/>
              <a:t> (</a:t>
            </a:r>
            <a:r>
              <a:rPr lang="en-ID" dirty="0" err="1"/>
              <a:t>baik</a:t>
            </a:r>
            <a:r>
              <a:rPr lang="en-ID" dirty="0"/>
              <a:t>) </a:t>
            </a:r>
            <a:r>
              <a:rPr lang="en-ID" dirty="0" err="1"/>
              <a:t>kepada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sembelihan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menggunakan</a:t>
            </a:r>
            <a:r>
              <a:rPr lang="en-ID" dirty="0"/>
              <a:t> </a:t>
            </a:r>
            <a:r>
              <a:rPr lang="en-ID" dirty="0" err="1"/>
              <a:t>alat</a:t>
            </a:r>
            <a:r>
              <a:rPr lang="en-ID" dirty="0"/>
              <a:t> </a:t>
            </a:r>
            <a:r>
              <a:rPr lang="en-ID" dirty="0" err="1"/>
              <a:t>potong</a:t>
            </a:r>
            <a:r>
              <a:rPr lang="en-ID" dirty="0"/>
              <a:t> yang </a:t>
            </a:r>
            <a:r>
              <a:rPr lang="en-ID" dirty="0" err="1"/>
              <a:t>tajam</a:t>
            </a:r>
            <a:r>
              <a:rPr lang="en-ID" dirty="0"/>
              <a:t> agar </a:t>
            </a:r>
            <a:r>
              <a:rPr lang="en-ID" dirty="0" err="1"/>
              <a:t>dapat</a:t>
            </a:r>
            <a:r>
              <a:rPr lang="en-ID" dirty="0"/>
              <a:t> </a:t>
            </a:r>
            <a:r>
              <a:rPr lang="en-ID" dirty="0" err="1"/>
              <a:t>mengurangi</a:t>
            </a:r>
            <a:r>
              <a:rPr lang="en-ID" dirty="0"/>
              <a:t> </a:t>
            </a:r>
            <a:r>
              <a:rPr lang="en-ID" dirty="0" err="1"/>
              <a:t>penderitaan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. </a:t>
            </a:r>
          </a:p>
          <a:p>
            <a:pPr marL="342900" indent="-342900">
              <a:buAutoNum type="arabicPeriod"/>
            </a:pP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menunjukkan</a:t>
            </a:r>
            <a:r>
              <a:rPr lang="en-ID" dirty="0"/>
              <a:t> </a:t>
            </a:r>
            <a:r>
              <a:rPr lang="en-ID" dirty="0" err="1"/>
              <a:t>alat</a:t>
            </a:r>
            <a:r>
              <a:rPr lang="en-ID" dirty="0"/>
              <a:t> </a:t>
            </a:r>
            <a:r>
              <a:rPr lang="en-ID" dirty="0" err="1"/>
              <a:t>potong</a:t>
            </a:r>
            <a:r>
              <a:rPr lang="en-ID" dirty="0"/>
              <a:t> pada </a:t>
            </a:r>
            <a:r>
              <a:rPr lang="en-ID" dirty="0" err="1"/>
              <a:t>hewan</a:t>
            </a:r>
            <a:r>
              <a:rPr lang="en-ID" dirty="0"/>
              <a:t> yang </a:t>
            </a:r>
            <a:r>
              <a:rPr lang="en-ID" dirty="0" err="1"/>
              <a:t>akan</a:t>
            </a:r>
            <a:r>
              <a:rPr lang="en-ID" dirty="0"/>
              <a:t> </a:t>
            </a:r>
            <a:r>
              <a:rPr lang="en-ID" dirty="0" err="1"/>
              <a:t>disembelih</a:t>
            </a:r>
            <a:r>
              <a:rPr lang="en-ID" dirty="0"/>
              <a:t>.</a:t>
            </a:r>
          </a:p>
          <a:p>
            <a:pPr marL="342900" indent="-342900">
              <a:buAutoNum type="arabicPeriod"/>
            </a:pPr>
            <a:r>
              <a:rPr lang="en-ID" dirty="0" err="1"/>
              <a:t>Menghadapkan</a:t>
            </a:r>
            <a:r>
              <a:rPr lang="en-ID" dirty="0"/>
              <a:t> </a:t>
            </a:r>
            <a:r>
              <a:rPr lang="en-ID" dirty="0" err="1"/>
              <a:t>leher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ke</a:t>
            </a:r>
            <a:r>
              <a:rPr lang="en-ID" dirty="0"/>
              <a:t> </a:t>
            </a:r>
            <a:r>
              <a:rPr lang="en-ID" dirty="0" err="1"/>
              <a:t>arah</a:t>
            </a:r>
            <a:r>
              <a:rPr lang="en-ID" dirty="0"/>
              <a:t> </a:t>
            </a:r>
            <a:r>
              <a:rPr lang="en-ID" dirty="0" err="1"/>
              <a:t>kiblat</a:t>
            </a:r>
            <a:r>
              <a:rPr lang="en-ID" dirty="0"/>
              <a:t> </a:t>
            </a:r>
            <a:r>
              <a:rPr lang="en-ID" dirty="0" err="1"/>
              <a:t>saat</a:t>
            </a:r>
            <a:r>
              <a:rPr lang="en-ID" dirty="0"/>
              <a:t> </a:t>
            </a:r>
            <a:r>
              <a:rPr lang="en-ID" dirty="0" err="1"/>
              <a:t>disembelih</a:t>
            </a:r>
            <a:r>
              <a:rPr lang="en-ID" dirty="0"/>
              <a:t>.</a:t>
            </a:r>
          </a:p>
          <a:p>
            <a:pPr marL="342900" indent="-342900">
              <a:buAutoNum type="arabicPeriod"/>
            </a:pPr>
            <a:r>
              <a:rPr lang="en-ID" dirty="0" err="1"/>
              <a:t>Memotong</a:t>
            </a:r>
            <a:r>
              <a:rPr lang="en-ID" dirty="0"/>
              <a:t> </a:t>
            </a:r>
            <a:r>
              <a:rPr lang="en-ID" dirty="0" err="1"/>
              <a:t>dua</a:t>
            </a:r>
            <a:r>
              <a:rPr lang="en-ID" dirty="0"/>
              <a:t> </a:t>
            </a:r>
            <a:r>
              <a:rPr lang="en-ID" dirty="0" err="1"/>
              <a:t>urat</a:t>
            </a:r>
            <a:r>
              <a:rPr lang="en-ID" dirty="0"/>
              <a:t> </a:t>
            </a:r>
            <a:r>
              <a:rPr lang="en-ID" dirty="0" err="1"/>
              <a:t>nadi</a:t>
            </a:r>
            <a:r>
              <a:rPr lang="en-ID" dirty="0"/>
              <a:t> (</a:t>
            </a:r>
            <a:r>
              <a:rPr lang="en-ID" dirty="0" err="1"/>
              <a:t>wajadain</a:t>
            </a:r>
            <a:r>
              <a:rPr lang="en-ID" dirty="0"/>
              <a:t>) pada </a:t>
            </a:r>
            <a:r>
              <a:rPr lang="en-ID" dirty="0" err="1"/>
              <a:t>leher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agar </a:t>
            </a:r>
            <a:r>
              <a:rPr lang="en-ID" dirty="0" err="1"/>
              <a:t>cepat</a:t>
            </a:r>
            <a:r>
              <a:rPr lang="en-ID" dirty="0"/>
              <a:t> </a:t>
            </a:r>
            <a:r>
              <a:rPr lang="en-ID" dirty="0" err="1"/>
              <a:t>mati</a:t>
            </a:r>
            <a:r>
              <a:rPr lang="en-ID" dirty="0"/>
              <a:t>. </a:t>
            </a:r>
          </a:p>
          <a:p>
            <a:pPr marL="342900" indent="-342900">
              <a:buAutoNum type="arabicPeriod"/>
            </a:pPr>
            <a:r>
              <a:rPr lang="en-ID" dirty="0" err="1"/>
              <a:t>Hewan</a:t>
            </a:r>
            <a:r>
              <a:rPr lang="en-ID" dirty="0"/>
              <a:t> yang </a:t>
            </a:r>
            <a:r>
              <a:rPr lang="en-ID" dirty="0" err="1"/>
              <a:t>disembelih</a:t>
            </a:r>
            <a:r>
              <a:rPr lang="en-ID" dirty="0"/>
              <a:t> </a:t>
            </a:r>
            <a:r>
              <a:rPr lang="en-ID" dirty="0" err="1"/>
              <a:t>dibaringkan</a:t>
            </a:r>
            <a:r>
              <a:rPr lang="en-ID" dirty="0"/>
              <a:t> </a:t>
            </a:r>
            <a:r>
              <a:rPr lang="en-ID" dirty="0" err="1"/>
              <a:t>ke</a:t>
            </a:r>
            <a:r>
              <a:rPr lang="en-ID" dirty="0"/>
              <a:t> </a:t>
            </a:r>
            <a:r>
              <a:rPr lang="en-ID" dirty="0" err="1"/>
              <a:t>sebelah</a:t>
            </a:r>
            <a:r>
              <a:rPr lang="en-ID" dirty="0"/>
              <a:t> </a:t>
            </a:r>
            <a:r>
              <a:rPr lang="en-ID" dirty="0" err="1"/>
              <a:t>kiri</a:t>
            </a:r>
            <a:r>
              <a:rPr lang="en-ID" dirty="0"/>
              <a:t> </a:t>
            </a:r>
            <a:r>
              <a:rPr lang="en-ID" dirty="0" err="1"/>
              <a:t>rusuknya</a:t>
            </a:r>
            <a:r>
              <a:rPr lang="en-ID" dirty="0"/>
              <a:t> agar </a:t>
            </a:r>
            <a:r>
              <a:rPr lang="en-ID" dirty="0" err="1"/>
              <a:t>memudahkan</a:t>
            </a:r>
            <a:r>
              <a:rPr lang="en-ID" dirty="0"/>
              <a:t> </a:t>
            </a:r>
            <a:r>
              <a:rPr lang="en-ID" dirty="0" err="1"/>
              <a:t>penyembelih</a:t>
            </a:r>
            <a:r>
              <a:rPr lang="en-ID" dirty="0"/>
              <a:t>, </a:t>
            </a:r>
            <a:r>
              <a:rPr lang="en-ID" dirty="0" err="1"/>
              <a:t>kecuali</a:t>
            </a:r>
            <a:r>
              <a:rPr lang="en-ID" dirty="0"/>
              <a:t> </a:t>
            </a:r>
            <a:r>
              <a:rPr lang="en-ID" dirty="0" err="1"/>
              <a:t>ketika</a:t>
            </a:r>
            <a:r>
              <a:rPr lang="en-ID" dirty="0"/>
              <a:t> </a:t>
            </a:r>
            <a:r>
              <a:rPr lang="en-ID" dirty="0" err="1"/>
              <a:t>menyembelih</a:t>
            </a:r>
            <a:r>
              <a:rPr lang="en-ID" dirty="0"/>
              <a:t> </a:t>
            </a:r>
            <a:r>
              <a:rPr lang="en-ID" dirty="0" err="1"/>
              <a:t>unta</a:t>
            </a:r>
            <a:r>
              <a:rPr lang="en-ID" dirty="0"/>
              <a:t> yang </a:t>
            </a:r>
            <a:r>
              <a:rPr lang="en-ID" dirty="0" err="1"/>
              <a:t>dilakukan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keadaan</a:t>
            </a:r>
            <a:r>
              <a:rPr lang="en-ID" dirty="0"/>
              <a:t> </a:t>
            </a:r>
            <a:r>
              <a:rPr lang="en-ID" dirty="0" err="1"/>
              <a:t>berdiri</a:t>
            </a:r>
            <a:r>
              <a:rPr lang="en-ID" dirty="0"/>
              <a:t>, dan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unggas</a:t>
            </a:r>
            <a:r>
              <a:rPr lang="en-ID" dirty="0"/>
              <a:t> </a:t>
            </a:r>
            <a:r>
              <a:rPr lang="en-ID" dirty="0" err="1"/>
              <a:t>seperti</a:t>
            </a:r>
            <a:r>
              <a:rPr lang="en-ID" dirty="0"/>
              <a:t> </a:t>
            </a:r>
            <a:r>
              <a:rPr lang="en-ID" dirty="0" err="1"/>
              <a:t>ayam</a:t>
            </a:r>
            <a:r>
              <a:rPr lang="en-ID" dirty="0"/>
              <a:t> yang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perlu</a:t>
            </a:r>
            <a:r>
              <a:rPr lang="en-ID" dirty="0"/>
              <a:t> </a:t>
            </a:r>
            <a:r>
              <a:rPr lang="en-ID" dirty="0" err="1"/>
              <a:t>dibaringkan</a:t>
            </a:r>
            <a:r>
              <a:rPr lang="en-ID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2895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472975" cy="9338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914399" y="296070"/>
            <a:ext cx="437736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D. Hal-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hal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Sunah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dan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Makruh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dalam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Penyembelihan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Hewan</a:t>
            </a:r>
            <a:endParaRPr lang="en-GB" sz="2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76B272-6CB7-4F1F-80B9-6590413A5CF3}"/>
              </a:ext>
            </a:extLst>
          </p:cNvPr>
          <p:cNvSpPr txBox="1"/>
          <p:nvPr/>
        </p:nvSpPr>
        <p:spPr>
          <a:xfrm>
            <a:off x="567369" y="1259386"/>
            <a:ext cx="82296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/>
              <a:t>Hal-</a:t>
            </a:r>
            <a:r>
              <a:rPr lang="en-ID" dirty="0" err="1"/>
              <a:t>hal</a:t>
            </a:r>
            <a:r>
              <a:rPr lang="en-ID" dirty="0"/>
              <a:t> yang </a:t>
            </a:r>
            <a:r>
              <a:rPr lang="en-ID" dirty="0" err="1"/>
              <a:t>disunahkan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berikut</a:t>
            </a:r>
            <a:r>
              <a:rPr lang="en-ID" dirty="0"/>
              <a:t>.</a:t>
            </a:r>
            <a:endParaRPr lang="en-ID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37A416-8135-42C5-822B-70ECFD598140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019898E-B9DC-4371-881B-F67852089D01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542C6AE7-2B0E-43EC-97AA-477C888CE87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590B532-1E2B-451E-BF39-D1C9215E0853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6205458-64BF-48BD-B70F-4DCEB54D6CA7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Rounded Rectangle 7">
            <a:extLst>
              <a:ext uri="{FF2B5EF4-FFF2-40B4-BE49-F238E27FC236}">
                <a16:creationId xmlns:a16="http://schemas.microsoft.com/office/drawing/2014/main" id="{4A4CC341-5E68-49F3-9F9B-2D7F5291D40D}"/>
              </a:ext>
            </a:extLst>
          </p:cNvPr>
          <p:cNvSpPr/>
          <p:nvPr/>
        </p:nvSpPr>
        <p:spPr>
          <a:xfrm>
            <a:off x="468420" y="1734091"/>
            <a:ext cx="8207160" cy="1940957"/>
          </a:xfrm>
          <a:prstGeom prst="roundRect">
            <a:avLst/>
          </a:prstGeom>
          <a:solidFill>
            <a:srgbClr val="B1CE37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dirty="0"/>
              <a:t>6. </a:t>
            </a:r>
            <a:r>
              <a:rPr lang="en-ID" dirty="0" err="1"/>
              <a:t>Meletakkan</a:t>
            </a:r>
            <a:r>
              <a:rPr lang="en-ID" dirty="0"/>
              <a:t> kaki di </a:t>
            </a:r>
            <a:r>
              <a:rPr lang="en-ID" dirty="0" err="1"/>
              <a:t>leher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sembelihan</a:t>
            </a:r>
            <a:r>
              <a:rPr lang="en-ID" dirty="0"/>
              <a:t>, </a:t>
            </a:r>
            <a:r>
              <a:rPr lang="en-ID" dirty="0" err="1"/>
              <a:t>kecuali</a:t>
            </a:r>
            <a:r>
              <a:rPr lang="en-ID" dirty="0"/>
              <a:t> pada </a:t>
            </a:r>
            <a:r>
              <a:rPr lang="en-ID" dirty="0" err="1"/>
              <a:t>unta</a:t>
            </a:r>
            <a:r>
              <a:rPr lang="en-ID" dirty="0"/>
              <a:t> dan </a:t>
            </a:r>
            <a:r>
              <a:rPr lang="en-ID" dirty="0" err="1"/>
              <a:t>unggas</a:t>
            </a:r>
            <a:r>
              <a:rPr lang="en-ID" dirty="0"/>
              <a:t>.</a:t>
            </a:r>
          </a:p>
          <a:p>
            <a:r>
              <a:rPr lang="en-ID" dirty="0"/>
              <a:t>7. </a:t>
            </a:r>
            <a:r>
              <a:rPr lang="en-ID" dirty="0" err="1"/>
              <a:t>Membaca</a:t>
            </a:r>
            <a:r>
              <a:rPr lang="en-ID" dirty="0"/>
              <a:t> </a:t>
            </a:r>
            <a:r>
              <a:rPr lang="en-ID" dirty="0" err="1"/>
              <a:t>basmalah</a:t>
            </a:r>
            <a:r>
              <a:rPr lang="en-ID" dirty="0"/>
              <a:t> </a:t>
            </a:r>
            <a:r>
              <a:rPr lang="en-ID" dirty="0" err="1"/>
              <a:t>saat</a:t>
            </a:r>
            <a:r>
              <a:rPr lang="en-ID" dirty="0"/>
              <a:t> </a:t>
            </a:r>
            <a:r>
              <a:rPr lang="en-ID" dirty="0" err="1"/>
              <a:t>hendak</a:t>
            </a:r>
            <a:r>
              <a:rPr lang="en-ID" dirty="0"/>
              <a:t> </a:t>
            </a:r>
            <a:r>
              <a:rPr lang="en-ID" dirty="0" err="1"/>
              <a:t>menyembelih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. </a:t>
            </a:r>
          </a:p>
          <a:p>
            <a:r>
              <a:rPr lang="en-ID" dirty="0"/>
              <a:t>8. </a:t>
            </a:r>
            <a:r>
              <a:rPr lang="en-ID" dirty="0" err="1"/>
              <a:t>Membaca</a:t>
            </a:r>
            <a:r>
              <a:rPr lang="en-ID" dirty="0"/>
              <a:t> takbir dan </a:t>
            </a:r>
            <a:r>
              <a:rPr lang="en-ID" dirty="0" err="1"/>
              <a:t>selawat</a:t>
            </a:r>
            <a:r>
              <a:rPr lang="en-ID" dirty="0"/>
              <a:t> </a:t>
            </a:r>
            <a:r>
              <a:rPr lang="en-ID" dirty="0" err="1"/>
              <a:t>kepada</a:t>
            </a:r>
            <a:r>
              <a:rPr lang="en-ID" dirty="0"/>
              <a:t> Nabi Muhammad Saw. </a:t>
            </a:r>
          </a:p>
          <a:p>
            <a:r>
              <a:rPr lang="en-ID" dirty="0"/>
              <a:t>9. </a:t>
            </a:r>
            <a:r>
              <a:rPr lang="en-ID" dirty="0" err="1"/>
              <a:t>Berdoa</a:t>
            </a:r>
            <a:r>
              <a:rPr lang="en-ID" dirty="0"/>
              <a:t> agar </a:t>
            </a:r>
            <a:r>
              <a:rPr lang="en-ID" dirty="0" err="1"/>
              <a:t>sembelihan</a:t>
            </a:r>
            <a:r>
              <a:rPr lang="en-ID" dirty="0"/>
              <a:t> </a:t>
            </a:r>
            <a:r>
              <a:rPr lang="en-ID" dirty="0" err="1"/>
              <a:t>diterima</a:t>
            </a:r>
            <a:r>
              <a:rPr lang="en-ID" dirty="0"/>
              <a:t> oleh Allah </a:t>
            </a:r>
            <a:r>
              <a:rPr lang="en-ID" dirty="0" err="1"/>
              <a:t>Swt</a:t>
            </a:r>
            <a:r>
              <a:rPr lang="en-ID" dirty="0"/>
              <a:t>., </a:t>
            </a:r>
            <a:r>
              <a:rPr lang="en-ID" dirty="0" err="1"/>
              <a:t>terutama</a:t>
            </a:r>
            <a:r>
              <a:rPr lang="en-ID" dirty="0"/>
              <a:t>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kurban</a:t>
            </a:r>
            <a:r>
              <a:rPr lang="en-ID" dirty="0"/>
              <a:t> dan </a:t>
            </a:r>
            <a:r>
              <a:rPr lang="en-ID" dirty="0" err="1"/>
              <a:t>akikah</a:t>
            </a:r>
            <a:r>
              <a:rPr lang="en-ID" dirty="0"/>
              <a:t>. </a:t>
            </a:r>
          </a:p>
          <a:p>
            <a:r>
              <a:rPr lang="en-ID" dirty="0"/>
              <a:t>10. </a:t>
            </a:r>
            <a:r>
              <a:rPr lang="en-ID" dirty="0" err="1"/>
              <a:t>Mempercepat</a:t>
            </a:r>
            <a:r>
              <a:rPr lang="en-ID" dirty="0"/>
              <a:t> proses </a:t>
            </a:r>
            <a:r>
              <a:rPr lang="en-ID" dirty="0" err="1"/>
              <a:t>penyembelihan</a:t>
            </a:r>
            <a:r>
              <a:rPr lang="en-ID" dirty="0"/>
              <a:t> agar </a:t>
            </a:r>
            <a:r>
              <a:rPr lang="en-ID" dirty="0" err="1"/>
              <a:t>kondisi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tersiksa</a:t>
            </a:r>
            <a:r>
              <a:rPr lang="en-ID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0357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49"/>
            <a:ext cx="5472975" cy="9545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38179AC-6305-488A-B57E-BE306A5FE0C6}"/>
              </a:ext>
            </a:extLst>
          </p:cNvPr>
          <p:cNvSpPr/>
          <p:nvPr/>
        </p:nvSpPr>
        <p:spPr>
          <a:xfrm>
            <a:off x="688133" y="1885949"/>
            <a:ext cx="6976430" cy="1899627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ID" dirty="0" err="1"/>
              <a:t>Menyakiti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sebelum</a:t>
            </a:r>
            <a:r>
              <a:rPr lang="en-ID" dirty="0"/>
              <a:t> </a:t>
            </a:r>
            <a:r>
              <a:rPr lang="en-ID" dirty="0" err="1"/>
              <a:t>disembelih</a:t>
            </a:r>
            <a:r>
              <a:rPr lang="en-ID" dirty="0"/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D" dirty="0" err="1"/>
              <a:t>Menyembelih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alat</a:t>
            </a:r>
            <a:r>
              <a:rPr lang="en-ID" dirty="0"/>
              <a:t> yang </a:t>
            </a:r>
            <a:r>
              <a:rPr lang="en-ID" dirty="0" err="1"/>
              <a:t>tumpul</a:t>
            </a:r>
            <a:r>
              <a:rPr lang="en-ID" dirty="0"/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D" dirty="0" err="1"/>
              <a:t>Menyembelih</a:t>
            </a:r>
            <a:r>
              <a:rPr lang="en-ID" dirty="0"/>
              <a:t> </a:t>
            </a:r>
            <a:r>
              <a:rPr lang="en-ID" dirty="0" err="1"/>
              <a:t>sampai</a:t>
            </a:r>
            <a:r>
              <a:rPr lang="en-ID" dirty="0"/>
              <a:t> </a:t>
            </a:r>
            <a:r>
              <a:rPr lang="en-ID" dirty="0" err="1"/>
              <a:t>putus</a:t>
            </a:r>
            <a:r>
              <a:rPr lang="en-ID" dirty="0"/>
              <a:t> </a:t>
            </a:r>
            <a:r>
              <a:rPr lang="en-ID" dirty="0" err="1"/>
              <a:t>batang</a:t>
            </a:r>
            <a:r>
              <a:rPr lang="en-ID" dirty="0"/>
              <a:t> </a:t>
            </a:r>
            <a:r>
              <a:rPr lang="en-ID" dirty="0" err="1"/>
              <a:t>lehernya</a:t>
            </a:r>
            <a:r>
              <a:rPr lang="en-ID" dirty="0"/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D" dirty="0" err="1"/>
              <a:t>Menguliti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sembelihan</a:t>
            </a:r>
            <a:r>
              <a:rPr lang="en-ID" dirty="0"/>
              <a:t> </a:t>
            </a:r>
            <a:r>
              <a:rPr lang="en-ID" dirty="0" err="1"/>
              <a:t>sebelum</a:t>
            </a:r>
            <a:r>
              <a:rPr lang="en-ID" dirty="0"/>
              <a:t> </a:t>
            </a:r>
            <a:r>
              <a:rPr lang="en-ID" dirty="0" err="1"/>
              <a:t>benar-benar</a:t>
            </a:r>
            <a:r>
              <a:rPr lang="en-ID" dirty="0"/>
              <a:t> </a:t>
            </a:r>
            <a:r>
              <a:rPr lang="en-ID" dirty="0" err="1"/>
              <a:t>mati</a:t>
            </a:r>
            <a:r>
              <a:rPr lang="en-ID" dirty="0"/>
              <a:t>.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76B272-6CB7-4F1F-80B9-6590413A5CF3}"/>
              </a:ext>
            </a:extLst>
          </p:cNvPr>
          <p:cNvSpPr txBox="1"/>
          <p:nvPr/>
        </p:nvSpPr>
        <p:spPr>
          <a:xfrm>
            <a:off x="533400" y="1307541"/>
            <a:ext cx="82296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/>
              <a:t>Hal-</a:t>
            </a:r>
            <a:r>
              <a:rPr lang="en-ID" dirty="0" err="1"/>
              <a:t>hal</a:t>
            </a:r>
            <a:r>
              <a:rPr lang="en-ID" dirty="0"/>
              <a:t> yang </a:t>
            </a:r>
            <a:r>
              <a:rPr lang="en-ID" b="1" dirty="0" err="1"/>
              <a:t>makruh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berikut</a:t>
            </a:r>
            <a:r>
              <a:rPr lang="en-ID" dirty="0"/>
              <a:t>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37A416-8135-42C5-822B-70ECFD598140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019898E-B9DC-4371-881B-F67852089D01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542C6AE7-2B0E-43EC-97AA-477C888CE87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590B532-1E2B-451E-BF39-D1C9215E0853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6205458-64BF-48BD-B70F-4DCEB54D6CA7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F816E439-C160-4131-9B72-B9D27971E4B8}"/>
              </a:ext>
            </a:extLst>
          </p:cNvPr>
          <p:cNvSpPr txBox="1"/>
          <p:nvPr/>
        </p:nvSpPr>
        <p:spPr>
          <a:xfrm>
            <a:off x="914399" y="296070"/>
            <a:ext cx="437736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D. Hal-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hal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Sunah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dan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Makruh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dalam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Penyembelihan</a:t>
            </a:r>
            <a:r>
              <a:rPr lang="en-ID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Hewan</a:t>
            </a:r>
            <a:endParaRPr lang="en-GB" sz="2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64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472975" cy="7774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567369" y="416017"/>
            <a:ext cx="4724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E. Hikmah </a:t>
            </a:r>
            <a:r>
              <a:rPr lang="en-ID" b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dalam</a:t>
            </a:r>
            <a:r>
              <a:rPr lang="en-ID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b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Penyembelihan</a:t>
            </a:r>
            <a:r>
              <a:rPr lang="en-ID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b="1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Hewan</a:t>
            </a:r>
            <a:endParaRPr lang="en-GB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7" name="Kotak Teks 10">
            <a:extLst>
              <a:ext uri="{FF2B5EF4-FFF2-40B4-BE49-F238E27FC236}">
                <a16:creationId xmlns:a16="http://schemas.microsoft.com/office/drawing/2014/main" id="{95A70A5C-2A3D-4EA0-9778-8B259328AFEF}"/>
              </a:ext>
            </a:extLst>
          </p:cNvPr>
          <p:cNvSpPr txBox="1"/>
          <p:nvPr/>
        </p:nvSpPr>
        <p:spPr>
          <a:xfrm>
            <a:off x="419100" y="1326353"/>
            <a:ext cx="8305800" cy="2553891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  <a:effectLst>
            <a:outerShdw blurRad="107950" dist="12700" dir="5400000" algn="ctr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ID" dirty="0" err="1"/>
              <a:t>Menambah</a:t>
            </a:r>
            <a:r>
              <a:rPr lang="en-ID" dirty="0"/>
              <a:t> </a:t>
            </a:r>
            <a:r>
              <a:rPr lang="en-ID" dirty="0" err="1"/>
              <a:t>keimanan</a:t>
            </a:r>
            <a:r>
              <a:rPr lang="en-ID" dirty="0"/>
              <a:t> dan </a:t>
            </a:r>
            <a:r>
              <a:rPr lang="en-ID" dirty="0" err="1"/>
              <a:t>ketaatan</a:t>
            </a:r>
            <a:r>
              <a:rPr lang="en-ID" dirty="0"/>
              <a:t> </a:t>
            </a:r>
            <a:r>
              <a:rPr lang="en-ID" dirty="0" err="1"/>
              <a:t>kepada</a:t>
            </a:r>
            <a:r>
              <a:rPr lang="en-ID" dirty="0"/>
              <a:t> Allah </a:t>
            </a:r>
            <a:r>
              <a:rPr lang="en-ID" dirty="0" err="1"/>
              <a:t>Swt</a:t>
            </a:r>
            <a:r>
              <a:rPr lang="en-ID" dirty="0"/>
              <a:t>.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melaksanakan</a:t>
            </a:r>
            <a:r>
              <a:rPr lang="en-ID" dirty="0"/>
              <a:t> ibadah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sesuai</a:t>
            </a:r>
            <a:r>
              <a:rPr lang="en-ID" dirty="0"/>
              <a:t> </a:t>
            </a:r>
            <a:r>
              <a:rPr lang="en-ID" dirty="0" err="1"/>
              <a:t>perintah</a:t>
            </a:r>
            <a:r>
              <a:rPr lang="en-ID" dirty="0"/>
              <a:t>-Nya. </a:t>
            </a:r>
          </a:p>
          <a:p>
            <a:pPr marL="342900" indent="-342900">
              <a:buAutoNum type="arabicPeriod"/>
            </a:pPr>
            <a:r>
              <a:rPr lang="en-ID" dirty="0" err="1"/>
              <a:t>Meneladani</a:t>
            </a:r>
            <a:r>
              <a:rPr lang="en-ID" dirty="0"/>
              <a:t> </a:t>
            </a:r>
            <a:r>
              <a:rPr lang="en-ID" dirty="0" err="1"/>
              <a:t>sunah</a:t>
            </a:r>
            <a:r>
              <a:rPr lang="en-ID" dirty="0"/>
              <a:t> </a:t>
            </a:r>
            <a:r>
              <a:rPr lang="en-ID" dirty="0" err="1"/>
              <a:t>Rasulullah</a:t>
            </a:r>
            <a:r>
              <a:rPr lang="en-ID" dirty="0"/>
              <a:t> Saw.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.</a:t>
            </a:r>
          </a:p>
          <a:p>
            <a:pPr marL="342900" indent="-342900">
              <a:buAutoNum type="arabicPeriod"/>
            </a:pPr>
            <a:r>
              <a:rPr lang="en-ID" dirty="0" err="1"/>
              <a:t>Memperoleh</a:t>
            </a:r>
            <a:r>
              <a:rPr lang="en-ID" dirty="0"/>
              <a:t> </a:t>
            </a:r>
            <a:r>
              <a:rPr lang="en-ID" dirty="0" err="1"/>
              <a:t>daging</a:t>
            </a:r>
            <a:r>
              <a:rPr lang="en-ID" dirty="0"/>
              <a:t> yang halal dan </a:t>
            </a:r>
            <a:r>
              <a:rPr lang="en-ID" dirty="0" err="1"/>
              <a:t>sehat</a:t>
            </a:r>
            <a:r>
              <a:rPr lang="en-ID" dirty="0"/>
              <a:t>. </a:t>
            </a:r>
          </a:p>
          <a:p>
            <a:pPr marL="342900" indent="-342900">
              <a:buAutoNum type="arabicPeriod"/>
            </a:pPr>
            <a:r>
              <a:rPr lang="en-ID" dirty="0"/>
              <a:t>Cara </a:t>
            </a:r>
            <a:r>
              <a:rPr lang="en-ID" dirty="0" err="1"/>
              <a:t>menyembelih</a:t>
            </a:r>
            <a:r>
              <a:rPr lang="en-ID" dirty="0"/>
              <a:t> yang </a:t>
            </a:r>
            <a:r>
              <a:rPr lang="en-ID" dirty="0" err="1"/>
              <a:t>benar</a:t>
            </a:r>
            <a:r>
              <a:rPr lang="en-ID" dirty="0"/>
              <a:t> </a:t>
            </a:r>
            <a:r>
              <a:rPr lang="en-ID" dirty="0" err="1"/>
              <a:t>membuat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lekas</a:t>
            </a:r>
            <a:r>
              <a:rPr lang="en-ID" dirty="0"/>
              <a:t> </a:t>
            </a:r>
            <a:r>
              <a:rPr lang="en-ID" dirty="0" err="1"/>
              <a:t>mati</a:t>
            </a:r>
            <a:r>
              <a:rPr lang="en-ID" dirty="0"/>
              <a:t> dan </a:t>
            </a:r>
            <a:r>
              <a:rPr lang="en-ID" dirty="0" err="1"/>
              <a:t>tidak</a:t>
            </a:r>
            <a:r>
              <a:rPr lang="en-ID" dirty="0"/>
              <a:t> lama </a:t>
            </a:r>
            <a:r>
              <a:rPr lang="en-ID" dirty="0" err="1"/>
              <a:t>tersiksa</a:t>
            </a:r>
            <a:r>
              <a:rPr lang="en-ID" dirty="0"/>
              <a:t>.</a:t>
            </a:r>
          </a:p>
          <a:p>
            <a:pPr marL="342900" indent="-342900">
              <a:buAutoNum type="arabicPeriod"/>
            </a:pPr>
            <a:r>
              <a:rPr lang="en-ID" dirty="0"/>
              <a:t> </a:t>
            </a:r>
            <a:r>
              <a:rPr lang="en-ID" dirty="0" err="1"/>
              <a:t>Menanamkan</a:t>
            </a:r>
            <a:r>
              <a:rPr lang="en-ID" dirty="0"/>
              <a:t> </a:t>
            </a:r>
            <a:r>
              <a:rPr lang="en-ID" dirty="0" err="1"/>
              <a:t>sikap</a:t>
            </a:r>
            <a:r>
              <a:rPr lang="en-ID" dirty="0"/>
              <a:t> </a:t>
            </a:r>
            <a:r>
              <a:rPr lang="en-ID" dirty="0" err="1"/>
              <a:t>kehati-hatian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hanya</a:t>
            </a:r>
            <a:r>
              <a:rPr lang="en-ID" dirty="0"/>
              <a:t> </a:t>
            </a:r>
            <a:r>
              <a:rPr lang="en-ID" dirty="0" err="1"/>
              <a:t>mengonsumsi</a:t>
            </a:r>
            <a:r>
              <a:rPr lang="en-ID" dirty="0"/>
              <a:t> </a:t>
            </a:r>
            <a:r>
              <a:rPr lang="en-ID" dirty="0" err="1"/>
              <a:t>makanan</a:t>
            </a:r>
            <a:r>
              <a:rPr lang="en-ID" dirty="0"/>
              <a:t> yang </a:t>
            </a:r>
            <a:r>
              <a:rPr lang="en-ID" dirty="0" err="1"/>
              <a:t>dipastikan</a:t>
            </a:r>
            <a:r>
              <a:rPr lang="en-ID" dirty="0"/>
              <a:t> </a:t>
            </a:r>
            <a:r>
              <a:rPr lang="en-ID" dirty="0" err="1"/>
              <a:t>kehalalannya</a:t>
            </a:r>
            <a:r>
              <a:rPr lang="en-ID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1577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46186" y="350497"/>
            <a:ext cx="6035614" cy="1027326"/>
            <a:chOff x="1330583" y="3352296"/>
            <a:chExt cx="5344813" cy="839333"/>
          </a:xfrm>
        </p:grpSpPr>
        <p:sp>
          <p:nvSpPr>
            <p:cNvPr id="3" name="Parallelogram 2"/>
            <p:cNvSpPr/>
            <p:nvPr/>
          </p:nvSpPr>
          <p:spPr>
            <a:xfrm>
              <a:off x="1330583" y="3352296"/>
              <a:ext cx="5344813" cy="839333"/>
            </a:xfrm>
            <a:prstGeom prst="parallelogram">
              <a:avLst>
                <a:gd name="adj" fmla="val 45313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900"/>
            </a:p>
          </p:txBody>
        </p:sp>
        <p:sp>
          <p:nvSpPr>
            <p:cNvPr id="4" name="テキスト プレースホルダー 17"/>
            <p:cNvSpPr txBox="1">
              <a:spLocks/>
            </p:cNvSpPr>
            <p:nvPr/>
          </p:nvSpPr>
          <p:spPr>
            <a:xfrm>
              <a:off x="2141433" y="3436503"/>
              <a:ext cx="4415612" cy="609600"/>
            </a:xfrm>
            <a:prstGeom prst="rect">
              <a:avLst/>
            </a:prstGeom>
          </p:spPr>
          <p:txBody>
            <a:bodyPr vert="horz" lIns="36000" tIns="36000" rIns="36000" bIns="36000" rtlCol="0" anchor="ctr">
              <a:noAutofit/>
            </a:bodyPr>
            <a:lstStyle>
              <a:lvl1pPr marL="342900" indent="-342900" algn="l" defTabSz="1632753" rtl="0" eaLnBrk="1" latinLnBrk="0" hangingPunct="1">
                <a:lnSpc>
                  <a:spcPct val="120000"/>
                </a:lnSpc>
                <a:spcBef>
                  <a:spcPts val="1200"/>
                </a:spcBef>
                <a:buClr>
                  <a:schemeClr val="accent5"/>
                </a:buClr>
                <a:buFont typeface="Wingdings" panose="05000000000000000000" pitchFamily="2" charset="2"/>
                <a:buChar char="l"/>
                <a:defRPr kumimoji="1" sz="20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1326612" indent="-510235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5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040941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4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857317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673693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490070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306446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122822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939199" indent="-408188" algn="l" defTabSz="1632753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ID" sz="2400" b="1" dirty="0" err="1"/>
                <a:t>Ketentuan</a:t>
              </a:r>
              <a:r>
                <a:rPr lang="en-ID" sz="2400" b="1" dirty="0"/>
                <a:t> </a:t>
              </a:r>
              <a:r>
                <a:rPr lang="en-ID" sz="2400" b="1" dirty="0" err="1"/>
                <a:t>Penyembelihan</a:t>
              </a:r>
              <a:r>
                <a:rPr lang="en-ID" sz="2400" b="1" dirty="0"/>
                <a:t> </a:t>
              </a:r>
              <a:r>
                <a:rPr lang="en-ID" sz="2400" b="1" dirty="0" err="1"/>
                <a:t>Hewan</a:t>
              </a:r>
              <a:endParaRPr lang="id-ID" sz="3600" b="1" dirty="0">
                <a:ln w="0"/>
                <a:solidFill>
                  <a:schemeClr val="accent1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" name="直角三角形 28"/>
          <p:cNvSpPr/>
          <p:nvPr/>
        </p:nvSpPr>
        <p:spPr>
          <a:xfrm rot="2700000">
            <a:off x="378889" y="359839"/>
            <a:ext cx="1093583" cy="1093583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6" name="直角三角形 8"/>
          <p:cNvSpPr/>
          <p:nvPr/>
        </p:nvSpPr>
        <p:spPr>
          <a:xfrm rot="2700000">
            <a:off x="555169" y="359841"/>
            <a:ext cx="1093583" cy="1093583"/>
          </a:xfrm>
          <a:prstGeom prst="rtTriangle">
            <a:avLst/>
          </a:prstGeom>
          <a:solidFill>
            <a:schemeClr val="accent4">
              <a:lumMod val="60000"/>
              <a:lumOff val="4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 dirty="0">
              <a:solidFill>
                <a:srgbClr val="5BB8D1"/>
              </a:solidFill>
              <a:latin typeface="Open Sans"/>
            </a:endParaRPr>
          </a:p>
        </p:txBody>
      </p:sp>
      <p:sp>
        <p:nvSpPr>
          <p:cNvPr id="7" name="直角三角形 4"/>
          <p:cNvSpPr/>
          <p:nvPr/>
        </p:nvSpPr>
        <p:spPr>
          <a:xfrm rot="13500000">
            <a:off x="555169" y="359840"/>
            <a:ext cx="1093583" cy="1093583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noFill/>
            <a:prstDash val="sysDot"/>
          </a:ln>
          <a:effectLst/>
        </p:spPr>
        <p:txBody>
          <a:bodyPr rot="0" spcFirstLastPara="0" vertOverflow="overflow" horzOverflow="overflow" vert="horz" wrap="square" lIns="162552" tIns="81275" rIns="162552" bIns="8127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625519">
              <a:defRPr/>
            </a:pPr>
            <a:endParaRPr kumimoji="1" lang="ja-JP" altLang="en-US" kern="0">
              <a:solidFill>
                <a:srgbClr val="5BB8D1"/>
              </a:solidFill>
              <a:latin typeface="Open San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09600" y="430631"/>
            <a:ext cx="947191" cy="947192"/>
            <a:chOff x="2895601" y="-542991"/>
            <a:chExt cx="960519" cy="960519"/>
          </a:xfrm>
        </p:grpSpPr>
        <p:grpSp>
          <p:nvGrpSpPr>
            <p:cNvPr id="9" name="Group 8"/>
            <p:cNvGrpSpPr/>
            <p:nvPr/>
          </p:nvGrpSpPr>
          <p:grpSpPr>
            <a:xfrm>
              <a:off x="2895601" y="-542991"/>
              <a:ext cx="960519" cy="960519"/>
              <a:chOff x="2895601" y="-542991"/>
              <a:chExt cx="960519" cy="960519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2895601" y="-542991"/>
                <a:ext cx="960519" cy="9605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>
                  <a:solidFill>
                    <a:srgbClr val="4F81BD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926336" y="-512255"/>
                <a:ext cx="898264" cy="89826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050" dirty="0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3015079" y="-488577"/>
              <a:ext cx="72077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28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Bab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21489" y="-119089"/>
              <a:ext cx="325763" cy="507174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en-US" sz="2800" b="1" dirty="0">
                  <a:ln w="0"/>
                  <a:solidFill>
                    <a:schemeClr val="bg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1</a:t>
              </a:r>
              <a:endParaRPr lang="en-US" sz="25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59773" y="1816807"/>
            <a:ext cx="8586720" cy="2081467"/>
            <a:chOff x="157161" y="1733550"/>
            <a:chExt cx="8750590" cy="2081467"/>
          </a:xfrm>
        </p:grpSpPr>
        <p:grpSp>
          <p:nvGrpSpPr>
            <p:cNvPr id="15" name="Group 14"/>
            <p:cNvGrpSpPr/>
            <p:nvPr/>
          </p:nvGrpSpPr>
          <p:grpSpPr>
            <a:xfrm>
              <a:off x="157161" y="1735291"/>
              <a:ext cx="3370144" cy="492230"/>
              <a:chOff x="157161" y="1735291"/>
              <a:chExt cx="3370144" cy="492230"/>
            </a:xfrm>
          </p:grpSpPr>
          <p:sp>
            <p:nvSpPr>
              <p:cNvPr id="18" name="Isosceles Triangle 17"/>
              <p:cNvSpPr/>
              <p:nvPr/>
            </p:nvSpPr>
            <p:spPr>
              <a:xfrm rot="3600000">
                <a:off x="3123480" y="1756519"/>
                <a:ext cx="425053" cy="382597"/>
              </a:xfrm>
              <a:prstGeom prst="triangl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57161" y="1846521"/>
                <a:ext cx="3119439" cy="381000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Rectangle 15"/>
            <p:cNvSpPr/>
            <p:nvPr/>
          </p:nvSpPr>
          <p:spPr bwMode="auto">
            <a:xfrm>
              <a:off x="165705" y="1733550"/>
              <a:ext cx="2896754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id-ID" sz="2000" b="1" noProof="1">
                  <a:solidFill>
                    <a:schemeClr val="bg1"/>
                  </a:solidFill>
                  <a:latin typeface="+mj-lt"/>
                  <a:cs typeface="Arial" pitchFamily="34" charset="0"/>
                </a:rPr>
                <a:t>TUJUAN PEMBELAJARAN:</a:t>
              </a:r>
              <a:endParaRPr lang="en-US" sz="2000" b="1" noProof="1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165705" y="2383856"/>
              <a:ext cx="8742046" cy="1431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dirty="0" err="1"/>
                <a:t>Memahami</a:t>
              </a:r>
              <a:r>
                <a:rPr lang="en-ID" dirty="0"/>
                <a:t> </a:t>
              </a:r>
              <a:r>
                <a:rPr lang="en-ID" dirty="0" err="1"/>
                <a:t>ketentuan</a:t>
              </a:r>
              <a:r>
                <a:rPr lang="en-ID" dirty="0"/>
                <a:t> </a:t>
              </a:r>
              <a:r>
                <a:rPr lang="en-ID" dirty="0" err="1"/>
                <a:t>menyembelih</a:t>
              </a:r>
              <a:r>
                <a:rPr lang="en-ID" dirty="0"/>
                <a:t> </a:t>
              </a:r>
              <a:r>
                <a:rPr lang="en-ID" dirty="0" err="1"/>
                <a:t>hewan</a:t>
              </a:r>
              <a:r>
                <a:rPr lang="en-ID" dirty="0"/>
                <a:t> </a:t>
              </a:r>
              <a:r>
                <a:rPr lang="en-ID" dirty="0" err="1"/>
                <a:t>sesuai</a:t>
              </a:r>
              <a:r>
                <a:rPr lang="en-ID" dirty="0"/>
                <a:t> </a:t>
              </a:r>
              <a:r>
                <a:rPr lang="en-ID" dirty="0" err="1"/>
                <a:t>syariat</a:t>
              </a:r>
              <a:r>
                <a:rPr lang="en-ID" dirty="0"/>
                <a:t> Islam </a:t>
              </a:r>
              <a:r>
                <a:rPr lang="en-ID" dirty="0" err="1"/>
                <a:t>dengan</a:t>
              </a:r>
              <a:r>
                <a:rPr lang="en-ID" dirty="0"/>
                <a:t> </a:t>
              </a:r>
              <a:r>
                <a:rPr lang="en-ID" dirty="0" err="1"/>
                <a:t>benar</a:t>
              </a:r>
              <a:r>
                <a:rPr lang="en-ID" dirty="0"/>
                <a:t>.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dirty="0" err="1"/>
                <a:t>Menguraikan</a:t>
              </a:r>
              <a:r>
                <a:rPr lang="en-ID" dirty="0"/>
                <a:t> </a:t>
              </a:r>
              <a:r>
                <a:rPr lang="en-ID" dirty="0" err="1"/>
                <a:t>pengertian</a:t>
              </a:r>
              <a:r>
                <a:rPr lang="en-ID" dirty="0"/>
                <a:t> dan </a:t>
              </a:r>
              <a:r>
                <a:rPr lang="en-ID" dirty="0" err="1"/>
                <a:t>hukum</a:t>
              </a:r>
              <a:r>
                <a:rPr lang="en-ID" dirty="0"/>
                <a:t> </a:t>
              </a:r>
              <a:r>
                <a:rPr lang="en-ID" dirty="0" err="1"/>
                <a:t>menyembelih</a:t>
              </a:r>
              <a:r>
                <a:rPr lang="en-ID" dirty="0"/>
                <a:t> </a:t>
              </a:r>
              <a:r>
                <a:rPr lang="en-ID" dirty="0" err="1"/>
                <a:t>hewan</a:t>
              </a:r>
              <a:r>
                <a:rPr lang="en-ID" dirty="0"/>
                <a:t> </a:t>
              </a:r>
              <a:r>
                <a:rPr lang="en-ID" dirty="0" err="1"/>
                <a:t>dengan</a:t>
              </a:r>
              <a:r>
                <a:rPr lang="en-ID" dirty="0"/>
                <a:t> </a:t>
              </a:r>
              <a:r>
                <a:rPr lang="en-ID" dirty="0" err="1"/>
                <a:t>benar</a:t>
              </a:r>
              <a:r>
                <a:rPr lang="en-ID" dirty="0"/>
                <a:t>.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dirty="0" err="1"/>
                <a:t>Mendemonstrasikan</a:t>
              </a:r>
              <a:r>
                <a:rPr lang="en-ID" dirty="0"/>
                <a:t> tata </a:t>
              </a:r>
              <a:r>
                <a:rPr lang="en-ID" dirty="0" err="1"/>
                <a:t>cara</a:t>
              </a:r>
              <a:r>
                <a:rPr lang="en-ID" dirty="0"/>
                <a:t> </a:t>
              </a:r>
              <a:r>
                <a:rPr lang="en-ID" dirty="0" err="1"/>
                <a:t>menyembelih</a:t>
              </a:r>
              <a:r>
                <a:rPr lang="en-ID" dirty="0"/>
                <a:t> </a:t>
              </a:r>
              <a:r>
                <a:rPr lang="en-ID" dirty="0" err="1"/>
                <a:t>hewan</a:t>
              </a:r>
              <a:r>
                <a:rPr lang="en-ID" dirty="0"/>
                <a:t> </a:t>
              </a:r>
              <a:r>
                <a:rPr lang="en-ID" dirty="0" err="1"/>
                <a:t>dengan</a:t>
              </a:r>
              <a:r>
                <a:rPr lang="en-ID" dirty="0"/>
                <a:t> </a:t>
              </a:r>
              <a:r>
                <a:rPr lang="en-ID" dirty="0" err="1"/>
                <a:t>baik</a:t>
              </a:r>
              <a:r>
                <a:rPr lang="en-ID" dirty="0"/>
                <a:t> dan </a:t>
              </a:r>
              <a:r>
                <a:rPr lang="en-ID" dirty="0" err="1"/>
                <a:t>benar</a:t>
              </a:r>
              <a:r>
                <a:rPr lang="en-ID" dirty="0"/>
                <a:t>. </a:t>
              </a:r>
            </a:p>
            <a:p>
              <a:pPr marL="457200" indent="-342900" rtl="0">
                <a:spcBef>
                  <a:spcPts val="0"/>
                </a:spcBef>
                <a:spcAft>
                  <a:spcPts val="600"/>
                </a:spcAft>
                <a:buAutoNum type="arabicPeriod"/>
              </a:pPr>
              <a:r>
                <a:rPr lang="en-ID" dirty="0" err="1"/>
                <a:t>Menyimpulkan</a:t>
              </a:r>
              <a:r>
                <a:rPr lang="en-ID" dirty="0"/>
                <a:t> hikmah </a:t>
              </a:r>
              <a:r>
                <a:rPr lang="en-ID" dirty="0" err="1"/>
                <a:t>adanya</a:t>
              </a:r>
              <a:r>
                <a:rPr lang="en-ID" dirty="0"/>
                <a:t> </a:t>
              </a:r>
              <a:r>
                <a:rPr lang="en-ID" dirty="0" err="1"/>
                <a:t>tuntunan</a:t>
              </a:r>
              <a:r>
                <a:rPr lang="en-ID" dirty="0"/>
                <a:t> </a:t>
              </a:r>
              <a:r>
                <a:rPr lang="en-ID" dirty="0" err="1"/>
                <a:t>penyembelihan</a:t>
              </a:r>
              <a:r>
                <a:rPr lang="en-ID" dirty="0"/>
                <a:t> </a:t>
              </a:r>
              <a:r>
                <a:rPr lang="en-ID" dirty="0" err="1"/>
                <a:t>hewan</a:t>
              </a:r>
              <a:r>
                <a:rPr lang="en-ID" dirty="0"/>
                <a:t> </a:t>
              </a:r>
              <a:r>
                <a:rPr lang="en-ID" dirty="0" err="1"/>
                <a:t>dengan</a:t>
              </a:r>
              <a:r>
                <a:rPr lang="en-ID" dirty="0"/>
                <a:t> </a:t>
              </a:r>
              <a:r>
                <a:rPr lang="en-ID" dirty="0" err="1"/>
                <a:t>benar</a:t>
              </a:r>
              <a:r>
                <a:rPr lang="en-ID" dirty="0"/>
                <a:t>.</a:t>
              </a:r>
              <a:endParaRPr lang="en-US" dirty="0">
                <a:latin typeface="Muli"/>
                <a:ea typeface="Muli"/>
                <a:cs typeface="LPMQ Isep Misbah" panose="02000000000000000000" pitchFamily="2" charset="-78"/>
                <a:sym typeface="Muli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DE37E0E-7E35-4A7D-A347-C5767CEE7B44}"/>
              </a:ext>
            </a:extLst>
          </p:cNvPr>
          <p:cNvGrpSpPr/>
          <p:nvPr/>
        </p:nvGrpSpPr>
        <p:grpSpPr>
          <a:xfrm>
            <a:off x="8467" y="4315739"/>
            <a:ext cx="9144000" cy="954527"/>
            <a:chOff x="32951" y="2419350"/>
            <a:chExt cx="9144000" cy="95452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A4A4C81-C68D-46A1-ADDB-D53B12AF35D8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8A6E8F1C-EEC5-4BF8-87E4-05A78CF9C0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C0D6B9CD-28AB-47E8-B9D7-686D7C672512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71FA5F5-45C3-46CA-9E16-0479B9C4EA78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97275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09550"/>
            <a:ext cx="4939574" cy="7774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793387" y="340116"/>
            <a:ext cx="4724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Rangkuman</a:t>
            </a:r>
            <a:endParaRPr lang="en-GB" sz="2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86B695-46A3-4405-AA7D-56744BAF3DC7}"/>
              </a:ext>
            </a:extLst>
          </p:cNvPr>
          <p:cNvSpPr txBox="1"/>
          <p:nvPr/>
        </p:nvSpPr>
        <p:spPr>
          <a:xfrm>
            <a:off x="348868" y="986954"/>
            <a:ext cx="86106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menghilangkan</a:t>
            </a:r>
            <a:r>
              <a:rPr lang="en-ID" dirty="0"/>
              <a:t> </a:t>
            </a:r>
            <a:r>
              <a:rPr lang="en-ID" dirty="0" err="1"/>
              <a:t>nyawa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yang halal </a:t>
            </a:r>
            <a:r>
              <a:rPr lang="en-ID" dirty="0" err="1"/>
              <a:t>dimakan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menggunakan</a:t>
            </a:r>
            <a:r>
              <a:rPr lang="en-ID" dirty="0"/>
              <a:t> </a:t>
            </a:r>
            <a:r>
              <a:rPr lang="en-ID" dirty="0" err="1"/>
              <a:t>alat</a:t>
            </a:r>
            <a:r>
              <a:rPr lang="en-ID" dirty="0"/>
              <a:t> yang </a:t>
            </a:r>
            <a:r>
              <a:rPr lang="en-ID" dirty="0" err="1"/>
              <a:t>tajam</a:t>
            </a:r>
            <a:r>
              <a:rPr lang="en-ID" dirty="0"/>
              <a:t> </a:t>
            </a:r>
            <a:r>
              <a:rPr lang="en-ID" b="1" dirty="0" err="1"/>
              <a:t>selain</a:t>
            </a:r>
            <a:r>
              <a:rPr lang="en-ID" dirty="0"/>
              <a:t> kuku, </a:t>
            </a:r>
            <a:r>
              <a:rPr lang="en-ID" dirty="0" err="1"/>
              <a:t>gigi</a:t>
            </a:r>
            <a:r>
              <a:rPr lang="en-ID" dirty="0"/>
              <a:t>, </a:t>
            </a:r>
            <a:r>
              <a:rPr lang="en-ID" dirty="0" err="1"/>
              <a:t>atau</a:t>
            </a:r>
            <a:r>
              <a:rPr lang="en-ID" dirty="0"/>
              <a:t> </a:t>
            </a:r>
            <a:r>
              <a:rPr lang="en-ID" dirty="0" err="1"/>
              <a:t>tulang</a:t>
            </a:r>
            <a:r>
              <a:rPr lang="en-ID" dirty="0"/>
              <a:t> agar halal </a:t>
            </a:r>
            <a:r>
              <a:rPr lang="en-ID" dirty="0" err="1"/>
              <a:t>dikonsumsi</a:t>
            </a:r>
            <a:r>
              <a:rPr lang="en-ID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D" dirty="0" err="1"/>
              <a:t>Rukun</a:t>
            </a:r>
            <a:r>
              <a:rPr lang="en-ID" dirty="0"/>
              <a:t> dan </a:t>
            </a:r>
            <a:r>
              <a:rPr lang="en-ID" dirty="0" err="1"/>
              <a:t>syarat</a:t>
            </a:r>
            <a:r>
              <a:rPr lang="en-ID" dirty="0"/>
              <a:t>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: 1) </a:t>
            </a:r>
            <a:r>
              <a:rPr lang="en-ID" dirty="0" err="1"/>
              <a:t>Berniat</a:t>
            </a:r>
            <a:r>
              <a:rPr lang="en-ID" dirty="0"/>
              <a:t>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menyembelih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menyebut</a:t>
            </a:r>
            <a:r>
              <a:rPr lang="en-ID" dirty="0"/>
              <a:t> </a:t>
            </a:r>
            <a:r>
              <a:rPr lang="en-ID" dirty="0" err="1"/>
              <a:t>nama</a:t>
            </a:r>
            <a:r>
              <a:rPr lang="en-ID" dirty="0"/>
              <a:t> Allah </a:t>
            </a:r>
            <a:r>
              <a:rPr lang="en-ID" dirty="0" err="1"/>
              <a:t>Swt</a:t>
            </a:r>
            <a:r>
              <a:rPr lang="en-ID" dirty="0"/>
              <a:t>. 2) Orang yang </a:t>
            </a:r>
            <a:r>
              <a:rPr lang="en-ID" dirty="0" err="1"/>
              <a:t>menyembelih</a:t>
            </a:r>
            <a:r>
              <a:rPr lang="en-ID" dirty="0"/>
              <a:t>, </a:t>
            </a:r>
            <a:r>
              <a:rPr lang="en-ID" dirty="0" err="1"/>
              <a:t>syaratnya</a:t>
            </a:r>
            <a:r>
              <a:rPr lang="en-ID" dirty="0"/>
              <a:t> </a:t>
            </a:r>
            <a:r>
              <a:rPr lang="en-ID" dirty="0" err="1"/>
              <a:t>yaitu</a:t>
            </a:r>
            <a:r>
              <a:rPr lang="en-ID" dirty="0"/>
              <a:t> </a:t>
            </a:r>
            <a:r>
              <a:rPr lang="en-ID" dirty="0" err="1"/>
              <a:t>beragama</a:t>
            </a:r>
            <a:r>
              <a:rPr lang="en-ID" dirty="0"/>
              <a:t> Islam, </a:t>
            </a:r>
            <a:r>
              <a:rPr lang="en-ID" dirty="0" err="1"/>
              <a:t>balig</a:t>
            </a:r>
            <a:r>
              <a:rPr lang="en-ID" dirty="0"/>
              <a:t>, dan </a:t>
            </a:r>
            <a:r>
              <a:rPr lang="en-ID" dirty="0" err="1"/>
              <a:t>berakal</a:t>
            </a:r>
            <a:r>
              <a:rPr lang="en-ID" dirty="0"/>
              <a:t> </a:t>
            </a:r>
            <a:r>
              <a:rPr lang="en-ID" dirty="0" err="1"/>
              <a:t>sehat</a:t>
            </a:r>
            <a:r>
              <a:rPr lang="en-ID" dirty="0"/>
              <a:t>. 3) </a:t>
            </a:r>
            <a:r>
              <a:rPr lang="en-ID" dirty="0" err="1"/>
              <a:t>Hewan</a:t>
            </a:r>
            <a:r>
              <a:rPr lang="en-ID" dirty="0"/>
              <a:t> yang </a:t>
            </a:r>
            <a:r>
              <a:rPr lang="en-ID" dirty="0" err="1"/>
              <a:t>disembelih</a:t>
            </a:r>
            <a:r>
              <a:rPr lang="en-ID" dirty="0"/>
              <a:t>, </a:t>
            </a:r>
            <a:r>
              <a:rPr lang="en-ID" dirty="0" err="1"/>
              <a:t>syaratnya</a:t>
            </a:r>
            <a:r>
              <a:rPr lang="en-ID" dirty="0"/>
              <a:t> </a:t>
            </a:r>
            <a:r>
              <a:rPr lang="en-ID" dirty="0" err="1"/>
              <a:t>yaitu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keadaan</a:t>
            </a:r>
            <a:r>
              <a:rPr lang="en-ID" dirty="0"/>
              <a:t> </a:t>
            </a:r>
            <a:r>
              <a:rPr lang="en-ID" dirty="0" err="1"/>
              <a:t>hidup</a:t>
            </a:r>
            <a:r>
              <a:rPr lang="en-ID" dirty="0"/>
              <a:t>,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darat</a:t>
            </a:r>
            <a:r>
              <a:rPr lang="en-ID" dirty="0"/>
              <a:t>, dan halal. 4) Alat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menyembelih</a:t>
            </a:r>
            <a:r>
              <a:rPr lang="en-ID" dirty="0"/>
              <a:t>, </a:t>
            </a:r>
            <a:r>
              <a:rPr lang="en-ID" dirty="0" err="1"/>
              <a:t>syaratnya</a:t>
            </a:r>
            <a:r>
              <a:rPr lang="en-ID" dirty="0"/>
              <a:t> </a:t>
            </a:r>
            <a:r>
              <a:rPr lang="en-ID" dirty="0" err="1"/>
              <a:t>yaitu</a:t>
            </a:r>
            <a:r>
              <a:rPr lang="en-ID" dirty="0"/>
              <a:t> </a:t>
            </a:r>
            <a:r>
              <a:rPr lang="en-ID" dirty="0" err="1"/>
              <a:t>tajam</a:t>
            </a:r>
            <a:r>
              <a:rPr lang="en-ID" dirty="0"/>
              <a:t>, </a:t>
            </a:r>
            <a:r>
              <a:rPr lang="en-ID" dirty="0" err="1"/>
              <a:t>terbuat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besi</a:t>
            </a:r>
            <a:r>
              <a:rPr lang="en-ID" dirty="0"/>
              <a:t>, </a:t>
            </a:r>
            <a:r>
              <a:rPr lang="en-ID" dirty="0" err="1"/>
              <a:t>baja</a:t>
            </a:r>
            <a:r>
              <a:rPr lang="en-ID" dirty="0"/>
              <a:t>, </a:t>
            </a:r>
            <a:r>
              <a:rPr lang="en-ID" dirty="0" err="1"/>
              <a:t>bambu</a:t>
            </a:r>
            <a:r>
              <a:rPr lang="en-ID" dirty="0"/>
              <a:t>, dan </a:t>
            </a:r>
            <a:r>
              <a:rPr lang="en-ID" dirty="0" err="1"/>
              <a:t>kaca</a:t>
            </a:r>
            <a:r>
              <a:rPr lang="en-ID" dirty="0"/>
              <a:t>, </a:t>
            </a:r>
            <a:r>
              <a:rPr lang="en-ID" dirty="0" err="1"/>
              <a:t>bukan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gigi</a:t>
            </a:r>
            <a:r>
              <a:rPr lang="en-ID" dirty="0"/>
              <a:t>, </a:t>
            </a:r>
            <a:r>
              <a:rPr lang="en-ID" dirty="0" err="1"/>
              <a:t>tulang</a:t>
            </a:r>
            <a:r>
              <a:rPr lang="en-ID" dirty="0"/>
              <a:t>, </a:t>
            </a:r>
            <a:r>
              <a:rPr lang="en-ID" dirty="0" err="1"/>
              <a:t>atau</a:t>
            </a:r>
            <a:r>
              <a:rPr lang="en-ID" dirty="0"/>
              <a:t> kuku.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D" dirty="0"/>
              <a:t>Hal-</a:t>
            </a:r>
            <a:r>
              <a:rPr lang="en-ID" dirty="0" err="1"/>
              <a:t>hal</a:t>
            </a:r>
            <a:r>
              <a:rPr lang="en-ID" dirty="0"/>
              <a:t> yang </a:t>
            </a:r>
            <a:r>
              <a:rPr lang="en-ID" dirty="0" err="1"/>
              <a:t>disunahkan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, </a:t>
            </a:r>
            <a:r>
              <a:rPr lang="en-ID" dirty="0" err="1"/>
              <a:t>meliputi</a:t>
            </a:r>
            <a:r>
              <a:rPr lang="en-ID" dirty="0"/>
              <a:t>: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dihadapkan</a:t>
            </a:r>
            <a:r>
              <a:rPr lang="en-ID" dirty="0"/>
              <a:t> </a:t>
            </a:r>
            <a:r>
              <a:rPr lang="en-ID" dirty="0" err="1"/>
              <a:t>ke</a:t>
            </a:r>
            <a:r>
              <a:rPr lang="en-ID" dirty="0"/>
              <a:t> </a:t>
            </a:r>
            <a:r>
              <a:rPr lang="en-ID" dirty="0" err="1"/>
              <a:t>arah</a:t>
            </a:r>
            <a:r>
              <a:rPr lang="en-ID" dirty="0"/>
              <a:t> </a:t>
            </a:r>
            <a:r>
              <a:rPr lang="en-ID" dirty="0" err="1"/>
              <a:t>kiblat</a:t>
            </a:r>
            <a:r>
              <a:rPr lang="en-ID" dirty="0"/>
              <a:t>, </a:t>
            </a:r>
            <a:r>
              <a:rPr lang="en-ID" dirty="0" err="1"/>
              <a:t>menyembelih</a:t>
            </a:r>
            <a:r>
              <a:rPr lang="en-ID" dirty="0"/>
              <a:t> pada </a:t>
            </a:r>
            <a:r>
              <a:rPr lang="en-ID" dirty="0" err="1"/>
              <a:t>bagian</a:t>
            </a:r>
            <a:r>
              <a:rPr lang="en-ID" dirty="0"/>
              <a:t> </a:t>
            </a:r>
            <a:r>
              <a:rPr lang="en-ID" dirty="0" err="1"/>
              <a:t>pangkal</a:t>
            </a:r>
            <a:r>
              <a:rPr lang="en-ID" dirty="0"/>
              <a:t> </a:t>
            </a:r>
            <a:r>
              <a:rPr lang="en-ID" dirty="0" err="1"/>
              <a:t>leher</a:t>
            </a:r>
            <a:r>
              <a:rPr lang="en-ID" dirty="0"/>
              <a:t>, </a:t>
            </a:r>
            <a:r>
              <a:rPr lang="en-ID" dirty="0" err="1"/>
              <a:t>menggunakan</a:t>
            </a:r>
            <a:r>
              <a:rPr lang="en-ID" dirty="0"/>
              <a:t> </a:t>
            </a:r>
            <a:r>
              <a:rPr lang="en-ID" dirty="0" err="1"/>
              <a:t>alat</a:t>
            </a:r>
            <a:r>
              <a:rPr lang="en-ID" dirty="0"/>
              <a:t> yang </a:t>
            </a:r>
            <a:r>
              <a:rPr lang="en-ID" dirty="0" err="1"/>
              <a:t>tajam</a:t>
            </a:r>
            <a:r>
              <a:rPr lang="en-ID" dirty="0"/>
              <a:t>, </a:t>
            </a:r>
            <a:r>
              <a:rPr lang="en-ID" dirty="0" err="1"/>
              <a:t>hewan</a:t>
            </a:r>
            <a:r>
              <a:rPr lang="en-ID" dirty="0"/>
              <a:t> yang </a:t>
            </a:r>
            <a:r>
              <a:rPr lang="en-ID" dirty="0" err="1"/>
              <a:t>disembelih</a:t>
            </a:r>
            <a:r>
              <a:rPr lang="en-ID" dirty="0"/>
              <a:t> </a:t>
            </a:r>
            <a:r>
              <a:rPr lang="en-ID" dirty="0" err="1"/>
              <a:t>dibaringkan</a:t>
            </a:r>
            <a:r>
              <a:rPr lang="en-ID" dirty="0"/>
              <a:t> </a:t>
            </a:r>
            <a:r>
              <a:rPr lang="en-ID" dirty="0" err="1"/>
              <a:t>ke</a:t>
            </a:r>
            <a:r>
              <a:rPr lang="en-ID" dirty="0"/>
              <a:t> </a:t>
            </a:r>
            <a:r>
              <a:rPr lang="en-ID" dirty="0" err="1"/>
              <a:t>sebelah</a:t>
            </a:r>
            <a:r>
              <a:rPr lang="en-ID" dirty="0"/>
              <a:t> </a:t>
            </a:r>
            <a:r>
              <a:rPr lang="en-ID" dirty="0" err="1"/>
              <a:t>kiri</a:t>
            </a:r>
            <a:r>
              <a:rPr lang="en-ID" dirty="0"/>
              <a:t> </a:t>
            </a:r>
            <a:r>
              <a:rPr lang="en-ID" dirty="0" err="1"/>
              <a:t>rusuknya</a:t>
            </a:r>
            <a:r>
              <a:rPr lang="en-ID" dirty="0"/>
              <a:t>, </a:t>
            </a:r>
            <a:r>
              <a:rPr lang="en-ID" dirty="0" err="1"/>
              <a:t>membaca</a:t>
            </a:r>
            <a:r>
              <a:rPr lang="en-ID" dirty="0"/>
              <a:t> </a:t>
            </a:r>
            <a:r>
              <a:rPr lang="en-ID" dirty="0" err="1"/>
              <a:t>basmalah</a:t>
            </a:r>
            <a:r>
              <a:rPr lang="en-ID" dirty="0"/>
              <a:t>, </a:t>
            </a:r>
            <a:r>
              <a:rPr lang="en-ID" dirty="0" err="1"/>
              <a:t>membaca</a:t>
            </a:r>
            <a:r>
              <a:rPr lang="en-ID" dirty="0"/>
              <a:t> </a:t>
            </a:r>
            <a:r>
              <a:rPr lang="en-ID" dirty="0" err="1"/>
              <a:t>selawat</a:t>
            </a:r>
            <a:r>
              <a:rPr lang="en-ID" dirty="0"/>
              <a:t> Nabi, dan </a:t>
            </a:r>
            <a:r>
              <a:rPr lang="en-ID" dirty="0" err="1"/>
              <a:t>mempercepat</a:t>
            </a:r>
            <a:r>
              <a:rPr lang="en-ID" dirty="0"/>
              <a:t> proses </a:t>
            </a:r>
            <a:r>
              <a:rPr lang="en-ID" dirty="0" err="1"/>
              <a:t>penyembelihan</a:t>
            </a:r>
            <a:r>
              <a:rPr lang="en-ID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1181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09550"/>
            <a:ext cx="4939574" cy="7774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793387" y="340116"/>
            <a:ext cx="4724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Rangkuman</a:t>
            </a:r>
            <a:endParaRPr lang="en-GB" sz="2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86B695-46A3-4405-AA7D-56744BAF3DC7}"/>
              </a:ext>
            </a:extLst>
          </p:cNvPr>
          <p:cNvSpPr txBox="1"/>
          <p:nvPr/>
        </p:nvSpPr>
        <p:spPr>
          <a:xfrm>
            <a:off x="704161" y="1504950"/>
            <a:ext cx="788073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D" dirty="0"/>
              <a:t>Hal-</a:t>
            </a:r>
            <a:r>
              <a:rPr lang="en-ID" dirty="0" err="1"/>
              <a:t>hal</a:t>
            </a:r>
            <a:r>
              <a:rPr lang="en-ID" dirty="0"/>
              <a:t> yang </a:t>
            </a:r>
            <a:r>
              <a:rPr lang="en-ID" dirty="0" err="1"/>
              <a:t>dimakruhkan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, </a:t>
            </a:r>
            <a:r>
              <a:rPr lang="en-ID" dirty="0" err="1"/>
              <a:t>meliputi</a:t>
            </a:r>
            <a:r>
              <a:rPr lang="en-ID" dirty="0"/>
              <a:t>: </a:t>
            </a:r>
            <a:r>
              <a:rPr lang="en-ID" dirty="0" err="1"/>
              <a:t>menyembelih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alat</a:t>
            </a:r>
            <a:r>
              <a:rPr lang="en-ID" dirty="0"/>
              <a:t> </a:t>
            </a:r>
            <a:r>
              <a:rPr lang="en-ID" dirty="0" err="1"/>
              <a:t>tumpul</a:t>
            </a:r>
            <a:r>
              <a:rPr lang="en-ID" dirty="0"/>
              <a:t>, </a:t>
            </a:r>
            <a:r>
              <a:rPr lang="en-ID" dirty="0" err="1"/>
              <a:t>memukul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ketika</a:t>
            </a:r>
            <a:r>
              <a:rPr lang="en-ID" dirty="0"/>
              <a:t> </a:t>
            </a:r>
            <a:r>
              <a:rPr lang="en-ID" dirty="0" err="1"/>
              <a:t>akan</a:t>
            </a:r>
            <a:r>
              <a:rPr lang="en-ID" dirty="0"/>
              <a:t> </a:t>
            </a:r>
            <a:r>
              <a:rPr lang="en-ID" dirty="0" err="1"/>
              <a:t>menyembelih</a:t>
            </a:r>
            <a:r>
              <a:rPr lang="en-ID" dirty="0"/>
              <a:t>, </a:t>
            </a:r>
            <a:r>
              <a:rPr lang="en-ID" dirty="0" err="1"/>
              <a:t>memutuskan</a:t>
            </a:r>
            <a:r>
              <a:rPr lang="en-ID" dirty="0"/>
              <a:t> </a:t>
            </a:r>
            <a:r>
              <a:rPr lang="en-ID" dirty="0" err="1"/>
              <a:t>lehernya</a:t>
            </a:r>
            <a:r>
              <a:rPr lang="en-ID" dirty="0"/>
              <a:t>, dan </a:t>
            </a:r>
            <a:r>
              <a:rPr lang="en-ID" dirty="0" err="1"/>
              <a:t>mengulitinya</a:t>
            </a:r>
            <a:r>
              <a:rPr lang="en-ID" dirty="0"/>
              <a:t> </a:t>
            </a:r>
            <a:r>
              <a:rPr lang="en-ID" dirty="0" err="1"/>
              <a:t>sebelum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itu</a:t>
            </a:r>
            <a:r>
              <a:rPr lang="en-ID" dirty="0"/>
              <a:t> </a:t>
            </a:r>
            <a:r>
              <a:rPr lang="en-ID" dirty="0" err="1"/>
              <a:t>benar-benar</a:t>
            </a:r>
            <a:r>
              <a:rPr lang="en-ID" dirty="0"/>
              <a:t> </a:t>
            </a:r>
            <a:r>
              <a:rPr lang="en-ID" dirty="0" err="1"/>
              <a:t>mati</a:t>
            </a:r>
            <a:r>
              <a:rPr lang="en-ID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D" dirty="0"/>
              <a:t>Hikmah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, </a:t>
            </a:r>
            <a:r>
              <a:rPr lang="en-ID" dirty="0" err="1"/>
              <a:t>meliputi</a:t>
            </a:r>
            <a:r>
              <a:rPr lang="en-ID" dirty="0"/>
              <a:t>: </a:t>
            </a:r>
            <a:r>
              <a:rPr lang="en-ID" dirty="0" err="1"/>
              <a:t>terhindar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perbuatan</a:t>
            </a:r>
            <a:r>
              <a:rPr lang="en-ID" dirty="0"/>
              <a:t> </a:t>
            </a:r>
            <a:r>
              <a:rPr lang="en-ID" dirty="0" err="1"/>
              <a:t>menyiksa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, </a:t>
            </a:r>
            <a:r>
              <a:rPr lang="en-ID" dirty="0" err="1"/>
              <a:t>memperoleh</a:t>
            </a:r>
            <a:r>
              <a:rPr lang="en-ID" dirty="0"/>
              <a:t> </a:t>
            </a:r>
            <a:r>
              <a:rPr lang="en-ID" dirty="0" err="1"/>
              <a:t>daging</a:t>
            </a:r>
            <a:r>
              <a:rPr lang="en-ID" dirty="0"/>
              <a:t> yang halal dan </a:t>
            </a:r>
            <a:r>
              <a:rPr lang="en-ID" dirty="0" err="1"/>
              <a:t>sehat</a:t>
            </a:r>
            <a:r>
              <a:rPr lang="en-ID" dirty="0"/>
              <a:t>, </a:t>
            </a:r>
            <a:r>
              <a:rPr lang="en-ID" dirty="0" err="1"/>
              <a:t>menambah</a:t>
            </a:r>
            <a:r>
              <a:rPr lang="en-ID" dirty="0"/>
              <a:t> </a:t>
            </a:r>
            <a:r>
              <a:rPr lang="en-ID" dirty="0" err="1"/>
              <a:t>keimanan</a:t>
            </a:r>
            <a:r>
              <a:rPr lang="en-ID" dirty="0"/>
              <a:t> </a:t>
            </a:r>
            <a:r>
              <a:rPr lang="en-ID" dirty="0" err="1"/>
              <a:t>kepada</a:t>
            </a:r>
            <a:r>
              <a:rPr lang="en-ID" dirty="0"/>
              <a:t> Allah </a:t>
            </a:r>
            <a:r>
              <a:rPr lang="en-ID" dirty="0" err="1"/>
              <a:t>Swt</a:t>
            </a:r>
            <a:r>
              <a:rPr lang="en-ID" dirty="0"/>
              <a:t>., dan </a:t>
            </a:r>
            <a:r>
              <a:rPr lang="en-ID" dirty="0" err="1"/>
              <a:t>meneladani</a:t>
            </a:r>
            <a:r>
              <a:rPr lang="en-ID" dirty="0"/>
              <a:t> sunnah </a:t>
            </a:r>
            <a:r>
              <a:rPr lang="en-ID" dirty="0" err="1"/>
              <a:t>Rasulullah</a:t>
            </a:r>
            <a:r>
              <a:rPr lang="en-ID" dirty="0"/>
              <a:t> Saw.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1818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09550"/>
            <a:ext cx="5115017" cy="7044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290498"/>
            <a:ext cx="4419600" cy="5425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buSzPct val="100000"/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Apa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yang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akan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kita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pelajari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itchFamily="34" charset="0"/>
              </a:rPr>
              <a:t>?</a:t>
            </a:r>
          </a:p>
        </p:txBody>
      </p:sp>
      <p:sp>
        <p:nvSpPr>
          <p:cNvPr id="9" name="Google Shape;946;p55">
            <a:hlinkClick r:id="rId3" action="ppaction://hlinksldjump"/>
          </p:cNvPr>
          <p:cNvSpPr txBox="1"/>
          <p:nvPr/>
        </p:nvSpPr>
        <p:spPr>
          <a:xfrm>
            <a:off x="914400" y="1423813"/>
            <a:ext cx="1447800" cy="82922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36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800"/>
              <a:buFont typeface="Patrick Hand" panose="00000500000000000000"/>
              <a:buNone/>
              <a:defRPr sz="2800" b="0" i="0" u="none" strike="noStrike" cap="none">
                <a:solidFill>
                  <a:schemeClr val="accent4"/>
                </a:solidFill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2000" b="1" dirty="0">
              <a:solidFill>
                <a:schemeClr val="tx1"/>
              </a:solidFill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19" name="Rounded Rectangle 12">
            <a:extLst>
              <a:ext uri="{FF2B5EF4-FFF2-40B4-BE49-F238E27FC236}">
                <a16:creationId xmlns:a16="http://schemas.microsoft.com/office/drawing/2014/main" id="{2CFD9BCC-2D93-40AE-97F0-FBB46F4D8731}"/>
              </a:ext>
            </a:extLst>
          </p:cNvPr>
          <p:cNvSpPr/>
          <p:nvPr/>
        </p:nvSpPr>
        <p:spPr>
          <a:xfrm>
            <a:off x="762000" y="1347958"/>
            <a:ext cx="3581400" cy="704480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dirty="0"/>
              <a:t>A. </a:t>
            </a:r>
            <a:r>
              <a:rPr lang="en-ID" dirty="0" err="1"/>
              <a:t>Pengertian</a:t>
            </a:r>
            <a:r>
              <a:rPr lang="en-ID" dirty="0"/>
              <a:t> dan Hukum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Hewan</a:t>
            </a:r>
            <a:endParaRPr lang="en-GB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7" name="Rounded Rectangle 12">
            <a:extLst>
              <a:ext uri="{FF2B5EF4-FFF2-40B4-BE49-F238E27FC236}">
                <a16:creationId xmlns:a16="http://schemas.microsoft.com/office/drawing/2014/main" id="{D264CAD8-DC2B-4DF5-A5C3-893D39D55A28}"/>
              </a:ext>
            </a:extLst>
          </p:cNvPr>
          <p:cNvSpPr/>
          <p:nvPr/>
        </p:nvSpPr>
        <p:spPr>
          <a:xfrm>
            <a:off x="4800600" y="1347958"/>
            <a:ext cx="3581400" cy="704480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dirty="0"/>
              <a:t>B. </a:t>
            </a:r>
            <a:r>
              <a:rPr lang="en-ID" dirty="0" err="1"/>
              <a:t>Rukun</a:t>
            </a:r>
            <a:r>
              <a:rPr lang="en-ID" dirty="0"/>
              <a:t> dan </a:t>
            </a:r>
            <a:r>
              <a:rPr lang="en-ID" dirty="0" err="1"/>
              <a:t>Syarat</a:t>
            </a:r>
            <a:r>
              <a:rPr lang="en-ID" dirty="0"/>
              <a:t>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Hewan</a:t>
            </a:r>
            <a:endParaRPr lang="en-GB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8" name="Rounded Rectangle 12">
            <a:extLst>
              <a:ext uri="{FF2B5EF4-FFF2-40B4-BE49-F238E27FC236}">
                <a16:creationId xmlns:a16="http://schemas.microsoft.com/office/drawing/2014/main" id="{8516BADA-AAD4-4F2D-A6CE-58A4EA1B22E8}"/>
              </a:ext>
            </a:extLst>
          </p:cNvPr>
          <p:cNvSpPr/>
          <p:nvPr/>
        </p:nvSpPr>
        <p:spPr>
          <a:xfrm>
            <a:off x="762000" y="2328897"/>
            <a:ext cx="3581400" cy="704480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s-ES" dirty="0"/>
              <a:t>C. Tata Cara </a:t>
            </a:r>
            <a:r>
              <a:rPr lang="es-ES" dirty="0" err="1"/>
              <a:t>Penyembelihan</a:t>
            </a:r>
            <a:r>
              <a:rPr lang="es-ES" dirty="0"/>
              <a:t> </a:t>
            </a:r>
            <a:r>
              <a:rPr lang="es-ES" dirty="0" err="1"/>
              <a:t>Hewan</a:t>
            </a:r>
            <a:endParaRPr lang="en-GB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10" name="Rounded Rectangle 12">
            <a:extLst>
              <a:ext uri="{FF2B5EF4-FFF2-40B4-BE49-F238E27FC236}">
                <a16:creationId xmlns:a16="http://schemas.microsoft.com/office/drawing/2014/main" id="{5861E14C-7068-453A-821B-2401F36D5F35}"/>
              </a:ext>
            </a:extLst>
          </p:cNvPr>
          <p:cNvSpPr/>
          <p:nvPr/>
        </p:nvSpPr>
        <p:spPr>
          <a:xfrm>
            <a:off x="4800600" y="2308338"/>
            <a:ext cx="3581400" cy="704480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dirty="0"/>
              <a:t>D. Hal-</a:t>
            </a:r>
            <a:r>
              <a:rPr lang="en-ID" dirty="0" err="1"/>
              <a:t>hal</a:t>
            </a:r>
            <a:r>
              <a:rPr lang="en-ID" dirty="0"/>
              <a:t> </a:t>
            </a:r>
            <a:r>
              <a:rPr lang="en-ID" dirty="0" err="1"/>
              <a:t>Sunah</a:t>
            </a:r>
            <a:r>
              <a:rPr lang="en-ID" dirty="0"/>
              <a:t> dan </a:t>
            </a:r>
            <a:r>
              <a:rPr lang="en-ID" dirty="0" err="1"/>
              <a:t>Makruh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Hewan</a:t>
            </a:r>
            <a:endParaRPr lang="en-GB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sp>
        <p:nvSpPr>
          <p:cNvPr id="11" name="Rounded Rectangle 12">
            <a:extLst>
              <a:ext uri="{FF2B5EF4-FFF2-40B4-BE49-F238E27FC236}">
                <a16:creationId xmlns:a16="http://schemas.microsoft.com/office/drawing/2014/main" id="{8381FBC8-991C-4D6E-8225-4A17299CEC0E}"/>
              </a:ext>
            </a:extLst>
          </p:cNvPr>
          <p:cNvSpPr/>
          <p:nvPr/>
        </p:nvSpPr>
        <p:spPr>
          <a:xfrm>
            <a:off x="2781300" y="3409950"/>
            <a:ext cx="3581400" cy="704480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ID" dirty="0"/>
              <a:t>E. Hikmah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Hewan</a:t>
            </a:r>
            <a:endParaRPr lang="en-GB" b="1" i="1" dirty="0">
              <a:solidFill>
                <a:schemeClr val="tx1"/>
              </a:solidFill>
              <a:cs typeface="Calibri" panose="020F050202020403020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3876384-8DEB-4B45-B1F0-9B2B6EAC62E0}"/>
              </a:ext>
            </a:extLst>
          </p:cNvPr>
          <p:cNvGrpSpPr/>
          <p:nvPr/>
        </p:nvGrpSpPr>
        <p:grpSpPr>
          <a:xfrm>
            <a:off x="8467" y="4315739"/>
            <a:ext cx="9144000" cy="954527"/>
            <a:chOff x="32951" y="2419350"/>
            <a:chExt cx="9144000" cy="95452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8DEBA79-E232-4D16-8987-990E404A21E3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409C7D42-4114-47EF-BBB2-1ABC6D96B0D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27513CA-D405-473D-BDFC-B2086B8B1559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EE5B945-CE01-463A-BE54-DB2AD0D94330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674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9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327398" y="395237"/>
            <a:ext cx="5332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A. Pengertian dan Hukum Penyembelihan Hewan</a:t>
            </a:r>
            <a:endParaRPr lang="en-GB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B2384E50-0058-4CED-B4B9-8160CC969B0A}"/>
              </a:ext>
            </a:extLst>
          </p:cNvPr>
          <p:cNvSpPr/>
          <p:nvPr/>
        </p:nvSpPr>
        <p:spPr>
          <a:xfrm>
            <a:off x="615210" y="1464217"/>
            <a:ext cx="7913580" cy="715089"/>
          </a:xfrm>
          <a:prstGeom prst="roundRect">
            <a:avLst/>
          </a:prstGeom>
          <a:solidFill>
            <a:srgbClr val="B1CE37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/>
              <a:t>Penyembelihan </a:t>
            </a:r>
            <a:r>
              <a:rPr lang="en-ID" b="1"/>
              <a:t>dalam bahasa Arab </a:t>
            </a:r>
            <a:r>
              <a:rPr lang="en-ID"/>
              <a:t>disebut dengan żakāh yang berarti memakai wangi-wangian atau menyempurnakan sesuatu sehingga timbul bau yang harum. </a:t>
            </a:r>
            <a:endParaRPr lang="en-ID" dirty="0"/>
          </a:p>
        </p:txBody>
      </p:sp>
      <p:sp>
        <p:nvSpPr>
          <p:cNvPr id="37" name="Rounded Rectangle 7">
            <a:extLst>
              <a:ext uri="{FF2B5EF4-FFF2-40B4-BE49-F238E27FC236}">
                <a16:creationId xmlns:a16="http://schemas.microsoft.com/office/drawing/2014/main" id="{10D47222-80E8-4491-BE42-CFE835D2901E}"/>
              </a:ext>
            </a:extLst>
          </p:cNvPr>
          <p:cNvSpPr/>
          <p:nvPr/>
        </p:nvSpPr>
        <p:spPr>
          <a:xfrm>
            <a:off x="615210" y="2460026"/>
            <a:ext cx="7913580" cy="1021556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dirty="0" err="1"/>
              <a:t>secara</a:t>
            </a:r>
            <a:r>
              <a:rPr lang="en-ID" dirty="0"/>
              <a:t> </a:t>
            </a:r>
            <a:r>
              <a:rPr lang="en-ID" b="1" dirty="0" err="1"/>
              <a:t>istilah</a:t>
            </a:r>
            <a:r>
              <a:rPr lang="en-ID" dirty="0"/>
              <a:t>,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cara</a:t>
            </a:r>
            <a:r>
              <a:rPr lang="en-ID" dirty="0"/>
              <a:t> </a:t>
            </a:r>
            <a:r>
              <a:rPr lang="en-ID" dirty="0" err="1"/>
              <a:t>mendapatkan</a:t>
            </a:r>
            <a:r>
              <a:rPr lang="en-ID" dirty="0"/>
              <a:t> </a:t>
            </a:r>
            <a:r>
              <a:rPr lang="en-ID" dirty="0" err="1"/>
              <a:t>makanan</a:t>
            </a:r>
            <a:r>
              <a:rPr lang="en-ID" dirty="0"/>
              <a:t> halal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menghilangkan</a:t>
            </a:r>
            <a:r>
              <a:rPr lang="en-ID" dirty="0"/>
              <a:t> </a:t>
            </a:r>
            <a:r>
              <a:rPr lang="en-ID" dirty="0" err="1"/>
              <a:t>nyawa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menggunakan</a:t>
            </a:r>
            <a:r>
              <a:rPr lang="en-ID" dirty="0"/>
              <a:t> </a:t>
            </a:r>
            <a:r>
              <a:rPr lang="en-ID" dirty="0" err="1"/>
              <a:t>alat</a:t>
            </a:r>
            <a:r>
              <a:rPr lang="en-ID" dirty="0"/>
              <a:t> yang </a:t>
            </a:r>
            <a:r>
              <a:rPr lang="en-ID" dirty="0" err="1"/>
              <a:t>tajam</a:t>
            </a:r>
            <a:r>
              <a:rPr lang="en-ID" dirty="0"/>
              <a:t> </a:t>
            </a:r>
            <a:r>
              <a:rPr lang="en-ID" dirty="0" err="1"/>
              <a:t>sesuai</a:t>
            </a:r>
            <a:r>
              <a:rPr lang="en-ID" dirty="0"/>
              <a:t> </a:t>
            </a:r>
            <a:r>
              <a:rPr lang="en-ID" dirty="0" err="1"/>
              <a:t>ketentuan</a:t>
            </a:r>
            <a:r>
              <a:rPr lang="en-ID" dirty="0"/>
              <a:t> </a:t>
            </a:r>
            <a:r>
              <a:rPr lang="en-ID" dirty="0" err="1"/>
              <a:t>syariat</a:t>
            </a:r>
            <a:r>
              <a:rPr lang="en-ID" dirty="0"/>
              <a:t> Islam. </a:t>
            </a:r>
          </a:p>
        </p:txBody>
      </p:sp>
    </p:spTree>
    <p:extLst>
      <p:ext uri="{BB962C8B-B14F-4D97-AF65-F5344CB8AC3E}">
        <p14:creationId xmlns:p14="http://schemas.microsoft.com/office/powerpoint/2010/main" val="194223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327398" y="395237"/>
            <a:ext cx="5332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>
                <a:ln w="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A. Pengertian dan Hukum Penyembelihan Hewan</a:t>
            </a:r>
            <a:endParaRPr lang="en-GB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Rounded Rectangle 7">
            <a:extLst>
              <a:ext uri="{FF2B5EF4-FFF2-40B4-BE49-F238E27FC236}">
                <a16:creationId xmlns:a16="http://schemas.microsoft.com/office/drawing/2014/main" id="{10D47222-80E8-4491-BE42-CFE835D2901E}"/>
              </a:ext>
            </a:extLst>
          </p:cNvPr>
          <p:cNvSpPr/>
          <p:nvPr/>
        </p:nvSpPr>
        <p:spPr>
          <a:xfrm>
            <a:off x="615210" y="2535836"/>
            <a:ext cx="7913580" cy="1634490"/>
          </a:xfrm>
          <a:prstGeom prst="roundRect">
            <a:avLst/>
          </a:prstGeom>
          <a:solidFill>
            <a:srgbClr val="F8804B"/>
          </a:solidFill>
          <a:ln w="19050">
            <a:solidFill>
              <a:schemeClr val="tx1"/>
            </a:solidFill>
            <a:prstDash val="dash"/>
          </a:ln>
        </p:spPr>
        <p:txBody>
          <a:bodyPr wrap="square">
            <a:spAutoFit/>
          </a:bodyPr>
          <a:lstStyle/>
          <a:p>
            <a:r>
              <a:rPr lang="en-ID" dirty="0"/>
              <a:t>“</a:t>
            </a:r>
            <a:r>
              <a:rPr lang="en-ID" dirty="0" err="1"/>
              <a:t>Janganlah</a:t>
            </a:r>
            <a:r>
              <a:rPr lang="en-ID" dirty="0"/>
              <a:t> </a:t>
            </a:r>
            <a:r>
              <a:rPr lang="en-ID" dirty="0" err="1"/>
              <a:t>kamu</a:t>
            </a:r>
            <a:r>
              <a:rPr lang="en-ID" dirty="0"/>
              <a:t> </a:t>
            </a:r>
            <a:r>
              <a:rPr lang="en-ID" dirty="0" err="1"/>
              <a:t>memakan</a:t>
            </a:r>
            <a:r>
              <a:rPr lang="en-ID" dirty="0"/>
              <a:t> </a:t>
            </a:r>
            <a:r>
              <a:rPr lang="en-ID" dirty="0" err="1"/>
              <a:t>sesuatu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(</a:t>
            </a:r>
            <a:r>
              <a:rPr lang="en-ID" dirty="0" err="1"/>
              <a:t>daging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) yang (</a:t>
            </a:r>
            <a:r>
              <a:rPr lang="en-ID" dirty="0" err="1"/>
              <a:t>ketika</a:t>
            </a:r>
            <a:r>
              <a:rPr lang="en-ID" dirty="0"/>
              <a:t> </a:t>
            </a:r>
            <a:r>
              <a:rPr lang="en-ID" dirty="0" err="1"/>
              <a:t>disembelih</a:t>
            </a:r>
            <a:r>
              <a:rPr lang="en-ID" dirty="0"/>
              <a:t>)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disebut</a:t>
            </a:r>
            <a:r>
              <a:rPr lang="en-ID" dirty="0"/>
              <a:t> </a:t>
            </a:r>
            <a:r>
              <a:rPr lang="en-ID" dirty="0" err="1"/>
              <a:t>nama</a:t>
            </a:r>
            <a:r>
              <a:rPr lang="en-ID" dirty="0"/>
              <a:t> Allah. </a:t>
            </a:r>
            <a:r>
              <a:rPr lang="en-ID" dirty="0" err="1"/>
              <a:t>Perbuatan</a:t>
            </a:r>
            <a:r>
              <a:rPr lang="en-ID" dirty="0"/>
              <a:t> </a:t>
            </a:r>
            <a:r>
              <a:rPr lang="en-ID" dirty="0" err="1"/>
              <a:t>itu</a:t>
            </a:r>
            <a:r>
              <a:rPr lang="en-ID" dirty="0"/>
              <a:t> </a:t>
            </a:r>
            <a:r>
              <a:rPr lang="en-ID" dirty="0" err="1"/>
              <a:t>benar-benar</a:t>
            </a:r>
            <a:r>
              <a:rPr lang="en-ID" dirty="0"/>
              <a:t> </a:t>
            </a:r>
            <a:r>
              <a:rPr lang="en-ID" dirty="0" err="1"/>
              <a:t>suatu</a:t>
            </a:r>
            <a:r>
              <a:rPr lang="en-ID" dirty="0"/>
              <a:t> </a:t>
            </a:r>
            <a:r>
              <a:rPr lang="en-ID" dirty="0" err="1"/>
              <a:t>kefasikan</a:t>
            </a:r>
            <a:r>
              <a:rPr lang="en-ID" dirty="0"/>
              <a:t>. </a:t>
            </a:r>
            <a:r>
              <a:rPr lang="en-ID" dirty="0" err="1"/>
              <a:t>Sesungguhnya</a:t>
            </a:r>
            <a:r>
              <a:rPr lang="en-ID" dirty="0"/>
              <a:t> </a:t>
            </a:r>
            <a:r>
              <a:rPr lang="en-ID" dirty="0" err="1"/>
              <a:t>setan</a:t>
            </a:r>
            <a:r>
              <a:rPr lang="en-ID" dirty="0"/>
              <a:t> </a:t>
            </a:r>
            <a:r>
              <a:rPr lang="en-ID" dirty="0" err="1"/>
              <a:t>benar-benar</a:t>
            </a:r>
            <a:r>
              <a:rPr lang="en-ID" dirty="0"/>
              <a:t> </a:t>
            </a:r>
            <a:r>
              <a:rPr lang="en-ID" dirty="0" err="1"/>
              <a:t>selalu</a:t>
            </a:r>
            <a:r>
              <a:rPr lang="en-ID" dirty="0"/>
              <a:t> </a:t>
            </a:r>
            <a:r>
              <a:rPr lang="en-ID" dirty="0" err="1"/>
              <a:t>membisiki</a:t>
            </a:r>
            <a:r>
              <a:rPr lang="en-ID" dirty="0"/>
              <a:t> </a:t>
            </a:r>
            <a:r>
              <a:rPr lang="en-ID" dirty="0" err="1"/>
              <a:t>kawan-kawannya</a:t>
            </a:r>
            <a:r>
              <a:rPr lang="en-ID" dirty="0"/>
              <a:t> agar </a:t>
            </a:r>
            <a:r>
              <a:rPr lang="en-ID" dirty="0" err="1"/>
              <a:t>mereka</a:t>
            </a:r>
            <a:r>
              <a:rPr lang="en-ID" dirty="0"/>
              <a:t> </a:t>
            </a:r>
            <a:r>
              <a:rPr lang="en-ID" dirty="0" err="1"/>
              <a:t>membantahmu</a:t>
            </a:r>
            <a:r>
              <a:rPr lang="en-ID" dirty="0"/>
              <a:t>. Jika </a:t>
            </a:r>
            <a:r>
              <a:rPr lang="en-ID" dirty="0" err="1"/>
              <a:t>kamu</a:t>
            </a:r>
            <a:r>
              <a:rPr lang="en-ID" dirty="0"/>
              <a:t> </a:t>
            </a:r>
            <a:r>
              <a:rPr lang="en-ID" dirty="0" err="1"/>
              <a:t>menuruti</a:t>
            </a:r>
            <a:r>
              <a:rPr lang="en-ID" dirty="0"/>
              <a:t> </a:t>
            </a:r>
            <a:r>
              <a:rPr lang="en-ID" dirty="0" err="1"/>
              <a:t>mereka</a:t>
            </a:r>
            <a:r>
              <a:rPr lang="en-ID" dirty="0"/>
              <a:t>, </a:t>
            </a:r>
            <a:r>
              <a:rPr lang="en-ID" dirty="0" err="1"/>
              <a:t>sesungguhnya</a:t>
            </a:r>
            <a:r>
              <a:rPr lang="en-ID" dirty="0"/>
              <a:t> </a:t>
            </a:r>
            <a:r>
              <a:rPr lang="en-ID" dirty="0" err="1"/>
              <a:t>kamu</a:t>
            </a:r>
            <a:r>
              <a:rPr lang="en-ID" dirty="0"/>
              <a:t> </a:t>
            </a:r>
            <a:r>
              <a:rPr lang="en-ID" dirty="0" err="1"/>
              <a:t>benar-benar</a:t>
            </a:r>
            <a:r>
              <a:rPr lang="en-ID" dirty="0"/>
              <a:t> </a:t>
            </a:r>
            <a:r>
              <a:rPr lang="en-ID" dirty="0" err="1"/>
              <a:t>musyrik</a:t>
            </a:r>
            <a:r>
              <a:rPr lang="en-ID" dirty="0"/>
              <a:t>.” (Q.S. Al-</a:t>
            </a:r>
            <a:r>
              <a:rPr lang="en-ID" dirty="0" err="1"/>
              <a:t>An’ām</a:t>
            </a:r>
            <a:r>
              <a:rPr lang="en-ID" dirty="0"/>
              <a:t>/6: 121)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3BE0ED-D6C5-4D25-82AB-2253BA04EC12}"/>
              </a:ext>
            </a:extLst>
          </p:cNvPr>
          <p:cNvSpPr txBox="1"/>
          <p:nvPr/>
        </p:nvSpPr>
        <p:spPr>
          <a:xfrm>
            <a:off x="457200" y="1068415"/>
            <a:ext cx="8229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 err="1"/>
              <a:t>Dalil</a:t>
            </a:r>
            <a:r>
              <a:rPr lang="en-ID" dirty="0"/>
              <a:t> </a:t>
            </a:r>
            <a:r>
              <a:rPr lang="en-ID" dirty="0" err="1"/>
              <a:t>tentang</a:t>
            </a:r>
            <a:r>
              <a:rPr lang="en-ID" dirty="0"/>
              <a:t> </a:t>
            </a:r>
            <a:r>
              <a:rPr lang="en-ID" b="1" dirty="0" err="1"/>
              <a:t>kewajiban</a:t>
            </a:r>
            <a:r>
              <a:rPr lang="en-ID" dirty="0"/>
              <a:t> </a:t>
            </a:r>
            <a:r>
              <a:rPr lang="en-ID" dirty="0" err="1"/>
              <a:t>untuk</a:t>
            </a:r>
            <a:r>
              <a:rPr lang="en-ID" dirty="0"/>
              <a:t> </a:t>
            </a:r>
            <a:r>
              <a:rPr lang="en-ID" dirty="0" err="1"/>
              <a:t>menyembelih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terdapat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firman</a:t>
            </a:r>
            <a:r>
              <a:rPr lang="en-ID" dirty="0"/>
              <a:t> Allah </a:t>
            </a:r>
            <a:r>
              <a:rPr lang="en-ID" dirty="0" err="1"/>
              <a:t>Swt</a:t>
            </a:r>
            <a:r>
              <a:rPr lang="en-ID" dirty="0"/>
              <a:t>. 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7C8DFD-F05F-4121-A7E2-4F92523653C1}"/>
              </a:ext>
            </a:extLst>
          </p:cNvPr>
          <p:cNvSpPr txBox="1"/>
          <p:nvPr/>
        </p:nvSpPr>
        <p:spPr>
          <a:xfrm>
            <a:off x="615210" y="1504950"/>
            <a:ext cx="7913580" cy="888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ar-AE" b="0" i="0" dirty="0">
                <a:effectLst/>
                <a:latin typeface="LPMQ Isep Misbah" panose="02000000000000000000" pitchFamily="2" charset="-78"/>
                <a:cs typeface="LPMQ Isep Misbah" panose="02000000000000000000" pitchFamily="2" charset="-78"/>
              </a:rPr>
              <a:t>وَلَا تَأْكُلُوْا مِمَّا لَمْ يُذْكَرِ اسْمُ اللّٰهِ عَلَيْهِ وَاِنَّهٗ لَفِسْقٌۗ وَاِنَّ الشَّيٰطِيْنَ لَيُوْحُوْنَ اِلٰٓى اَوْلِيَاۤىِٕهِمْ لِيُجَادِلُوْكُمْ ۚوَاِنْ اَطَعْتُمُوْهُمْ اِنَّكُمْ لَمُشْرِكُوْنَ ࣖ</a:t>
            </a:r>
            <a:endParaRPr lang="en-ID" dirty="0">
              <a:latin typeface="LPMQ Isep Misbah" panose="02000000000000000000" pitchFamily="2" charset="-78"/>
              <a:cs typeface="LPMQ Isep Misbah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3707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327398" y="395237"/>
            <a:ext cx="5332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Rukun</a:t>
            </a:r>
            <a:r>
              <a:rPr lang="en-ID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dan </a:t>
            </a:r>
            <a:r>
              <a:rPr lang="en-ID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Syarat</a:t>
            </a:r>
            <a:r>
              <a:rPr lang="en-ID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Penyembelihan</a:t>
            </a:r>
            <a:r>
              <a:rPr lang="en-ID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Hewan</a:t>
            </a:r>
            <a:endParaRPr lang="en-GB" b="1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13BE0ED-D6C5-4D25-82AB-2253BA04EC12}"/>
              </a:ext>
            </a:extLst>
          </p:cNvPr>
          <p:cNvSpPr txBox="1"/>
          <p:nvPr/>
        </p:nvSpPr>
        <p:spPr>
          <a:xfrm>
            <a:off x="754674" y="1293823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 err="1"/>
              <a:t>Rukun</a:t>
            </a:r>
            <a:r>
              <a:rPr lang="en-ID" dirty="0"/>
              <a:t>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yang </a:t>
            </a:r>
            <a:r>
              <a:rPr lang="en-ID" dirty="0" err="1"/>
              <a:t>harus</a:t>
            </a:r>
            <a:r>
              <a:rPr lang="en-ID" dirty="0"/>
              <a:t> </a:t>
            </a:r>
            <a:r>
              <a:rPr lang="en-ID" dirty="0" err="1"/>
              <a:t>terpenuhi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berikut</a:t>
            </a:r>
            <a:r>
              <a:rPr lang="en-ID" dirty="0"/>
              <a:t>.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3E8BD6B-8D1A-4B16-9363-D763A72C431E}"/>
              </a:ext>
            </a:extLst>
          </p:cNvPr>
          <p:cNvSpPr/>
          <p:nvPr/>
        </p:nvSpPr>
        <p:spPr>
          <a:xfrm>
            <a:off x="754674" y="1850188"/>
            <a:ext cx="7239000" cy="1905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ID" dirty="0">
                <a:solidFill>
                  <a:schemeClr val="tx1"/>
                </a:solidFill>
              </a:rPr>
              <a:t>Ada orang yang </a:t>
            </a:r>
            <a:r>
              <a:rPr lang="en-ID" dirty="0" err="1">
                <a:solidFill>
                  <a:schemeClr val="tx1"/>
                </a:solidFill>
              </a:rPr>
              <a:t>menyembelih</a:t>
            </a:r>
            <a:r>
              <a:rPr lang="en-ID" dirty="0">
                <a:solidFill>
                  <a:schemeClr val="tx1"/>
                </a:solidFill>
              </a:rPr>
              <a:t>.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D" dirty="0">
                <a:solidFill>
                  <a:schemeClr val="tx1"/>
                </a:solidFill>
              </a:rPr>
              <a:t>Ada </a:t>
            </a:r>
            <a:r>
              <a:rPr lang="en-ID" dirty="0" err="1">
                <a:solidFill>
                  <a:schemeClr val="tx1"/>
                </a:solidFill>
              </a:rPr>
              <a:t>hewan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disembelih</a:t>
            </a:r>
            <a:r>
              <a:rPr lang="en-ID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D" dirty="0" err="1">
                <a:solidFill>
                  <a:schemeClr val="tx1"/>
                </a:solidFill>
              </a:rPr>
              <a:t>Berniat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untuk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menyembelih</a:t>
            </a:r>
            <a:r>
              <a:rPr lang="en-ID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ID" dirty="0">
                <a:solidFill>
                  <a:schemeClr val="tx1"/>
                </a:solidFill>
              </a:rPr>
              <a:t>Ada </a:t>
            </a:r>
            <a:r>
              <a:rPr lang="en-ID" dirty="0" err="1">
                <a:solidFill>
                  <a:schemeClr val="tx1"/>
                </a:solidFill>
              </a:rPr>
              <a:t>alat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untuk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menyembelih</a:t>
            </a:r>
            <a:r>
              <a:rPr lang="en-ID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723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327398" y="395237"/>
            <a:ext cx="5332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Rukun</a:t>
            </a:r>
            <a:r>
              <a:rPr lang="en-ID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dan </a:t>
            </a:r>
            <a:r>
              <a:rPr lang="en-ID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Syarat</a:t>
            </a:r>
            <a:r>
              <a:rPr lang="en-ID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Penyembelihan</a:t>
            </a:r>
            <a:r>
              <a:rPr lang="en-ID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Hewan</a:t>
            </a:r>
            <a:endParaRPr lang="en-GB" b="1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3E8BD6B-8D1A-4B16-9363-D763A72C431E}"/>
              </a:ext>
            </a:extLst>
          </p:cNvPr>
          <p:cNvSpPr/>
          <p:nvPr/>
        </p:nvSpPr>
        <p:spPr>
          <a:xfrm>
            <a:off x="447734" y="1908717"/>
            <a:ext cx="3895665" cy="203463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342900" indent="-342900">
              <a:buAutoNum type="alphaLcPeriod"/>
            </a:pPr>
            <a:r>
              <a:rPr lang="en-ID" dirty="0" err="1">
                <a:solidFill>
                  <a:schemeClr val="tx1"/>
                </a:solidFill>
              </a:rPr>
              <a:t>Beragama</a:t>
            </a:r>
            <a:r>
              <a:rPr lang="en-ID" dirty="0">
                <a:solidFill>
                  <a:schemeClr val="tx1"/>
                </a:solidFill>
              </a:rPr>
              <a:t> Islam. </a:t>
            </a:r>
          </a:p>
          <a:p>
            <a:pPr marL="342900" indent="-342900">
              <a:buAutoNum type="alphaLcPeriod"/>
            </a:pPr>
            <a:r>
              <a:rPr lang="en-ID" dirty="0" err="1">
                <a:solidFill>
                  <a:schemeClr val="tx1"/>
                </a:solidFill>
              </a:rPr>
              <a:t>Mumayiz</a:t>
            </a:r>
            <a:r>
              <a:rPr lang="en-ID" dirty="0">
                <a:solidFill>
                  <a:schemeClr val="tx1"/>
                </a:solidFill>
              </a:rPr>
              <a:t>. </a:t>
            </a:r>
          </a:p>
          <a:p>
            <a:pPr marL="342900" indent="-342900">
              <a:buAutoNum type="alphaLcPeriod"/>
            </a:pPr>
            <a:r>
              <a:rPr lang="en-ID" dirty="0" err="1">
                <a:solidFill>
                  <a:schemeClr val="tx1"/>
                </a:solidFill>
              </a:rPr>
              <a:t>Berakal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sehat</a:t>
            </a:r>
            <a:endParaRPr lang="en-ID" dirty="0">
              <a:solidFill>
                <a:schemeClr val="tx1"/>
              </a:solidFill>
            </a:endParaRPr>
          </a:p>
          <a:p>
            <a:pPr marL="342900" indent="-342900">
              <a:buAutoNum type="alphaLcPeriod"/>
            </a:pPr>
            <a:r>
              <a:rPr lang="en-ID" dirty="0" err="1">
                <a:solidFill>
                  <a:schemeClr val="tx1"/>
                </a:solidFill>
              </a:rPr>
              <a:t>Mampuan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untuk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menyembelih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hewan</a:t>
            </a:r>
            <a:r>
              <a:rPr lang="en-ID" dirty="0">
                <a:solidFill>
                  <a:schemeClr val="tx1"/>
                </a:solidFill>
              </a:rPr>
              <a:t> dan </a:t>
            </a:r>
            <a:r>
              <a:rPr lang="en-ID" dirty="0" err="1">
                <a:solidFill>
                  <a:schemeClr val="tx1"/>
                </a:solidFill>
              </a:rPr>
              <a:t>mengetahui</a:t>
            </a:r>
            <a:r>
              <a:rPr lang="en-ID" dirty="0">
                <a:solidFill>
                  <a:schemeClr val="tx1"/>
                </a:solidFill>
              </a:rPr>
              <a:t> tata </a:t>
            </a:r>
            <a:r>
              <a:rPr lang="en-ID" dirty="0" err="1">
                <a:solidFill>
                  <a:schemeClr val="tx1"/>
                </a:solidFill>
              </a:rPr>
              <a:t>cara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sesuai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syariat</a:t>
            </a:r>
            <a:r>
              <a:rPr lang="en-ID" dirty="0">
                <a:solidFill>
                  <a:schemeClr val="tx1"/>
                </a:solidFill>
              </a:rPr>
              <a:t> Islam.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BAC287-2AE2-4944-85BE-2882F839B412}"/>
              </a:ext>
            </a:extLst>
          </p:cNvPr>
          <p:cNvSpPr txBox="1"/>
          <p:nvPr/>
        </p:nvSpPr>
        <p:spPr>
          <a:xfrm>
            <a:off x="327398" y="1021761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 err="1"/>
              <a:t>Syarat-syarat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berikut</a:t>
            </a:r>
            <a:r>
              <a:rPr lang="en-ID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94DBA2-F796-464E-B754-2B8DC3F3D215}"/>
              </a:ext>
            </a:extLst>
          </p:cNvPr>
          <p:cNvSpPr txBox="1"/>
          <p:nvPr/>
        </p:nvSpPr>
        <p:spPr>
          <a:xfrm>
            <a:off x="447734" y="1458167"/>
            <a:ext cx="45855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1. Orang yang </a:t>
            </a:r>
            <a:r>
              <a:rPr lang="en-ID" b="1" dirty="0" err="1"/>
              <a:t>Menyembelih</a:t>
            </a:r>
            <a:endParaRPr lang="en-ID" b="1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590CC9B-E3EE-46B2-AD50-4FF14E11D986}"/>
              </a:ext>
            </a:extLst>
          </p:cNvPr>
          <p:cNvSpPr/>
          <p:nvPr/>
        </p:nvSpPr>
        <p:spPr>
          <a:xfrm>
            <a:off x="4800601" y="1907944"/>
            <a:ext cx="3895665" cy="216814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marL="342900" indent="-342900">
              <a:buAutoNum type="alphaLcPeriod"/>
            </a:pPr>
            <a:r>
              <a:rPr lang="en-ID" dirty="0" err="1">
                <a:solidFill>
                  <a:schemeClr val="tx1"/>
                </a:solidFill>
              </a:rPr>
              <a:t>Hewan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disembelih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merupakan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hewan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masih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hidup</a:t>
            </a:r>
            <a:r>
              <a:rPr lang="en-ID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lphaLcPeriod"/>
            </a:pPr>
            <a:r>
              <a:rPr lang="en-ID" dirty="0" err="1">
                <a:solidFill>
                  <a:schemeClr val="tx1"/>
                </a:solidFill>
              </a:rPr>
              <a:t>Hewan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darat</a:t>
            </a:r>
            <a:r>
              <a:rPr lang="en-ID" dirty="0">
                <a:solidFill>
                  <a:schemeClr val="tx1"/>
                </a:solidFill>
              </a:rPr>
              <a:t> yang halal pada </a:t>
            </a:r>
            <a:r>
              <a:rPr lang="en-ID" dirty="0" err="1">
                <a:solidFill>
                  <a:schemeClr val="tx1"/>
                </a:solidFill>
              </a:rPr>
              <a:t>zat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maupun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cara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memperolehnya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seperti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ayam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kambing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sapi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kerbau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unta</a:t>
            </a:r>
            <a:r>
              <a:rPr lang="en-ID" dirty="0">
                <a:solidFill>
                  <a:schemeClr val="tx1"/>
                </a:solidFill>
              </a:rPr>
              <a:t>, dan </a:t>
            </a:r>
            <a:r>
              <a:rPr lang="en-ID" dirty="0" err="1">
                <a:solidFill>
                  <a:schemeClr val="tx1"/>
                </a:solidFill>
              </a:rPr>
              <a:t>sebagainya</a:t>
            </a:r>
            <a:r>
              <a:rPr lang="en-ID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A23E74-845B-47DE-A6C6-C0A8BD48FFC5}"/>
              </a:ext>
            </a:extLst>
          </p:cNvPr>
          <p:cNvSpPr txBox="1"/>
          <p:nvPr/>
        </p:nvSpPr>
        <p:spPr>
          <a:xfrm>
            <a:off x="4938348" y="1425900"/>
            <a:ext cx="45855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2. </a:t>
            </a:r>
            <a:r>
              <a:rPr lang="en-ID" b="1" dirty="0" err="1"/>
              <a:t>Hewan</a:t>
            </a:r>
            <a:r>
              <a:rPr lang="en-ID" b="1" dirty="0"/>
              <a:t> yang </a:t>
            </a:r>
            <a:r>
              <a:rPr lang="en-ID" b="1" dirty="0" err="1"/>
              <a:t>Disembelih</a:t>
            </a:r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2863558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682052" cy="7774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327398" y="395237"/>
            <a:ext cx="53320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ID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B. </a:t>
            </a:r>
            <a:r>
              <a:rPr lang="en-ID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Rukun</a:t>
            </a:r>
            <a:r>
              <a:rPr lang="en-ID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dan </a:t>
            </a:r>
            <a:r>
              <a:rPr lang="en-ID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Syarat</a:t>
            </a:r>
            <a:r>
              <a:rPr lang="en-ID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Penyembelihan</a:t>
            </a:r>
            <a:r>
              <a:rPr lang="en-ID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ID" b="1" dirty="0" err="1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Hewan</a:t>
            </a:r>
            <a:endParaRPr lang="en-GB" b="1" i="1" dirty="0">
              <a:ln w="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cs typeface="Calibri" panose="020F050202020403020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8BC32D-7CCC-4297-BE9A-A6C07BAB2622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2A3B422-385F-42F2-910D-64E2F53C77DE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E18D7C70-156E-4D02-B189-0E771A6716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3FA78A7-395B-4E1B-AD84-C4519CBC554A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9D30A7-B719-48D3-92D8-8813D8834752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3E8BD6B-8D1A-4B16-9363-D763A72C431E}"/>
              </a:ext>
            </a:extLst>
          </p:cNvPr>
          <p:cNvSpPr/>
          <p:nvPr/>
        </p:nvSpPr>
        <p:spPr>
          <a:xfrm>
            <a:off x="447735" y="1852947"/>
            <a:ext cx="3895665" cy="260968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ID" dirty="0" err="1">
                <a:solidFill>
                  <a:schemeClr val="tx1"/>
                </a:solidFill>
              </a:rPr>
              <a:t>Niat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menyembelih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hewan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dilakukan</a:t>
            </a:r>
            <a:r>
              <a:rPr lang="en-ID" dirty="0">
                <a:solidFill>
                  <a:schemeClr val="tx1"/>
                </a:solidFill>
              </a:rPr>
              <a:t> agar </a:t>
            </a:r>
            <a:r>
              <a:rPr lang="en-ID" dirty="0" err="1">
                <a:solidFill>
                  <a:schemeClr val="tx1"/>
                </a:solidFill>
              </a:rPr>
              <a:t>mendapatkan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rida</a:t>
            </a:r>
            <a:r>
              <a:rPr lang="en-ID" dirty="0">
                <a:solidFill>
                  <a:schemeClr val="tx1"/>
                </a:solidFill>
              </a:rPr>
              <a:t> Allah </a:t>
            </a:r>
            <a:r>
              <a:rPr lang="en-ID" dirty="0" err="1">
                <a:solidFill>
                  <a:schemeClr val="tx1"/>
                </a:solidFill>
              </a:rPr>
              <a:t>Swt</a:t>
            </a:r>
            <a:r>
              <a:rPr lang="en-ID" dirty="0">
                <a:solidFill>
                  <a:schemeClr val="tx1"/>
                </a:solidFill>
              </a:rPr>
              <a:t>. </a:t>
            </a:r>
            <a:r>
              <a:rPr lang="en-ID" dirty="0" err="1">
                <a:solidFill>
                  <a:schemeClr val="tx1"/>
                </a:solidFill>
              </a:rPr>
              <a:t>untuk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mengonsumsi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daging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hewan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tersebut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secara</a:t>
            </a:r>
            <a:r>
              <a:rPr lang="en-ID" dirty="0">
                <a:solidFill>
                  <a:schemeClr val="tx1"/>
                </a:solidFill>
              </a:rPr>
              <a:t> halal </a:t>
            </a:r>
            <a:r>
              <a:rPr lang="en-ID" dirty="0" err="1">
                <a:solidFill>
                  <a:schemeClr val="tx1"/>
                </a:solidFill>
              </a:rPr>
              <a:t>sesuai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syariat</a:t>
            </a:r>
            <a:r>
              <a:rPr lang="en-ID" dirty="0">
                <a:solidFill>
                  <a:schemeClr val="tx1"/>
                </a:solidFill>
              </a:rPr>
              <a:t> Islam. Jika </a:t>
            </a:r>
            <a:r>
              <a:rPr lang="en-ID" dirty="0" err="1">
                <a:solidFill>
                  <a:schemeClr val="tx1"/>
                </a:solidFill>
              </a:rPr>
              <a:t>menyembelih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untuk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sesaji</a:t>
            </a:r>
            <a:r>
              <a:rPr lang="en-ID" dirty="0">
                <a:solidFill>
                  <a:schemeClr val="tx1"/>
                </a:solidFill>
              </a:rPr>
              <a:t> dan </a:t>
            </a:r>
            <a:r>
              <a:rPr lang="en-ID" dirty="0" err="1">
                <a:solidFill>
                  <a:schemeClr val="tx1"/>
                </a:solidFill>
              </a:rPr>
              <a:t>semacamnya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daging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sembelihan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menjadi</a:t>
            </a:r>
            <a:r>
              <a:rPr lang="en-ID" dirty="0">
                <a:solidFill>
                  <a:schemeClr val="tx1"/>
                </a:solidFill>
              </a:rPr>
              <a:t> haram dan </a:t>
            </a:r>
            <a:r>
              <a:rPr lang="en-ID" dirty="0" err="1">
                <a:solidFill>
                  <a:schemeClr val="tx1"/>
                </a:solidFill>
              </a:rPr>
              <a:t>tidak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boleh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untuk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dikonsumsi</a:t>
            </a:r>
            <a:r>
              <a:rPr lang="en-ID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BAC287-2AE2-4944-85BE-2882F839B412}"/>
              </a:ext>
            </a:extLst>
          </p:cNvPr>
          <p:cNvSpPr txBox="1"/>
          <p:nvPr/>
        </p:nvSpPr>
        <p:spPr>
          <a:xfrm>
            <a:off x="327398" y="1021761"/>
            <a:ext cx="723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 err="1"/>
              <a:t>Syarat-syarat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penyembelihan</a:t>
            </a:r>
            <a:r>
              <a:rPr lang="en-ID" dirty="0"/>
              <a:t> </a:t>
            </a:r>
            <a:r>
              <a:rPr lang="en-ID" dirty="0" err="1"/>
              <a:t>hewan</a:t>
            </a:r>
            <a:r>
              <a:rPr lang="en-ID" dirty="0"/>
              <a:t> </a:t>
            </a:r>
            <a:r>
              <a:rPr lang="en-ID" dirty="0" err="1"/>
              <a:t>adalah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berikut</a:t>
            </a:r>
            <a:r>
              <a:rPr lang="en-ID" dirty="0"/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94DBA2-F796-464E-B754-2B8DC3F3D215}"/>
              </a:ext>
            </a:extLst>
          </p:cNvPr>
          <p:cNvSpPr txBox="1"/>
          <p:nvPr/>
        </p:nvSpPr>
        <p:spPr>
          <a:xfrm>
            <a:off x="447734" y="1458167"/>
            <a:ext cx="45855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3. </a:t>
            </a:r>
            <a:r>
              <a:rPr lang="en-ID" b="1" dirty="0" err="1"/>
              <a:t>Berniat</a:t>
            </a:r>
            <a:r>
              <a:rPr lang="en-ID" b="1" dirty="0"/>
              <a:t> </a:t>
            </a:r>
            <a:r>
              <a:rPr lang="en-ID" b="1" dirty="0" err="1"/>
              <a:t>untuk</a:t>
            </a:r>
            <a:r>
              <a:rPr lang="en-ID" b="1" dirty="0"/>
              <a:t> </a:t>
            </a:r>
            <a:r>
              <a:rPr lang="en-ID" b="1" dirty="0" err="1"/>
              <a:t>Menyembelih</a:t>
            </a:r>
            <a:endParaRPr lang="en-ID" b="1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590CC9B-E3EE-46B2-AD50-4FF14E11D986}"/>
              </a:ext>
            </a:extLst>
          </p:cNvPr>
          <p:cNvSpPr/>
          <p:nvPr/>
        </p:nvSpPr>
        <p:spPr>
          <a:xfrm>
            <a:off x="4800602" y="1784584"/>
            <a:ext cx="3895665" cy="274641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r>
              <a:rPr lang="en-ID" dirty="0">
                <a:solidFill>
                  <a:schemeClr val="tx1"/>
                </a:solidFill>
              </a:rPr>
              <a:t>Alat </a:t>
            </a:r>
            <a:r>
              <a:rPr lang="en-ID" dirty="0" err="1">
                <a:solidFill>
                  <a:schemeClr val="tx1"/>
                </a:solidFill>
              </a:rPr>
              <a:t>penyembelihan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sah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adalah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alat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tajam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seperti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pisau</a:t>
            </a:r>
            <a:r>
              <a:rPr lang="en-ID" dirty="0">
                <a:solidFill>
                  <a:schemeClr val="tx1"/>
                </a:solidFill>
              </a:rPr>
              <a:t>. </a:t>
            </a:r>
            <a:r>
              <a:rPr lang="en-ID" dirty="0" err="1">
                <a:solidFill>
                  <a:schemeClr val="tx1"/>
                </a:solidFill>
              </a:rPr>
              <a:t>ijmak</a:t>
            </a:r>
            <a:r>
              <a:rPr lang="en-ID" dirty="0">
                <a:solidFill>
                  <a:schemeClr val="tx1"/>
                </a:solidFill>
              </a:rPr>
              <a:t> ulama </a:t>
            </a:r>
            <a:r>
              <a:rPr lang="en-ID" dirty="0" err="1">
                <a:solidFill>
                  <a:schemeClr val="tx1"/>
                </a:solidFill>
              </a:rPr>
              <a:t>menyatakan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alat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sembelihan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dapat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terbuat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dari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logam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besi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baja</a:t>
            </a:r>
            <a:r>
              <a:rPr lang="en-ID" dirty="0">
                <a:solidFill>
                  <a:schemeClr val="tx1"/>
                </a:solidFill>
              </a:rPr>
              <a:t>, batu, </a:t>
            </a:r>
            <a:r>
              <a:rPr lang="en-ID" dirty="0" err="1">
                <a:solidFill>
                  <a:schemeClr val="tx1"/>
                </a:solidFill>
              </a:rPr>
              <a:t>atau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kaca</a:t>
            </a:r>
            <a:r>
              <a:rPr lang="en-ID" dirty="0">
                <a:solidFill>
                  <a:schemeClr val="tx1"/>
                </a:solidFill>
              </a:rPr>
              <a:t>. </a:t>
            </a:r>
            <a:r>
              <a:rPr lang="en-ID" dirty="0" err="1">
                <a:solidFill>
                  <a:schemeClr val="tx1"/>
                </a:solidFill>
              </a:rPr>
              <a:t>Sedangkan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gigi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tulang</a:t>
            </a:r>
            <a:r>
              <a:rPr lang="en-ID" dirty="0">
                <a:solidFill>
                  <a:schemeClr val="tx1"/>
                </a:solidFill>
              </a:rPr>
              <a:t>, kuku, dan </a:t>
            </a:r>
            <a:r>
              <a:rPr lang="en-ID" dirty="0" err="1">
                <a:solidFill>
                  <a:schemeClr val="tx1"/>
                </a:solidFill>
              </a:rPr>
              <a:t>semua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benda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terbuat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darinya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tidak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dapat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digunakan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A23E74-845B-47DE-A6C6-C0A8BD48FFC5}"/>
              </a:ext>
            </a:extLst>
          </p:cNvPr>
          <p:cNvSpPr txBox="1"/>
          <p:nvPr/>
        </p:nvSpPr>
        <p:spPr>
          <a:xfrm>
            <a:off x="4938348" y="1425900"/>
            <a:ext cx="45855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b="1" dirty="0"/>
              <a:t>4. Alat </a:t>
            </a:r>
            <a:r>
              <a:rPr lang="en-ID" b="1" dirty="0" err="1"/>
              <a:t>untuk</a:t>
            </a:r>
            <a:r>
              <a:rPr lang="en-ID" b="1" dirty="0"/>
              <a:t> </a:t>
            </a:r>
            <a:r>
              <a:rPr lang="en-ID" b="1" dirty="0" err="1"/>
              <a:t>Menyembelih</a:t>
            </a:r>
            <a:endParaRPr lang="en-ID" b="1" dirty="0"/>
          </a:p>
        </p:txBody>
      </p:sp>
    </p:spTree>
    <p:extLst>
      <p:ext uri="{BB962C8B-B14F-4D97-AF65-F5344CB8AC3E}">
        <p14:creationId xmlns:p14="http://schemas.microsoft.com/office/powerpoint/2010/main" val="70352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209550"/>
            <a:ext cx="5472975" cy="7774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A68D0E3-18FA-464B-A71F-F873F41B66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31"/>
          <a:stretch/>
        </p:blipFill>
        <p:spPr>
          <a:xfrm>
            <a:off x="0" y="4284223"/>
            <a:ext cx="9144000" cy="954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B0E6DB-1C26-414D-A010-65122E4EC015}"/>
              </a:ext>
            </a:extLst>
          </p:cNvPr>
          <p:cNvSpPr txBox="1"/>
          <p:nvPr/>
        </p:nvSpPr>
        <p:spPr>
          <a:xfrm>
            <a:off x="567369" y="416017"/>
            <a:ext cx="4724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s-ES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C. Tata Cara </a:t>
            </a:r>
            <a:r>
              <a:rPr lang="es-ES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Penyembelihan</a:t>
            </a:r>
            <a:r>
              <a:rPr lang="es-ES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s-ES" sz="2000" dirty="0" err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Hewan</a:t>
            </a:r>
            <a:endParaRPr lang="en-GB" sz="20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Calibri" panose="020F0502020204030204" charset="0"/>
              <a:cs typeface="Calibri" panose="020F050202020403020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D38179AC-6305-488A-B57E-BE306A5FE0C6}"/>
              </a:ext>
            </a:extLst>
          </p:cNvPr>
          <p:cNvSpPr/>
          <p:nvPr/>
        </p:nvSpPr>
        <p:spPr>
          <a:xfrm>
            <a:off x="688133" y="1773362"/>
            <a:ext cx="6976430" cy="777404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i="1" dirty="0" err="1">
                <a:solidFill>
                  <a:schemeClr val="tx1"/>
                </a:solidFill>
              </a:rPr>
              <a:t>maqdūr</a:t>
            </a:r>
            <a:r>
              <a:rPr lang="en-ID" i="1" dirty="0">
                <a:solidFill>
                  <a:schemeClr val="tx1"/>
                </a:solidFill>
              </a:rPr>
              <a:t> ‘</a:t>
            </a:r>
            <a:r>
              <a:rPr lang="en-ID" i="1" dirty="0" err="1">
                <a:solidFill>
                  <a:schemeClr val="tx1"/>
                </a:solidFill>
              </a:rPr>
              <a:t>alaih</a:t>
            </a:r>
            <a:r>
              <a:rPr lang="en-ID" i="1" dirty="0">
                <a:solidFill>
                  <a:schemeClr val="tx1"/>
                </a:solidFill>
              </a:rPr>
              <a:t> </a:t>
            </a:r>
            <a:r>
              <a:rPr lang="en-ID" dirty="0">
                <a:solidFill>
                  <a:schemeClr val="tx1"/>
                </a:solidFill>
              </a:rPr>
              <a:t>(</a:t>
            </a:r>
            <a:r>
              <a:rPr lang="en-ID" dirty="0" err="1">
                <a:solidFill>
                  <a:schemeClr val="tx1"/>
                </a:solidFill>
              </a:rPr>
              <a:t>penyembelihan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hewan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dilakukan</a:t>
            </a:r>
            <a:r>
              <a:rPr lang="en-ID" dirty="0">
                <a:solidFill>
                  <a:schemeClr val="tx1"/>
                </a:solidFill>
              </a:rPr>
              <a:t> pada </a:t>
            </a:r>
            <a:r>
              <a:rPr lang="en-ID" dirty="0" err="1">
                <a:solidFill>
                  <a:schemeClr val="tx1"/>
                </a:solidFill>
              </a:rPr>
              <a:t>lehernya</a:t>
            </a:r>
            <a:r>
              <a:rPr lang="en-ID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76B272-6CB7-4F1F-80B9-6590413A5CF3}"/>
              </a:ext>
            </a:extLst>
          </p:cNvPr>
          <p:cNvSpPr txBox="1"/>
          <p:nvPr/>
        </p:nvSpPr>
        <p:spPr>
          <a:xfrm>
            <a:off x="567369" y="1259386"/>
            <a:ext cx="82296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dirty="0" err="1">
                <a:solidFill>
                  <a:schemeClr val="tx1"/>
                </a:solidFill>
              </a:rPr>
              <a:t>Berdasarkan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keadaannya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cara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menyembelih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hewan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dibagi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menjadi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b="1" dirty="0" err="1">
                <a:solidFill>
                  <a:schemeClr val="tx1"/>
                </a:solidFill>
              </a:rPr>
              <a:t>dua</a:t>
            </a:r>
            <a:r>
              <a:rPr lang="en-ID" dirty="0">
                <a:solidFill>
                  <a:schemeClr val="tx1"/>
                </a:solidFill>
              </a:rPr>
              <a:t>, </a:t>
            </a:r>
            <a:r>
              <a:rPr lang="en-ID" dirty="0" err="1">
                <a:solidFill>
                  <a:schemeClr val="tx1"/>
                </a:solidFill>
              </a:rPr>
              <a:t>yaitu</a:t>
            </a:r>
            <a:r>
              <a:rPr lang="en-ID" dirty="0">
                <a:solidFill>
                  <a:schemeClr val="tx1"/>
                </a:solidFill>
              </a:rPr>
              <a:t> :</a:t>
            </a:r>
            <a:endParaRPr lang="en-ID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737A416-8135-42C5-822B-70ECFD598140}"/>
              </a:ext>
            </a:extLst>
          </p:cNvPr>
          <p:cNvGrpSpPr/>
          <p:nvPr/>
        </p:nvGrpSpPr>
        <p:grpSpPr>
          <a:xfrm>
            <a:off x="0" y="4250219"/>
            <a:ext cx="9144000" cy="954527"/>
            <a:chOff x="32951" y="2419350"/>
            <a:chExt cx="9144000" cy="95452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019898E-B9DC-4371-881B-F67852089D01}"/>
                </a:ext>
              </a:extLst>
            </p:cNvPr>
            <p:cNvGrpSpPr/>
            <p:nvPr/>
          </p:nvGrpSpPr>
          <p:grpSpPr>
            <a:xfrm>
              <a:off x="32951" y="2419350"/>
              <a:ext cx="9144000" cy="954527"/>
              <a:chOff x="32951" y="2419350"/>
              <a:chExt cx="9144000" cy="954527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542C6AE7-2B0E-43EC-97AA-477C888CE87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-1" r="231"/>
              <a:stretch/>
            </p:blipFill>
            <p:spPr>
              <a:xfrm>
                <a:off x="32951" y="2419350"/>
                <a:ext cx="9144000" cy="954527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590B532-1E2B-451E-BF39-D1C9215E0853}"/>
                  </a:ext>
                </a:extLst>
              </p:cNvPr>
              <p:cNvSpPr/>
              <p:nvPr/>
            </p:nvSpPr>
            <p:spPr>
              <a:xfrm>
                <a:off x="4209299" y="2936201"/>
                <a:ext cx="1658103" cy="228600"/>
              </a:xfrm>
              <a:prstGeom prst="rect">
                <a:avLst/>
              </a:prstGeom>
              <a:solidFill>
                <a:srgbClr val="F8804B"/>
              </a:solidFill>
              <a:ln>
                <a:solidFill>
                  <a:srgbClr val="F880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6205458-64BF-48BD-B70F-4DCEB54D6CA7}"/>
                </a:ext>
              </a:extLst>
            </p:cNvPr>
            <p:cNvSpPr txBox="1"/>
            <p:nvPr/>
          </p:nvSpPr>
          <p:spPr>
            <a:xfrm>
              <a:off x="4209299" y="2896613"/>
              <a:ext cx="1524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</a:rPr>
                <a:t>FIKIH</a:t>
              </a:r>
              <a:endParaRPr lang="en-ID" sz="1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2E68AFA-9BE9-485B-B199-96E56F25064E}"/>
              </a:ext>
            </a:extLst>
          </p:cNvPr>
          <p:cNvSpPr/>
          <p:nvPr/>
        </p:nvSpPr>
        <p:spPr>
          <a:xfrm>
            <a:off x="688133" y="2831051"/>
            <a:ext cx="6976430" cy="777404"/>
          </a:xfrm>
          <a:prstGeom prst="roundRect">
            <a:avLst/>
          </a:prstGeom>
          <a:solidFill>
            <a:srgbClr val="00C06A"/>
          </a:solidFill>
          <a:ln>
            <a:solidFill>
              <a:srgbClr val="00C0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i="1" dirty="0" err="1">
                <a:solidFill>
                  <a:schemeClr val="tx1"/>
                </a:solidFill>
              </a:rPr>
              <a:t>gairu</a:t>
            </a:r>
            <a:r>
              <a:rPr lang="en-ID" i="1" dirty="0">
                <a:solidFill>
                  <a:schemeClr val="tx1"/>
                </a:solidFill>
              </a:rPr>
              <a:t> </a:t>
            </a:r>
            <a:r>
              <a:rPr lang="en-ID" i="1" dirty="0" err="1">
                <a:solidFill>
                  <a:schemeClr val="tx1"/>
                </a:solidFill>
              </a:rPr>
              <a:t>maqdūr</a:t>
            </a:r>
            <a:r>
              <a:rPr lang="en-ID" i="1" dirty="0">
                <a:solidFill>
                  <a:schemeClr val="tx1"/>
                </a:solidFill>
              </a:rPr>
              <a:t> ‘</a:t>
            </a:r>
            <a:r>
              <a:rPr lang="en-ID" i="1" dirty="0" err="1">
                <a:solidFill>
                  <a:schemeClr val="tx1"/>
                </a:solidFill>
              </a:rPr>
              <a:t>alaih</a:t>
            </a:r>
            <a:r>
              <a:rPr lang="en-ID" i="1" dirty="0">
                <a:solidFill>
                  <a:schemeClr val="tx1"/>
                </a:solidFill>
              </a:rPr>
              <a:t> </a:t>
            </a:r>
            <a:r>
              <a:rPr lang="en-ID" dirty="0">
                <a:solidFill>
                  <a:schemeClr val="tx1"/>
                </a:solidFill>
              </a:rPr>
              <a:t>(</a:t>
            </a:r>
            <a:r>
              <a:rPr lang="en-ID" dirty="0" err="1">
                <a:solidFill>
                  <a:schemeClr val="tx1"/>
                </a:solidFill>
              </a:rPr>
              <a:t>penyembelihan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hewan</a:t>
            </a:r>
            <a:r>
              <a:rPr lang="en-ID" dirty="0">
                <a:solidFill>
                  <a:schemeClr val="tx1"/>
                </a:solidFill>
              </a:rPr>
              <a:t> yang </a:t>
            </a:r>
            <a:r>
              <a:rPr lang="en-ID" dirty="0" err="1">
                <a:solidFill>
                  <a:schemeClr val="tx1"/>
                </a:solidFill>
              </a:rPr>
              <a:t>tidak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dapat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dilakukan</a:t>
            </a:r>
            <a:r>
              <a:rPr lang="en-ID" dirty="0">
                <a:solidFill>
                  <a:schemeClr val="tx1"/>
                </a:solidFill>
              </a:rPr>
              <a:t> pada </a:t>
            </a:r>
            <a:r>
              <a:rPr lang="en-ID" dirty="0" err="1">
                <a:solidFill>
                  <a:schemeClr val="tx1"/>
                </a:solidFill>
              </a:rPr>
              <a:t>lehernya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karena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suatu</a:t>
            </a:r>
            <a:r>
              <a:rPr lang="en-ID" dirty="0">
                <a:solidFill>
                  <a:schemeClr val="tx1"/>
                </a:solidFill>
              </a:rPr>
              <a:t> </a:t>
            </a:r>
            <a:r>
              <a:rPr lang="en-ID" dirty="0" err="1">
                <a:solidFill>
                  <a:schemeClr val="tx1"/>
                </a:solidFill>
              </a:rPr>
              <a:t>sebab</a:t>
            </a:r>
            <a:r>
              <a:rPr lang="en-ID" dirty="0">
                <a:solidFill>
                  <a:schemeClr val="tx1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64980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2864</TotalTime>
  <Words>1666</Words>
  <Application>Microsoft Office PowerPoint</Application>
  <PresentationFormat>On-screen Show (16:9)</PresentationFormat>
  <Paragraphs>144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ae_Ouhod</vt:lpstr>
      <vt:lpstr>Arial</vt:lpstr>
      <vt:lpstr>Calibri</vt:lpstr>
      <vt:lpstr>LPMQ Isep Misbah</vt:lpstr>
      <vt:lpstr>Muli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Aulia Dwiningtyas Putri</dc:creator>
  <cp:lastModifiedBy>Miura Sekar Nurindra</cp:lastModifiedBy>
  <cp:revision>279</cp:revision>
  <cp:lastPrinted>2022-04-09T01:52:42Z</cp:lastPrinted>
  <dcterms:created xsi:type="dcterms:W3CDTF">2022-01-17T01:37:52Z</dcterms:created>
  <dcterms:modified xsi:type="dcterms:W3CDTF">2024-07-20T14:32:25Z</dcterms:modified>
</cp:coreProperties>
</file>