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81" r:id="rId3"/>
    <p:sldId id="282" r:id="rId4"/>
    <p:sldId id="283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5" r:id="rId16"/>
    <p:sldId id="343" r:id="rId17"/>
    <p:sldId id="344" r:id="rId18"/>
    <p:sldId id="316" r:id="rId19"/>
    <p:sldId id="346" r:id="rId20"/>
    <p:sldId id="347" r:id="rId21"/>
    <p:sldId id="348" r:id="rId22"/>
    <p:sldId id="349" r:id="rId23"/>
    <p:sldId id="331" r:id="rId24"/>
    <p:sldId id="332" r:id="rId25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00C06A"/>
    <a:srgbClr val="26A8DF"/>
    <a:srgbClr val="C9C011"/>
    <a:srgbClr val="CCFF66"/>
    <a:srgbClr val="15C06A"/>
    <a:srgbClr val="B1CE37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 varScale="1">
        <p:scale>
          <a:sx n="78" d="100"/>
          <a:sy n="78" d="100"/>
        </p:scale>
        <p:origin x="940" y="-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40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B.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Khiyār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Macam-macam</a:t>
            </a:r>
            <a:r>
              <a:rPr lang="en-ID" b="1" dirty="0"/>
              <a:t> </a:t>
            </a:r>
            <a:r>
              <a:rPr lang="en-ID" b="1" i="1" dirty="0" err="1"/>
              <a:t>Khiyār</a:t>
            </a:r>
            <a:r>
              <a:rPr lang="en-ID" b="1" dirty="0"/>
              <a:t> </a:t>
            </a: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8C4EE026-875B-3AE6-496C-C662E2F22616}"/>
              </a:ext>
            </a:extLst>
          </p:cNvPr>
          <p:cNvSpPr/>
          <p:nvPr/>
        </p:nvSpPr>
        <p:spPr>
          <a:xfrm>
            <a:off x="140608" y="1840375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a. </a:t>
            </a:r>
            <a:r>
              <a:rPr lang="en-ID" sz="2800" i="1" dirty="0" err="1"/>
              <a:t>Khiyār</a:t>
            </a:r>
            <a:r>
              <a:rPr lang="en-ID" sz="2800" i="1" dirty="0"/>
              <a:t> majlis </a:t>
            </a:r>
            <a:r>
              <a:rPr lang="en-ID" sz="2800" dirty="0"/>
              <a:t>(</a:t>
            </a:r>
            <a:r>
              <a:rPr lang="en-ID" sz="2800" dirty="0" err="1"/>
              <a:t>tempat</a:t>
            </a:r>
            <a:r>
              <a:rPr lang="en-ID" sz="2800" dirty="0"/>
              <a:t>) 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DA1B73DE-1BEA-97F8-325A-AB98A0023105}"/>
              </a:ext>
            </a:extLst>
          </p:cNvPr>
          <p:cNvSpPr/>
          <p:nvPr/>
        </p:nvSpPr>
        <p:spPr>
          <a:xfrm>
            <a:off x="2337592" y="1870584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b. </a:t>
            </a:r>
            <a:r>
              <a:rPr lang="en-ID" sz="2800" i="1" dirty="0" err="1"/>
              <a:t>Khiyār</a:t>
            </a:r>
            <a:r>
              <a:rPr lang="en-ID" sz="2800" dirty="0"/>
              <a:t> </a:t>
            </a:r>
            <a:r>
              <a:rPr lang="en-ID" sz="2800" dirty="0" err="1"/>
              <a:t>syarat</a:t>
            </a:r>
            <a:r>
              <a:rPr lang="en-ID" sz="2800" dirty="0"/>
              <a:t> (</a:t>
            </a:r>
            <a:r>
              <a:rPr lang="en-ID" sz="2800" dirty="0" err="1"/>
              <a:t>persyaratan</a:t>
            </a:r>
            <a:r>
              <a:rPr lang="en-ID" sz="2800" dirty="0"/>
              <a:t>) 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29373F9-AD25-E970-9169-EEA912C4CF85}"/>
              </a:ext>
            </a:extLst>
          </p:cNvPr>
          <p:cNvSpPr/>
          <p:nvPr/>
        </p:nvSpPr>
        <p:spPr>
          <a:xfrm>
            <a:off x="4647238" y="1858800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c. </a:t>
            </a:r>
            <a:r>
              <a:rPr lang="en-ID" sz="2800" i="1" dirty="0" err="1"/>
              <a:t>Khiyār</a:t>
            </a:r>
            <a:r>
              <a:rPr lang="en-ID" sz="2800" dirty="0"/>
              <a:t> ‘</a:t>
            </a:r>
            <a:r>
              <a:rPr lang="en-ID" sz="2800" dirty="0" err="1"/>
              <a:t>aib</a:t>
            </a:r>
            <a:r>
              <a:rPr lang="en-ID" sz="2800" dirty="0"/>
              <a:t> (</a:t>
            </a:r>
            <a:r>
              <a:rPr lang="en-ID" sz="2800" dirty="0" err="1"/>
              <a:t>cacat</a:t>
            </a:r>
            <a:r>
              <a:rPr lang="en-ID" sz="2800" dirty="0"/>
              <a:t>) 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4" name="Rounded Rectangle 12">
            <a:extLst>
              <a:ext uri="{FF2B5EF4-FFF2-40B4-BE49-F238E27FC236}">
                <a16:creationId xmlns:a16="http://schemas.microsoft.com/office/drawing/2014/main" id="{35B04E44-8CED-59AF-4D4A-138AE935A8C1}"/>
              </a:ext>
            </a:extLst>
          </p:cNvPr>
          <p:cNvSpPr/>
          <p:nvPr/>
        </p:nvSpPr>
        <p:spPr>
          <a:xfrm>
            <a:off x="6888298" y="1878475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d. </a:t>
            </a:r>
            <a:r>
              <a:rPr lang="en-ID" sz="2800" i="1" dirty="0" err="1"/>
              <a:t>Khiyār</a:t>
            </a:r>
            <a:r>
              <a:rPr lang="en-ID" sz="2800" i="1" dirty="0"/>
              <a:t> </a:t>
            </a:r>
            <a:r>
              <a:rPr lang="en-ID" sz="2800" i="1" dirty="0" err="1"/>
              <a:t>ru’yah</a:t>
            </a:r>
            <a:r>
              <a:rPr lang="en-ID" sz="2800" i="1" dirty="0"/>
              <a:t> </a:t>
            </a:r>
            <a:r>
              <a:rPr lang="en-ID" sz="2800" dirty="0"/>
              <a:t>(</a:t>
            </a:r>
            <a:r>
              <a:rPr lang="en-ID" sz="2800" dirty="0" err="1"/>
              <a:t>melihat</a:t>
            </a:r>
            <a:r>
              <a:rPr lang="en-ID" sz="2800" dirty="0"/>
              <a:t>) 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71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B.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Khiyār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Manfaat</a:t>
            </a:r>
            <a:r>
              <a:rPr lang="en-ID" b="1" dirty="0"/>
              <a:t> </a:t>
            </a:r>
            <a:r>
              <a:rPr lang="en-ID" b="1" i="1" dirty="0" err="1"/>
              <a:t>Khiyār</a:t>
            </a:r>
            <a:r>
              <a:rPr lang="en-ID" b="1" dirty="0"/>
              <a:t> </a:t>
            </a: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8C4EE026-875B-3AE6-496C-C662E2F22616}"/>
              </a:ext>
            </a:extLst>
          </p:cNvPr>
          <p:cNvSpPr/>
          <p:nvPr/>
        </p:nvSpPr>
        <p:spPr>
          <a:xfrm>
            <a:off x="533400" y="1536462"/>
            <a:ext cx="8001000" cy="2809057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Menghindari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adanya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penyesalan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pihak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penjual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pembeli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Menciptakan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hubungan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baik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antara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penjual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pembeli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Menghindari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penipuan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jual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Mengajarkan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prinsip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kehati-hatian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jual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Menumbuhkan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sikap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sabar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jujur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bagi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penjual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pembeli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600" dirty="0" err="1">
                <a:solidFill>
                  <a:schemeClr val="tx1"/>
                </a:solidFill>
              </a:rPr>
              <a:t>Menjadikan</a:t>
            </a:r>
            <a:r>
              <a:rPr lang="en-ID" sz="1600" dirty="0">
                <a:solidFill>
                  <a:schemeClr val="tx1"/>
                </a:solidFill>
              </a:rPr>
              <a:t> proses </a:t>
            </a:r>
            <a:r>
              <a:rPr lang="en-ID" sz="1600" dirty="0" err="1">
                <a:solidFill>
                  <a:schemeClr val="tx1"/>
                </a:solidFill>
              </a:rPr>
              <a:t>jual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beli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atas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dasar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kesepakatan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bersama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77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C.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Qirad</a:t>
            </a:r>
            <a:r>
              <a:rPr lang="en-ID" sz="2800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86886" y="1503805"/>
            <a:ext cx="3776199" cy="2962513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400" i="1" dirty="0" err="1"/>
              <a:t>Qirad</a:t>
            </a:r>
            <a:r>
              <a:rPr lang="en-US" sz="1400" dirty="0"/>
              <a:t> </a:t>
            </a:r>
            <a:r>
              <a:rPr lang="en-US" sz="1400" dirty="0" err="1"/>
              <a:t>adalah</a:t>
            </a:r>
            <a:r>
              <a:rPr lang="en-US" sz="1400" dirty="0"/>
              <a:t> p</a:t>
            </a:r>
            <a:r>
              <a:rPr lang="en-ID" sz="1400" dirty="0" err="1"/>
              <a:t>emberian</a:t>
            </a:r>
            <a:r>
              <a:rPr lang="en-ID" sz="1400" dirty="0"/>
              <a:t> (</a:t>
            </a:r>
            <a:r>
              <a:rPr lang="en-ID" sz="1400" dirty="0" err="1"/>
              <a:t>pinjaman</a:t>
            </a:r>
            <a:r>
              <a:rPr lang="en-ID" sz="1400" dirty="0"/>
              <a:t>) </a:t>
            </a: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lain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dijadikan</a:t>
            </a:r>
            <a:r>
              <a:rPr lang="en-ID" sz="1400" dirty="0"/>
              <a:t> modal </a:t>
            </a:r>
            <a:r>
              <a:rPr lang="en-ID" sz="1400" dirty="0" err="1"/>
              <a:t>usaha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harapan</a:t>
            </a:r>
            <a:r>
              <a:rPr lang="en-ID" sz="1400" dirty="0"/>
              <a:t> </a:t>
            </a:r>
            <a:r>
              <a:rPr lang="en-ID" sz="1400" dirty="0" err="1"/>
              <a:t>memperoleh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 yang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dibagi</a:t>
            </a:r>
            <a:r>
              <a:rPr lang="en-ID" sz="1400" dirty="0"/>
              <a:t> dua </a:t>
            </a:r>
            <a:r>
              <a:rPr lang="en-ID" sz="1400" dirty="0" err="1"/>
              <a:t>sesuai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dirty="0" err="1"/>
              <a:t>bersama</a:t>
            </a:r>
            <a:r>
              <a:rPr lang="en-ID" sz="1400" dirty="0"/>
              <a:t>.</a:t>
            </a:r>
          </a:p>
          <a:p>
            <a:pPr algn="just"/>
            <a:endParaRPr lang="en-ID" sz="1400" i="1" dirty="0"/>
          </a:p>
          <a:p>
            <a:pPr algn="just"/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bertujuan</a:t>
            </a:r>
            <a:r>
              <a:rPr lang="en-ID" sz="1400" dirty="0"/>
              <a:t> </a:t>
            </a:r>
            <a:r>
              <a:rPr lang="en-ID" sz="1400" dirty="0" err="1"/>
              <a:t>menolong</a:t>
            </a:r>
            <a:r>
              <a:rPr lang="en-ID" sz="1400" dirty="0"/>
              <a:t> orang yang </a:t>
            </a:r>
            <a:r>
              <a:rPr lang="en-ID" sz="1400" dirty="0" err="1"/>
              <a:t>mempunyai</a:t>
            </a:r>
            <a:r>
              <a:rPr lang="en-ID" sz="1400" dirty="0"/>
              <a:t> </a:t>
            </a:r>
            <a:r>
              <a:rPr lang="en-ID" sz="1400" dirty="0" err="1"/>
              <a:t>keahlian</a:t>
            </a:r>
            <a:r>
              <a:rPr lang="en-ID" sz="1400" dirty="0"/>
              <a:t> </a:t>
            </a:r>
            <a:r>
              <a:rPr lang="en-ID" sz="1400" dirty="0" err="1"/>
              <a:t>usaha</a:t>
            </a:r>
            <a:r>
              <a:rPr lang="en-ID" sz="1400" dirty="0"/>
              <a:t> </a:t>
            </a:r>
            <a:r>
              <a:rPr lang="en-ID" sz="1400" dirty="0" err="1"/>
              <a:t>tetapi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mempunyai</a:t>
            </a:r>
            <a:r>
              <a:rPr lang="en-ID" sz="1400" dirty="0"/>
              <a:t> modal.</a:t>
            </a:r>
          </a:p>
          <a:p>
            <a:pPr algn="just"/>
            <a:endParaRPr lang="en-ID" sz="1400" i="1" dirty="0"/>
          </a:p>
          <a:p>
            <a:pPr algn="just"/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disebut</a:t>
            </a:r>
            <a:r>
              <a:rPr lang="en-ID" sz="1400" dirty="0"/>
              <a:t> juga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i="1" dirty="0" err="1"/>
              <a:t>mudārabah</a:t>
            </a:r>
            <a:r>
              <a:rPr lang="en-ID" sz="1400" dirty="0"/>
              <a:t> (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hasil</a:t>
            </a:r>
            <a:r>
              <a:rPr lang="en-ID" sz="1400" dirty="0"/>
              <a:t>).</a:t>
            </a:r>
            <a:endParaRPr lang="en-ID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b="1" dirty="0"/>
              <a:t>1. Pengertian dan Hukum </a:t>
            </a:r>
            <a:r>
              <a:rPr lang="nn-NO" b="1" i="1" dirty="0"/>
              <a:t>Qirad</a:t>
            </a:r>
            <a:r>
              <a:rPr lang="nn-NO" b="1" dirty="0"/>
              <a:t> 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72000" y="1480948"/>
            <a:ext cx="4234543" cy="272415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/>
              <a:t>Hukum </a:t>
            </a:r>
            <a:r>
              <a:rPr lang="en-ID" sz="1400" b="1" dirty="0" err="1"/>
              <a:t>qirad</a:t>
            </a:r>
            <a:r>
              <a:rPr lang="en-ID" sz="1400" dirty="0"/>
              <a:t>.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mubah</a:t>
            </a:r>
            <a:r>
              <a:rPr lang="en-ID" sz="1400" dirty="0"/>
              <a:t>, </a:t>
            </a:r>
            <a:r>
              <a:rPr lang="en-ID" sz="1400" dirty="0" err="1"/>
              <a:t>bahkan</a:t>
            </a:r>
            <a:r>
              <a:rPr lang="en-ID" sz="1400" dirty="0"/>
              <a:t> </a:t>
            </a:r>
            <a:r>
              <a:rPr lang="en-ID" sz="1400" dirty="0" err="1"/>
              <a:t>dianjurkan</a:t>
            </a:r>
            <a:r>
              <a:rPr lang="en-ID" sz="1400" dirty="0"/>
              <a:t>. </a:t>
            </a:r>
            <a:r>
              <a:rPr lang="en-ID" sz="1400" dirty="0" err="1"/>
              <a:t>Sebab</a:t>
            </a:r>
            <a:r>
              <a:rPr lang="en-ID" sz="1400" dirty="0"/>
              <a:t>, pada </a:t>
            </a:r>
            <a:r>
              <a:rPr lang="en-ID" sz="1400" dirty="0" err="1"/>
              <a:t>qirad</a:t>
            </a:r>
            <a:r>
              <a:rPr lang="en-ID" sz="1400" dirty="0"/>
              <a:t>. </a:t>
            </a:r>
            <a:r>
              <a:rPr lang="en-ID" sz="1400" dirty="0" err="1"/>
              <a:t>terdapat</a:t>
            </a:r>
            <a:r>
              <a:rPr lang="en-ID" sz="1400" dirty="0"/>
              <a:t> </a:t>
            </a:r>
            <a:r>
              <a:rPr lang="en-ID" sz="1400" dirty="0" err="1"/>
              <a:t>unsur</a:t>
            </a:r>
            <a:r>
              <a:rPr lang="en-ID" sz="1400" dirty="0"/>
              <a:t> </a:t>
            </a:r>
            <a:r>
              <a:rPr lang="en-ID" sz="1400" dirty="0" err="1"/>
              <a:t>tolong-menolong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endParaRPr lang="en-ID" sz="1400" dirty="0"/>
          </a:p>
          <a:p>
            <a:pPr algn="just"/>
            <a:r>
              <a:rPr lang="en-ID" sz="1400" dirty="0"/>
              <a:t>Hal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pernah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oleh Nabi Muhammad Saw. </a:t>
            </a:r>
            <a:r>
              <a:rPr lang="en-ID" sz="1400" dirty="0" err="1"/>
              <a:t>ketika</a:t>
            </a:r>
            <a:r>
              <a:rPr lang="en-ID" sz="1400" dirty="0"/>
              <a:t> </a:t>
            </a:r>
            <a:r>
              <a:rPr lang="en-ID" sz="1400" dirty="0" err="1"/>
              <a:t>beliau</a:t>
            </a:r>
            <a:r>
              <a:rPr lang="en-ID" sz="1400" dirty="0"/>
              <a:t> </a:t>
            </a:r>
            <a:r>
              <a:rPr lang="en-ID" sz="1400" dirty="0" err="1"/>
              <a:t>berniaga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Syam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modal yang </a:t>
            </a:r>
            <a:r>
              <a:rPr lang="en-ID" sz="1400" dirty="0" err="1"/>
              <a:t>diberi</a:t>
            </a:r>
            <a:r>
              <a:rPr lang="en-ID" sz="1400" dirty="0"/>
              <a:t> oleh Siti Khadijah R.A.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/>
              <a:t>Hasil </a:t>
            </a:r>
            <a:r>
              <a:rPr lang="en-ID" sz="1400" dirty="0" err="1"/>
              <a:t>keuntungan</a:t>
            </a:r>
            <a:r>
              <a:rPr lang="en-ID" sz="1400" dirty="0"/>
              <a:t> </a:t>
            </a:r>
            <a:r>
              <a:rPr lang="en-ID" sz="1400" dirty="0" err="1"/>
              <a:t>perniagaan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dibagi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bersama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modal </a:t>
            </a:r>
            <a:r>
              <a:rPr lang="en-ID" sz="1400" dirty="0" err="1"/>
              <a:t>tetap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milik</a:t>
            </a:r>
            <a:r>
              <a:rPr lang="en-ID" sz="1400" dirty="0"/>
              <a:t> </a:t>
            </a:r>
            <a:r>
              <a:rPr lang="en-ID" sz="1400" dirty="0" err="1"/>
              <a:t>utuh</a:t>
            </a:r>
            <a:r>
              <a:rPr lang="en-ID" sz="1400" dirty="0"/>
              <a:t> </a:t>
            </a:r>
            <a:r>
              <a:rPr lang="en-ID" sz="1400" dirty="0" err="1"/>
              <a:t>pemodal</a:t>
            </a:r>
            <a:r>
              <a:rPr lang="en-ID" sz="1400" dirty="0"/>
              <a:t>.</a:t>
            </a:r>
            <a:endParaRPr lang="en-ID" sz="1400" b="1" dirty="0"/>
          </a:p>
        </p:txBody>
      </p:sp>
    </p:spTree>
    <p:extLst>
      <p:ext uri="{BB962C8B-B14F-4D97-AF65-F5344CB8AC3E}">
        <p14:creationId xmlns:p14="http://schemas.microsoft.com/office/powerpoint/2010/main" val="6533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C.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Qirad</a:t>
            </a:r>
            <a:r>
              <a:rPr lang="en-ID" sz="2800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3649" y="1442075"/>
            <a:ext cx="3776199" cy="209128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Rukun</a:t>
            </a:r>
            <a:r>
              <a:rPr lang="en-ID" sz="1400" b="1" dirty="0"/>
              <a:t> </a:t>
            </a:r>
            <a:r>
              <a:rPr lang="en-ID" sz="1400" b="1" i="1" dirty="0" err="1"/>
              <a:t>qirad</a:t>
            </a:r>
            <a:r>
              <a:rPr lang="en-ID" sz="1400" b="1" dirty="0"/>
              <a:t>:</a:t>
            </a:r>
            <a:r>
              <a:rPr lang="en-ID" sz="1400" dirty="0"/>
              <a:t> </a:t>
            </a:r>
          </a:p>
          <a:p>
            <a:pPr marL="342900" indent="-342900" algn="just">
              <a:lnSpc>
                <a:spcPct val="150000"/>
              </a:lnSpc>
              <a:buAutoNum type="alphaLcPeriod"/>
            </a:pPr>
            <a:r>
              <a:rPr lang="en-ID" sz="1400" dirty="0" err="1"/>
              <a:t>Pemilik</a:t>
            </a:r>
            <a:r>
              <a:rPr lang="en-ID" sz="1400" dirty="0"/>
              <a:t> modal (</a:t>
            </a:r>
            <a:r>
              <a:rPr lang="en-ID" sz="1400" i="1" dirty="0" err="1"/>
              <a:t>muqrid</a:t>
            </a:r>
            <a:r>
              <a:rPr lang="en-ID" sz="1400" i="1" dirty="0"/>
              <a:t> /</a:t>
            </a:r>
            <a:r>
              <a:rPr lang="en-ID" sz="1400" i="1" dirty="0" err="1"/>
              <a:t>mālik</a:t>
            </a:r>
            <a:r>
              <a:rPr lang="en-ID" sz="1400" dirty="0"/>
              <a:t>).  </a:t>
            </a:r>
          </a:p>
          <a:p>
            <a:pPr marL="342900" indent="-342900" algn="just">
              <a:lnSpc>
                <a:spcPct val="150000"/>
              </a:lnSpc>
              <a:buAutoNum type="alphaLcPeriod"/>
            </a:pPr>
            <a:r>
              <a:rPr lang="en-ID" sz="1400" dirty="0" err="1"/>
              <a:t>Penerima</a:t>
            </a:r>
            <a:r>
              <a:rPr lang="en-ID" sz="1400" dirty="0"/>
              <a:t> modal (</a:t>
            </a:r>
            <a:r>
              <a:rPr lang="en-ID" sz="1400" i="1" dirty="0" err="1"/>
              <a:t>muqtarid</a:t>
            </a:r>
            <a:r>
              <a:rPr lang="en-ID" sz="1400" i="1" dirty="0"/>
              <a:t>/’</a:t>
            </a:r>
            <a:r>
              <a:rPr lang="en-ID" sz="1400" i="1" dirty="0" err="1"/>
              <a:t>āmil</a:t>
            </a:r>
            <a:r>
              <a:rPr lang="en-ID" sz="1400" dirty="0"/>
              <a:t>).</a:t>
            </a:r>
          </a:p>
          <a:p>
            <a:pPr marL="342900" indent="-342900" algn="just">
              <a:lnSpc>
                <a:spcPct val="150000"/>
              </a:lnSpc>
              <a:buAutoNum type="alphaLcPeriod"/>
            </a:pPr>
            <a:r>
              <a:rPr lang="en-ID" sz="1400" dirty="0"/>
              <a:t>Modal/</a:t>
            </a:r>
            <a:r>
              <a:rPr lang="en-ID" sz="1400" dirty="0" err="1"/>
              <a:t>barang</a:t>
            </a:r>
            <a:r>
              <a:rPr lang="en-ID" sz="1400" dirty="0"/>
              <a:t> (</a:t>
            </a:r>
            <a:r>
              <a:rPr lang="en-ID" sz="1400" i="1" dirty="0" err="1"/>
              <a:t>mauqūd</a:t>
            </a:r>
            <a:r>
              <a:rPr lang="en-ID" sz="1400" i="1" dirty="0"/>
              <a:t> ‘</a:t>
            </a:r>
            <a:r>
              <a:rPr lang="en-ID" sz="1400" i="1" dirty="0" err="1"/>
              <a:t>alaih</a:t>
            </a:r>
            <a:r>
              <a:rPr lang="en-ID" sz="1400" i="1" dirty="0"/>
              <a:t>/</a:t>
            </a:r>
            <a:r>
              <a:rPr lang="en-ID" sz="1400" i="1" dirty="0" err="1"/>
              <a:t>māl</a:t>
            </a:r>
            <a:r>
              <a:rPr lang="en-ID" sz="1400" dirty="0"/>
              <a:t>).</a:t>
            </a:r>
          </a:p>
          <a:p>
            <a:pPr marL="342900" indent="-342900" algn="just">
              <a:lnSpc>
                <a:spcPct val="150000"/>
              </a:lnSpc>
              <a:buAutoNum type="alphaLcPeriod"/>
            </a:pPr>
            <a:r>
              <a:rPr lang="en-ID" sz="1400" dirty="0" err="1"/>
              <a:t>Pembagian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/</a:t>
            </a:r>
            <a:r>
              <a:rPr lang="en-ID" sz="1400" dirty="0" err="1"/>
              <a:t>laba</a:t>
            </a:r>
            <a:r>
              <a:rPr lang="en-ID" sz="1400" dirty="0"/>
              <a:t> (</a:t>
            </a:r>
            <a:r>
              <a:rPr lang="en-ID" sz="1400" i="1" dirty="0" err="1"/>
              <a:t>ribh</a:t>
            </a:r>
            <a:r>
              <a:rPr lang="en-ID" sz="1400" dirty="0"/>
              <a:t>). </a:t>
            </a:r>
          </a:p>
          <a:p>
            <a:pPr marL="342900" indent="-342900" algn="just">
              <a:lnSpc>
                <a:spcPct val="150000"/>
              </a:lnSpc>
              <a:buAutoNum type="alphaLcPeriod"/>
            </a:pP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 (</a:t>
            </a:r>
            <a:r>
              <a:rPr lang="en-ID" sz="1400" i="1" dirty="0" err="1"/>
              <a:t>sīgat</a:t>
            </a:r>
            <a:r>
              <a:rPr lang="en-ID" sz="1400" dirty="0"/>
              <a:t>).</a:t>
            </a:r>
            <a:endParaRPr lang="en-ID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2. Rukun dan Syarat </a:t>
            </a:r>
            <a:r>
              <a:rPr lang="nl-NL" b="1" i="1" dirty="0"/>
              <a:t>Qirad</a:t>
            </a:r>
            <a:r>
              <a:rPr lang="nl-NL" b="1" dirty="0"/>
              <a:t>. 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91050" y="1079394"/>
            <a:ext cx="4234543" cy="337113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200" b="1" dirty="0" err="1"/>
              <a:t>Syarat</a:t>
            </a:r>
            <a:r>
              <a:rPr lang="en-ID" sz="1200" b="1" dirty="0"/>
              <a:t> </a:t>
            </a:r>
            <a:r>
              <a:rPr lang="en-ID" sz="1200" b="1" i="1" dirty="0" err="1"/>
              <a:t>qirad</a:t>
            </a:r>
            <a:r>
              <a:rPr lang="en-ID" sz="1200" dirty="0"/>
              <a:t>: </a:t>
            </a:r>
          </a:p>
          <a:p>
            <a:pPr marL="342900" indent="-342900" algn="just">
              <a:buAutoNum type="alphaLcPeriod"/>
            </a:pPr>
            <a:r>
              <a:rPr lang="en-ID" sz="1200" dirty="0" err="1"/>
              <a:t>Pemilik</a:t>
            </a:r>
            <a:r>
              <a:rPr lang="en-ID" sz="1200" dirty="0"/>
              <a:t> modal dan </a:t>
            </a:r>
            <a:r>
              <a:rPr lang="en-ID" sz="1200" dirty="0" err="1"/>
              <a:t>penerima</a:t>
            </a:r>
            <a:r>
              <a:rPr lang="en-ID" sz="1200" dirty="0"/>
              <a:t> modal </a:t>
            </a:r>
            <a:r>
              <a:rPr lang="en-ID" sz="1200" dirty="0" err="1"/>
              <a:t>sudah</a:t>
            </a:r>
            <a:r>
              <a:rPr lang="en-ID" sz="1200" dirty="0"/>
              <a:t> </a:t>
            </a:r>
            <a:r>
              <a:rPr lang="en-ID" sz="1200" dirty="0" err="1"/>
              <a:t>balig</a:t>
            </a:r>
            <a:r>
              <a:rPr lang="en-ID" sz="1200" dirty="0"/>
              <a:t>, </a:t>
            </a:r>
            <a:r>
              <a:rPr lang="en-ID" sz="1200" dirty="0" err="1"/>
              <a:t>berakal</a:t>
            </a:r>
            <a:r>
              <a:rPr lang="en-ID" sz="1200" dirty="0"/>
              <a:t>, dan </a:t>
            </a:r>
            <a:r>
              <a:rPr lang="en-ID" sz="1200" dirty="0" err="1"/>
              <a:t>merdeka</a:t>
            </a:r>
            <a:r>
              <a:rPr lang="en-ID" sz="1200" dirty="0"/>
              <a:t>. </a:t>
            </a:r>
          </a:p>
          <a:p>
            <a:pPr marL="342900" indent="-342900" algn="just">
              <a:buAutoNum type="alphaLcPeriod"/>
            </a:pPr>
            <a:r>
              <a:rPr lang="en-ID" sz="1200" dirty="0"/>
              <a:t>Modal/</a:t>
            </a:r>
            <a:r>
              <a:rPr lang="en-ID" sz="1200" dirty="0" err="1"/>
              <a:t>barang</a:t>
            </a:r>
            <a:r>
              <a:rPr lang="en-ID" sz="1200" dirty="0"/>
              <a:t> </a:t>
            </a:r>
            <a:r>
              <a:rPr lang="en-ID" sz="1200" dirty="0" err="1"/>
              <a:t>diserahkan</a:t>
            </a:r>
            <a:r>
              <a:rPr lang="en-ID" sz="1200" dirty="0"/>
              <a:t> </a:t>
            </a:r>
            <a:r>
              <a:rPr lang="en-ID" sz="1200" dirty="0" err="1"/>
              <a:t>secara</a:t>
            </a:r>
            <a:r>
              <a:rPr lang="en-ID" sz="1200" dirty="0"/>
              <a:t> </a:t>
            </a:r>
            <a:r>
              <a:rPr lang="en-ID" sz="1200" dirty="0" err="1"/>
              <a:t>tunai</a:t>
            </a:r>
            <a:r>
              <a:rPr lang="en-ID" sz="1200" dirty="0"/>
              <a:t>.</a:t>
            </a:r>
          </a:p>
          <a:p>
            <a:pPr marL="342900" indent="-342900" algn="just">
              <a:buAutoNum type="alphaLcPeriod"/>
            </a:pPr>
            <a:r>
              <a:rPr lang="en-ID" sz="1200" dirty="0"/>
              <a:t>Modal </a:t>
            </a:r>
            <a:r>
              <a:rPr lang="en-ID" sz="1200" dirty="0" err="1"/>
              <a:t>harus</a:t>
            </a:r>
            <a:r>
              <a:rPr lang="en-ID" sz="1200" dirty="0"/>
              <a:t> </a:t>
            </a:r>
            <a:r>
              <a:rPr lang="en-ID" sz="1200" dirty="0" err="1"/>
              <a:t>diketahui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jelas</a:t>
            </a:r>
            <a:r>
              <a:rPr lang="en-ID" sz="1200" dirty="0"/>
              <a:t> agar </a:t>
            </a:r>
            <a:r>
              <a:rPr lang="en-ID" sz="1200" dirty="0" err="1"/>
              <a:t>dapat</a:t>
            </a:r>
            <a:r>
              <a:rPr lang="en-ID" sz="1200" dirty="0"/>
              <a:t> </a:t>
            </a:r>
            <a:r>
              <a:rPr lang="en-ID" sz="1200" dirty="0" err="1"/>
              <a:t>dibedakan</a:t>
            </a:r>
            <a:r>
              <a:rPr lang="en-ID" sz="1200" dirty="0"/>
              <a:t> </a:t>
            </a:r>
            <a:r>
              <a:rPr lang="en-ID" sz="1200" dirty="0" err="1"/>
              <a:t>dari</a:t>
            </a:r>
            <a:r>
              <a:rPr lang="en-ID" sz="1200" dirty="0"/>
              <a:t> </a:t>
            </a:r>
            <a:r>
              <a:rPr lang="en-ID" sz="1200" dirty="0" err="1"/>
              <a:t>keuntungan</a:t>
            </a:r>
            <a:r>
              <a:rPr lang="en-ID" sz="1200" dirty="0"/>
              <a:t> </a:t>
            </a:r>
            <a:r>
              <a:rPr lang="en-ID" sz="1200" dirty="0" err="1"/>
              <a:t>sehingga</a:t>
            </a:r>
            <a:r>
              <a:rPr lang="en-ID" sz="1200" dirty="0"/>
              <a:t> </a:t>
            </a:r>
            <a:r>
              <a:rPr lang="en-ID" sz="1200" dirty="0" err="1"/>
              <a:t>dapat</a:t>
            </a:r>
            <a:r>
              <a:rPr lang="en-ID" sz="1200" dirty="0"/>
              <a:t> </a:t>
            </a:r>
            <a:r>
              <a:rPr lang="en-ID" sz="1200" dirty="0" err="1"/>
              <a:t>dibagi</a:t>
            </a:r>
            <a:r>
              <a:rPr lang="en-ID" sz="1200" dirty="0"/>
              <a:t> </a:t>
            </a:r>
            <a:r>
              <a:rPr lang="en-ID" sz="1200" dirty="0" err="1"/>
              <a:t>sesuai</a:t>
            </a:r>
            <a:r>
              <a:rPr lang="en-ID" sz="1200" dirty="0"/>
              <a:t> </a:t>
            </a:r>
            <a:r>
              <a:rPr lang="en-ID" sz="1200" dirty="0" err="1"/>
              <a:t>kesepakatan</a:t>
            </a:r>
            <a:r>
              <a:rPr lang="en-ID" sz="1200" dirty="0"/>
              <a:t>. ‘</a:t>
            </a:r>
          </a:p>
          <a:p>
            <a:pPr marL="342900" indent="-342900" algn="just">
              <a:buAutoNum type="alphaLcPeriod"/>
            </a:pPr>
            <a:r>
              <a:rPr lang="en-ID" sz="1200" dirty="0" err="1"/>
              <a:t>Keuntungan</a:t>
            </a:r>
            <a:r>
              <a:rPr lang="en-ID" sz="1200" dirty="0"/>
              <a:t> </a:t>
            </a:r>
            <a:r>
              <a:rPr lang="en-ID" sz="1200" dirty="0" err="1"/>
              <a:t>bagi</a:t>
            </a:r>
            <a:r>
              <a:rPr lang="en-ID" sz="1200" dirty="0"/>
              <a:t> </a:t>
            </a:r>
            <a:r>
              <a:rPr lang="en-ID" sz="1200" dirty="0" err="1"/>
              <a:t>pemilik</a:t>
            </a:r>
            <a:r>
              <a:rPr lang="en-ID" sz="1200" dirty="0"/>
              <a:t> dan </a:t>
            </a:r>
            <a:r>
              <a:rPr lang="en-ID" sz="1200" dirty="0" err="1"/>
              <a:t>penerima</a:t>
            </a:r>
            <a:r>
              <a:rPr lang="en-ID" sz="1200" dirty="0"/>
              <a:t> modal </a:t>
            </a:r>
            <a:r>
              <a:rPr lang="en-ID" sz="1200" dirty="0" err="1"/>
              <a:t>harus</a:t>
            </a:r>
            <a:r>
              <a:rPr lang="en-ID" sz="1200" dirty="0"/>
              <a:t> </a:t>
            </a:r>
            <a:r>
              <a:rPr lang="en-ID" sz="1200" dirty="0" err="1"/>
              <a:t>jelas</a:t>
            </a:r>
            <a:r>
              <a:rPr lang="en-ID" sz="1200" dirty="0"/>
              <a:t> </a:t>
            </a:r>
            <a:r>
              <a:rPr lang="en-ID" sz="1200" dirty="0" err="1"/>
              <a:t>persentasenya</a:t>
            </a:r>
            <a:r>
              <a:rPr lang="en-ID" sz="1200" dirty="0"/>
              <a:t>. </a:t>
            </a:r>
          </a:p>
          <a:p>
            <a:pPr marL="342900" indent="-342900" algn="just">
              <a:buAutoNum type="alphaLcPeriod"/>
            </a:pPr>
            <a:r>
              <a:rPr lang="en-ID" sz="1200" dirty="0" err="1"/>
              <a:t>Ijab</a:t>
            </a:r>
            <a:r>
              <a:rPr lang="en-ID" sz="1200" dirty="0"/>
              <a:t> </a:t>
            </a:r>
            <a:r>
              <a:rPr lang="en-ID" sz="1200" dirty="0" err="1"/>
              <a:t>dari</a:t>
            </a:r>
            <a:r>
              <a:rPr lang="en-ID" sz="1200" dirty="0"/>
              <a:t> </a:t>
            </a:r>
            <a:r>
              <a:rPr lang="en-ID" sz="1200" dirty="0" err="1"/>
              <a:t>pemilik</a:t>
            </a:r>
            <a:r>
              <a:rPr lang="en-ID" sz="1200" dirty="0"/>
              <a:t> modal </a:t>
            </a:r>
            <a:r>
              <a:rPr lang="en-ID" sz="1200" dirty="0" err="1"/>
              <a:t>harus</a:t>
            </a:r>
            <a:r>
              <a:rPr lang="en-ID" sz="1200" dirty="0"/>
              <a:t> </a:t>
            </a:r>
            <a:r>
              <a:rPr lang="en-ID" sz="1200" dirty="0" err="1"/>
              <a:t>dinyatakan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jelas</a:t>
            </a:r>
            <a:r>
              <a:rPr lang="en-ID" sz="1200" dirty="0"/>
              <a:t>. </a:t>
            </a:r>
          </a:p>
          <a:p>
            <a:pPr marL="342900" indent="-342900" algn="just">
              <a:buAutoNum type="alphaLcPeriod"/>
            </a:pPr>
            <a:r>
              <a:rPr lang="en-ID" sz="1200" dirty="0" err="1"/>
              <a:t>Pemilik</a:t>
            </a:r>
            <a:r>
              <a:rPr lang="en-ID" sz="1200" dirty="0"/>
              <a:t> modal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mewajibkan</a:t>
            </a:r>
            <a:r>
              <a:rPr lang="en-ID" sz="1200" dirty="0"/>
              <a:t> </a:t>
            </a:r>
            <a:r>
              <a:rPr lang="en-ID" sz="1200" dirty="0" err="1"/>
              <a:t>penerima</a:t>
            </a:r>
            <a:r>
              <a:rPr lang="en-ID" sz="1200" dirty="0"/>
              <a:t> modal (</a:t>
            </a:r>
            <a:r>
              <a:rPr lang="en-ID" sz="1200" dirty="0" err="1"/>
              <a:t>pengelola</a:t>
            </a:r>
            <a:r>
              <a:rPr lang="en-ID" sz="1200" dirty="0"/>
              <a:t> </a:t>
            </a:r>
            <a:r>
              <a:rPr lang="en-ID" sz="1200" dirty="0" err="1"/>
              <a:t>harta</a:t>
            </a:r>
            <a:r>
              <a:rPr lang="en-ID" sz="1200" dirty="0"/>
              <a:t>)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berdagang</a:t>
            </a:r>
            <a:r>
              <a:rPr lang="en-ID" sz="1200" dirty="0"/>
              <a:t> di </a:t>
            </a:r>
            <a:r>
              <a:rPr lang="en-ID" sz="1200" dirty="0" err="1"/>
              <a:t>tempat</a:t>
            </a:r>
            <a:r>
              <a:rPr lang="en-ID" sz="1200" dirty="0"/>
              <a:t> </a:t>
            </a:r>
            <a:r>
              <a:rPr lang="en-ID" sz="1200" dirty="0" err="1"/>
              <a:t>tertentu</a:t>
            </a:r>
            <a:r>
              <a:rPr lang="en-ID" sz="1200" dirty="0"/>
              <a:t>, </a:t>
            </a:r>
            <a:r>
              <a:rPr lang="en-ID" sz="1200" dirty="0" err="1"/>
              <a:t>menjual</a:t>
            </a:r>
            <a:r>
              <a:rPr lang="en-ID" sz="1200" dirty="0"/>
              <a:t> </a:t>
            </a:r>
            <a:r>
              <a:rPr lang="en-ID" sz="1200" dirty="0" err="1"/>
              <a:t>barang-barang</a:t>
            </a:r>
            <a:r>
              <a:rPr lang="en-ID" sz="1200" dirty="0"/>
              <a:t> </a:t>
            </a:r>
            <a:r>
              <a:rPr lang="en-ID" sz="1200" dirty="0" err="1"/>
              <a:t>tertentu</a:t>
            </a:r>
            <a:r>
              <a:rPr lang="en-ID" sz="1200" dirty="0"/>
              <a:t>, dan di </a:t>
            </a:r>
            <a:r>
              <a:rPr lang="en-ID" sz="1200" dirty="0" err="1"/>
              <a:t>waktu</a:t>
            </a:r>
            <a:r>
              <a:rPr lang="en-ID" sz="1200" dirty="0"/>
              <a:t> </a:t>
            </a:r>
            <a:r>
              <a:rPr lang="en-ID" sz="1200" dirty="0" err="1"/>
              <a:t>tertentu</a:t>
            </a:r>
            <a:r>
              <a:rPr lang="en-ID" sz="1200" dirty="0"/>
              <a:t>. Juga,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mewajibkan</a:t>
            </a:r>
            <a:r>
              <a:rPr lang="en-ID" sz="1200" dirty="0"/>
              <a:t> </a:t>
            </a:r>
            <a:r>
              <a:rPr lang="en-ID" sz="1200" dirty="0" err="1"/>
              <a:t>pengelola</a:t>
            </a:r>
            <a:r>
              <a:rPr lang="en-ID" sz="1200" dirty="0"/>
              <a:t> agar </a:t>
            </a:r>
            <a:r>
              <a:rPr lang="en-ID" sz="1200" dirty="0" err="1"/>
              <a:t>mendapatkan</a:t>
            </a:r>
            <a:r>
              <a:rPr lang="en-ID" sz="1200" dirty="0"/>
              <a:t> </a:t>
            </a:r>
            <a:r>
              <a:rPr lang="en-ID" sz="1200" dirty="0" err="1"/>
              <a:t>keuntungan</a:t>
            </a:r>
            <a:r>
              <a:rPr lang="en-ID" sz="1200" dirty="0"/>
              <a:t> </a:t>
            </a:r>
            <a:r>
              <a:rPr lang="en-ID" sz="1200" dirty="0" err="1"/>
              <a:t>selama</a:t>
            </a:r>
            <a:r>
              <a:rPr lang="en-ID" sz="1200" dirty="0"/>
              <a:t> </a:t>
            </a:r>
            <a:r>
              <a:rPr lang="en-ID" sz="1200" dirty="0" err="1"/>
              <a:t>ia</a:t>
            </a:r>
            <a:r>
              <a:rPr lang="en-ID" sz="1200" dirty="0"/>
              <a:t> </a:t>
            </a:r>
            <a:r>
              <a:rPr lang="en-ID" sz="1200" dirty="0" err="1"/>
              <a:t>mengelola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sebaik-baiknya</a:t>
            </a:r>
            <a:r>
              <a:rPr lang="en-ID" sz="1200" dirty="0"/>
              <a:t>.</a:t>
            </a:r>
            <a:endParaRPr lang="en-ID" sz="1200" b="1" dirty="0"/>
          </a:p>
        </p:txBody>
      </p:sp>
    </p:spTree>
    <p:extLst>
      <p:ext uri="{BB962C8B-B14F-4D97-AF65-F5344CB8AC3E}">
        <p14:creationId xmlns:p14="http://schemas.microsoft.com/office/powerpoint/2010/main" val="357674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C.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Qirad</a:t>
            </a:r>
            <a:r>
              <a:rPr lang="en-ID" sz="2800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3503" y="1935468"/>
            <a:ext cx="3776199" cy="105560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2800" dirty="0"/>
              <a:t>a. </a:t>
            </a:r>
            <a:r>
              <a:rPr lang="en-ID" sz="2800" i="1" dirty="0" err="1"/>
              <a:t>Qirad</a:t>
            </a:r>
            <a:r>
              <a:rPr lang="en-ID" sz="2800" dirty="0"/>
              <a:t> </a:t>
            </a:r>
            <a:r>
              <a:rPr lang="en-ID" sz="2800" dirty="0" err="1"/>
              <a:t>dalam</a:t>
            </a:r>
            <a:r>
              <a:rPr lang="en-ID" sz="2800" dirty="0"/>
              <a:t> </a:t>
            </a:r>
            <a:r>
              <a:rPr lang="en-ID" sz="2800" dirty="0" err="1"/>
              <a:t>bentuk</a:t>
            </a:r>
            <a:r>
              <a:rPr lang="en-ID" sz="2800" dirty="0"/>
              <a:t> </a:t>
            </a:r>
            <a:r>
              <a:rPr lang="en-ID" sz="2800" dirty="0" err="1"/>
              <a:t>sederhana</a:t>
            </a:r>
            <a:r>
              <a:rPr lang="en-ID" sz="2800" dirty="0"/>
              <a:t> </a:t>
            </a:r>
            <a:endParaRPr lang="en-ID" sz="28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Bentuk-bentuk</a:t>
            </a:r>
            <a:r>
              <a:rPr lang="en-ID" b="1" dirty="0"/>
              <a:t> </a:t>
            </a:r>
            <a:r>
              <a:rPr lang="en-ID" b="1" i="1" dirty="0" err="1"/>
              <a:t>Qirad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69279" y="1895880"/>
            <a:ext cx="4234543" cy="1055608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sv-SE" sz="2800" dirty="0"/>
              <a:t>b. </a:t>
            </a:r>
            <a:r>
              <a:rPr lang="sv-SE" sz="2800" i="1" dirty="0"/>
              <a:t>Qirad</a:t>
            </a:r>
            <a:r>
              <a:rPr lang="sv-SE" sz="2800" dirty="0"/>
              <a:t> dalam bentuk modern </a:t>
            </a:r>
            <a:endParaRPr lang="en-ID" sz="2800" b="1" dirty="0"/>
          </a:p>
        </p:txBody>
      </p:sp>
    </p:spTree>
    <p:extLst>
      <p:ext uri="{BB962C8B-B14F-4D97-AF65-F5344CB8AC3E}">
        <p14:creationId xmlns:p14="http://schemas.microsoft.com/office/powerpoint/2010/main" val="351473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C.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Qirad</a:t>
            </a:r>
            <a:r>
              <a:rPr lang="en-ID" sz="2800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27257" y="1458205"/>
            <a:ext cx="7844551" cy="296251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dibuat</a:t>
            </a:r>
            <a:r>
              <a:rPr lang="en-ID" sz="1400" dirty="0"/>
              <a:t> </a:t>
            </a:r>
            <a:r>
              <a:rPr lang="en-ID" sz="1400" dirty="0" err="1"/>
              <a:t>sejelas</a:t>
            </a:r>
            <a:r>
              <a:rPr lang="en-ID" sz="1400" dirty="0"/>
              <a:t> </a:t>
            </a:r>
            <a:r>
              <a:rPr lang="en-ID" sz="1400" dirty="0" err="1"/>
              <a:t>mungkin</a:t>
            </a:r>
            <a:r>
              <a:rPr lang="en-ID" sz="1400" dirty="0"/>
              <a:t> agar </a:t>
            </a:r>
            <a:r>
              <a:rPr lang="en-ID" sz="1400" dirty="0" err="1"/>
              <a:t>terhindar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perselisihan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Pengelola</a:t>
            </a:r>
            <a:r>
              <a:rPr lang="en-ID" sz="1400" dirty="0"/>
              <a:t> modal </a:t>
            </a:r>
            <a:r>
              <a:rPr lang="en-ID" sz="1400" dirty="0" err="1"/>
              <a:t>wajib</a:t>
            </a:r>
            <a:r>
              <a:rPr lang="en-ID" sz="1400" dirty="0"/>
              <a:t> </a:t>
            </a:r>
            <a:r>
              <a:rPr lang="en-ID" sz="1400" dirty="0" err="1"/>
              <a:t>amanah</a:t>
            </a:r>
            <a:r>
              <a:rPr lang="en-ID" sz="1400" dirty="0"/>
              <a:t> dan </a:t>
            </a:r>
            <a:r>
              <a:rPr lang="en-ID" sz="1400" dirty="0" err="1"/>
              <a:t>profesional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Modal </a:t>
            </a: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bukan</a:t>
            </a:r>
            <a:r>
              <a:rPr lang="en-ID" sz="1400" dirty="0"/>
              <a:t> </a:t>
            </a:r>
            <a:r>
              <a:rPr lang="en-ID" sz="1400" dirty="0" err="1"/>
              <a:t>milik</a:t>
            </a:r>
            <a:r>
              <a:rPr lang="en-ID" sz="1400" dirty="0"/>
              <a:t> </a:t>
            </a:r>
            <a:r>
              <a:rPr lang="en-ID" sz="1400" dirty="0" err="1"/>
              <a:t>pengelola</a:t>
            </a:r>
            <a:r>
              <a:rPr lang="en-ID" sz="1400" dirty="0"/>
              <a:t> modal.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Biaya</a:t>
            </a:r>
            <a:r>
              <a:rPr lang="en-ID" sz="1400" dirty="0"/>
              <a:t> </a:t>
            </a:r>
            <a:r>
              <a:rPr lang="en-ID" sz="1400" dirty="0" err="1"/>
              <a:t>pengelolaan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i="1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tanggung</a:t>
            </a:r>
            <a:r>
              <a:rPr lang="en-ID" sz="1400" dirty="0"/>
              <a:t> </a:t>
            </a:r>
            <a:r>
              <a:rPr lang="en-ID" sz="1400" dirty="0" err="1"/>
              <a:t>jawab</a:t>
            </a:r>
            <a:r>
              <a:rPr lang="en-ID" sz="1400" dirty="0"/>
              <a:t> </a:t>
            </a:r>
            <a:r>
              <a:rPr lang="en-ID" sz="1400" dirty="0" err="1"/>
              <a:t>pengelola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i="1" dirty="0"/>
              <a:t>. </a:t>
            </a:r>
            <a:r>
              <a:rPr lang="en-ID" sz="1400" dirty="0" err="1"/>
              <a:t>Namun</a:t>
            </a:r>
            <a:r>
              <a:rPr lang="en-ID" sz="1400" dirty="0"/>
              <a:t>,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pemilik</a:t>
            </a:r>
            <a:r>
              <a:rPr lang="en-ID" sz="1400" dirty="0"/>
              <a:t> modal </a:t>
            </a:r>
            <a:r>
              <a:rPr lang="en-ID" sz="1400" dirty="0" err="1"/>
              <a:t>mengizinkan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diambil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modal.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Jika </a:t>
            </a:r>
            <a:r>
              <a:rPr lang="en-ID" sz="1400" dirty="0" err="1"/>
              <a:t>pemilik</a:t>
            </a:r>
            <a:r>
              <a:rPr lang="en-ID" sz="1400" dirty="0"/>
              <a:t> modal </a:t>
            </a:r>
            <a:r>
              <a:rPr lang="en-ID" sz="1400" dirty="0" err="1"/>
              <a:t>meninggal</a:t>
            </a:r>
            <a:r>
              <a:rPr lang="en-ID" sz="1400" dirty="0"/>
              <a:t> dunia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batal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sendirinya</a:t>
            </a:r>
            <a:r>
              <a:rPr lang="en-ID" sz="1400" dirty="0"/>
              <a:t>. </a:t>
            </a:r>
            <a:r>
              <a:rPr lang="en-ID" sz="1400" dirty="0" err="1"/>
              <a:t>Pengelola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berhak</a:t>
            </a:r>
            <a:r>
              <a:rPr lang="en-ID" sz="1400" dirty="0"/>
              <a:t> </a:t>
            </a:r>
            <a:r>
              <a:rPr lang="en-ID" sz="1400" dirty="0" err="1"/>
              <a:t>lagi</a:t>
            </a:r>
            <a:r>
              <a:rPr lang="en-ID" sz="1400" dirty="0"/>
              <a:t> </a:t>
            </a:r>
            <a:r>
              <a:rPr lang="en-ID" sz="1400" dirty="0" err="1"/>
              <a:t>mengelola</a:t>
            </a:r>
            <a:r>
              <a:rPr lang="en-ID" sz="1400" dirty="0"/>
              <a:t> modal, </a:t>
            </a:r>
            <a:r>
              <a:rPr lang="en-ID" sz="1400" dirty="0" err="1"/>
              <a:t>kecuali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izin</a:t>
            </a:r>
            <a:r>
              <a:rPr lang="en-ID" sz="1400" dirty="0"/>
              <a:t> </a:t>
            </a:r>
            <a:r>
              <a:rPr lang="en-ID" sz="1400" dirty="0" err="1"/>
              <a:t>ahli</a:t>
            </a:r>
            <a:r>
              <a:rPr lang="en-ID" sz="1400" dirty="0"/>
              <a:t> </a:t>
            </a:r>
            <a:r>
              <a:rPr lang="en-ID" sz="1400" dirty="0" err="1"/>
              <a:t>waris</a:t>
            </a:r>
            <a:r>
              <a:rPr lang="en-ID" sz="1400" dirty="0"/>
              <a:t> </a:t>
            </a:r>
            <a:r>
              <a:rPr lang="en-ID" sz="1400" dirty="0" err="1"/>
              <a:t>pemodal</a:t>
            </a:r>
            <a:r>
              <a:rPr lang="en-ID" sz="1400" dirty="0"/>
              <a:t>. Jika </a:t>
            </a:r>
            <a:r>
              <a:rPr lang="en-ID" sz="1400" dirty="0" err="1"/>
              <a:t>dikelola</a:t>
            </a:r>
            <a:r>
              <a:rPr lang="en-ID" sz="1400" dirty="0"/>
              <a:t> </a:t>
            </a:r>
            <a:r>
              <a:rPr lang="en-ID" sz="1400" dirty="0" err="1"/>
              <a:t>tanpa</a:t>
            </a:r>
            <a:r>
              <a:rPr lang="en-ID" sz="1400" dirty="0"/>
              <a:t> </a:t>
            </a:r>
            <a:r>
              <a:rPr lang="en-ID" sz="1400" dirty="0" err="1"/>
              <a:t>izin</a:t>
            </a:r>
            <a:r>
              <a:rPr lang="en-ID" sz="1400" dirty="0"/>
              <a:t> </a:t>
            </a:r>
            <a:r>
              <a:rPr lang="en-ID" sz="1400" dirty="0" err="1"/>
              <a:t>ahli</a:t>
            </a:r>
            <a:r>
              <a:rPr lang="en-ID" sz="1400" dirty="0"/>
              <a:t> </a:t>
            </a:r>
            <a:r>
              <a:rPr lang="en-ID" sz="1400" dirty="0" err="1"/>
              <a:t>warisnya</a:t>
            </a:r>
            <a:r>
              <a:rPr lang="en-ID" sz="1400" dirty="0"/>
              <a:t>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dihukumi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merampas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orang lain (</a:t>
            </a:r>
            <a:r>
              <a:rPr lang="en-ID" sz="1400" i="1" dirty="0" err="1"/>
              <a:t>gasab</a:t>
            </a:r>
            <a:r>
              <a:rPr lang="en-ID" sz="1400" dirty="0"/>
              <a:t>), dan </a:t>
            </a:r>
            <a:r>
              <a:rPr lang="en-ID" sz="1400" dirty="0" err="1"/>
              <a:t>wajib</a:t>
            </a:r>
            <a:r>
              <a:rPr lang="en-ID" sz="1400" dirty="0"/>
              <a:t> </a:t>
            </a:r>
            <a:r>
              <a:rPr lang="en-ID" sz="1400" dirty="0" err="1"/>
              <a:t>dikembalikan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/>
              <a:t>Jika </a:t>
            </a:r>
            <a:r>
              <a:rPr lang="en-ID" sz="1400" dirty="0" err="1"/>
              <a:t>pengelola</a:t>
            </a:r>
            <a:r>
              <a:rPr lang="en-ID" sz="1400" dirty="0"/>
              <a:t>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menjalankan</a:t>
            </a:r>
            <a:r>
              <a:rPr lang="en-ID" sz="1400" dirty="0"/>
              <a:t> </a:t>
            </a:r>
            <a:r>
              <a:rPr lang="en-ID" sz="1400" dirty="0" err="1"/>
              <a:t>usaha</a:t>
            </a:r>
            <a:r>
              <a:rPr lang="en-ID" sz="1400" dirty="0"/>
              <a:t> </a:t>
            </a:r>
            <a:r>
              <a:rPr lang="en-ID" sz="1400" dirty="0" err="1"/>
              <a:t>sebaik</a:t>
            </a:r>
            <a:r>
              <a:rPr lang="en-ID" sz="1400" dirty="0"/>
              <a:t> </a:t>
            </a:r>
            <a:r>
              <a:rPr lang="en-ID" sz="1400" dirty="0" err="1"/>
              <a:t>mungkin</a:t>
            </a:r>
            <a:r>
              <a:rPr lang="en-ID" sz="1400" dirty="0"/>
              <a:t>, </a:t>
            </a:r>
            <a:r>
              <a:rPr lang="en-ID" sz="1400" dirty="0" err="1"/>
              <a:t>namun</a:t>
            </a:r>
            <a:r>
              <a:rPr lang="en-ID" sz="1400" dirty="0"/>
              <a:t> </a:t>
            </a:r>
            <a:r>
              <a:rPr lang="en-ID" sz="1400" dirty="0" err="1"/>
              <a:t>terdapat</a:t>
            </a:r>
            <a:r>
              <a:rPr lang="en-ID" sz="1400" dirty="0"/>
              <a:t> </a:t>
            </a:r>
            <a:r>
              <a:rPr lang="en-ID" sz="1400" dirty="0" err="1"/>
              <a:t>kerugian</a:t>
            </a:r>
            <a:r>
              <a:rPr lang="en-ID" sz="1400" dirty="0"/>
              <a:t>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sebaiknya</a:t>
            </a:r>
            <a:r>
              <a:rPr lang="en-ID" sz="1400" dirty="0"/>
              <a:t> </a:t>
            </a:r>
            <a:r>
              <a:rPr lang="en-ID" sz="1400" dirty="0" err="1"/>
              <a:t>ditutup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 </a:t>
            </a:r>
            <a:r>
              <a:rPr lang="en-ID" sz="1400" dirty="0" err="1"/>
              <a:t>sebelumnya</a:t>
            </a:r>
            <a:r>
              <a:rPr lang="en-ID" sz="1400" dirty="0"/>
              <a:t>. Jika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 </a:t>
            </a:r>
            <a:r>
              <a:rPr lang="en-ID" sz="1400" dirty="0" err="1"/>
              <a:t>sebelumnya</a:t>
            </a:r>
            <a:r>
              <a:rPr lang="en-ID" sz="1400" dirty="0"/>
              <a:t>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ditalangi</a:t>
            </a:r>
            <a:r>
              <a:rPr lang="en-ID" sz="1400" dirty="0"/>
              <a:t> oleh </a:t>
            </a:r>
            <a:r>
              <a:rPr lang="en-ID" sz="1400" dirty="0" err="1"/>
              <a:t>pemilik</a:t>
            </a:r>
            <a:r>
              <a:rPr lang="en-ID" sz="1400" dirty="0"/>
              <a:t> modal.</a:t>
            </a:r>
            <a:endParaRPr lang="en-ID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Beberapa</a:t>
            </a:r>
            <a:r>
              <a:rPr lang="en-ID" b="1" dirty="0"/>
              <a:t> </a:t>
            </a:r>
            <a:r>
              <a:rPr lang="en-ID" b="1" dirty="0" err="1"/>
              <a:t>Ketentuan</a:t>
            </a:r>
            <a:r>
              <a:rPr lang="en-ID" b="1" dirty="0"/>
              <a:t> </a:t>
            </a:r>
            <a:r>
              <a:rPr lang="en-ID" b="1" i="1" dirty="0" err="1"/>
              <a:t>Qirad</a:t>
            </a:r>
            <a:r>
              <a:rPr lang="en-ID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2636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C.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Qirad</a:t>
            </a:r>
            <a:r>
              <a:rPr lang="en-ID" sz="2800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Beberapa</a:t>
            </a:r>
            <a:r>
              <a:rPr lang="en-ID" b="1" dirty="0"/>
              <a:t> </a:t>
            </a:r>
            <a:r>
              <a:rPr lang="en-ID" b="1" dirty="0" err="1"/>
              <a:t>Ketentuan</a:t>
            </a:r>
            <a:r>
              <a:rPr lang="en-ID" b="1" dirty="0"/>
              <a:t> </a:t>
            </a:r>
            <a:r>
              <a:rPr lang="en-ID" b="1" dirty="0" err="1"/>
              <a:t>Qirad</a:t>
            </a:r>
            <a:r>
              <a:rPr lang="en-ID" b="1" dirty="0"/>
              <a:t>. </a:t>
            </a:r>
          </a:p>
        </p:txBody>
      </p:sp>
      <p:sp>
        <p:nvSpPr>
          <p:cNvPr id="3" name="Rounded Rectangle 7">
            <a:extLst>
              <a:ext uri="{FF2B5EF4-FFF2-40B4-BE49-F238E27FC236}">
                <a16:creationId xmlns:a16="http://schemas.microsoft.com/office/drawing/2014/main" id="{CB817854-B2D2-9492-BEB8-B3E1D625AD37}"/>
              </a:ext>
            </a:extLst>
          </p:cNvPr>
          <p:cNvSpPr/>
          <p:nvPr/>
        </p:nvSpPr>
        <p:spPr>
          <a:xfrm>
            <a:off x="572828" y="1480948"/>
            <a:ext cx="3776199" cy="1770698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Larangan</a:t>
            </a:r>
            <a:r>
              <a:rPr lang="en-ID" sz="1400" b="1" dirty="0"/>
              <a:t> </a:t>
            </a:r>
            <a:r>
              <a:rPr lang="en-ID" sz="1400" b="1" dirty="0" err="1"/>
              <a:t>bagi</a:t>
            </a:r>
            <a:r>
              <a:rPr lang="en-ID" sz="1400" b="1" dirty="0"/>
              <a:t> </a:t>
            </a:r>
            <a:r>
              <a:rPr lang="en-ID" sz="1400" b="1" dirty="0" err="1"/>
              <a:t>pengelola</a:t>
            </a:r>
            <a:r>
              <a:rPr lang="en-ID" sz="1400" b="1" dirty="0"/>
              <a:t> </a:t>
            </a:r>
            <a:r>
              <a:rPr lang="en-ID" sz="1400" b="1" i="1" dirty="0" err="1"/>
              <a:t>qirad</a:t>
            </a:r>
            <a:r>
              <a:rPr lang="en-ID" sz="1400" b="1" dirty="0"/>
              <a:t>: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Melanggar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dirty="0" err="1"/>
              <a:t>qirad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Menggunakan</a:t>
            </a:r>
            <a:r>
              <a:rPr lang="en-ID" sz="1400" dirty="0"/>
              <a:t> modal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kepentingan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sendiri</a:t>
            </a:r>
            <a:endParaRPr lang="en-ID" sz="1400" dirty="0"/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Menghambur-hamburkan</a:t>
            </a:r>
            <a:r>
              <a:rPr lang="en-ID" sz="1400" dirty="0"/>
              <a:t> modal </a:t>
            </a:r>
            <a:r>
              <a:rPr lang="en-ID" sz="1400" dirty="0" err="1"/>
              <a:t>usaha</a:t>
            </a:r>
            <a:endParaRPr lang="en-ID" sz="1400" dirty="0"/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Menggunakan</a:t>
            </a:r>
            <a:r>
              <a:rPr lang="en-ID" sz="1400" dirty="0"/>
              <a:t> modal </a:t>
            </a:r>
            <a:r>
              <a:rPr lang="en-ID" sz="1400" dirty="0" err="1"/>
              <a:t>usaha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perdagangan</a:t>
            </a:r>
            <a:r>
              <a:rPr lang="en-ID" sz="1400" dirty="0"/>
              <a:t> yang </a:t>
            </a:r>
            <a:r>
              <a:rPr lang="en-ID" sz="1400" dirty="0" err="1"/>
              <a:t>diharamkan</a:t>
            </a:r>
            <a:r>
              <a:rPr lang="en-ID" sz="1400" dirty="0"/>
              <a:t>.</a:t>
            </a:r>
            <a:endParaRPr lang="en-ID" sz="1400" i="1" dirty="0"/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93BD450B-3896-8B88-6A76-86714607EE73}"/>
              </a:ext>
            </a:extLst>
          </p:cNvPr>
          <p:cNvSpPr/>
          <p:nvPr/>
        </p:nvSpPr>
        <p:spPr>
          <a:xfrm>
            <a:off x="4572000" y="1484160"/>
            <a:ext cx="4349027" cy="275820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200" b="1" dirty="0" err="1"/>
              <a:t>Perjanjian</a:t>
            </a:r>
            <a:r>
              <a:rPr lang="en-ID" sz="1200" b="1" dirty="0"/>
              <a:t> </a:t>
            </a:r>
            <a:r>
              <a:rPr lang="en-ID" sz="1200" b="1" i="1" dirty="0" err="1"/>
              <a:t>qirad</a:t>
            </a:r>
            <a:r>
              <a:rPr lang="en-ID" sz="1200" b="1" dirty="0"/>
              <a:t> </a:t>
            </a:r>
            <a:r>
              <a:rPr lang="en-ID" sz="1200" b="1" dirty="0" err="1"/>
              <a:t>batal</a:t>
            </a:r>
            <a:r>
              <a:rPr lang="en-ID" sz="1200" b="1" dirty="0"/>
              <a:t> </a:t>
            </a:r>
            <a:r>
              <a:rPr lang="en-ID" sz="1200" b="1" dirty="0" err="1"/>
              <a:t>apabila</a:t>
            </a:r>
            <a:r>
              <a:rPr lang="en-ID" sz="1200" b="1" dirty="0"/>
              <a:t>: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/>
              <a:t>Salah </a:t>
            </a:r>
            <a:r>
              <a:rPr lang="en-ID" sz="1200" dirty="0" err="1"/>
              <a:t>satu</a:t>
            </a:r>
            <a:r>
              <a:rPr lang="en-ID" sz="1200" dirty="0"/>
              <a:t>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beberapa</a:t>
            </a:r>
            <a:r>
              <a:rPr lang="en-ID" sz="1200" dirty="0"/>
              <a:t> </a:t>
            </a:r>
            <a:r>
              <a:rPr lang="en-ID" sz="1200" dirty="0" err="1"/>
              <a:t>syarat</a:t>
            </a:r>
            <a:r>
              <a:rPr lang="en-ID" sz="1200" dirty="0"/>
              <a:t> </a:t>
            </a:r>
            <a:r>
              <a:rPr lang="en-ID" sz="1200" dirty="0" err="1"/>
              <a:t>qirad</a:t>
            </a:r>
            <a:r>
              <a:rPr lang="en-ID" sz="1200" dirty="0"/>
              <a:t>. </a:t>
            </a:r>
            <a:r>
              <a:rPr lang="en-ID" sz="1200" dirty="0" err="1"/>
              <a:t>tidak</a:t>
            </a:r>
            <a:r>
              <a:rPr lang="en-ID" sz="1200" dirty="0"/>
              <a:t> </a:t>
            </a:r>
            <a:r>
              <a:rPr lang="en-ID" sz="1200" dirty="0" err="1"/>
              <a:t>terpenuhi</a:t>
            </a:r>
            <a:r>
              <a:rPr lang="en-ID" sz="12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 err="1"/>
              <a:t>Pengelola</a:t>
            </a:r>
            <a:r>
              <a:rPr lang="en-ID" sz="1200" dirty="0"/>
              <a:t> </a:t>
            </a:r>
            <a:r>
              <a:rPr lang="en-ID" sz="1200" dirty="0" err="1"/>
              <a:t>sengaja</a:t>
            </a:r>
            <a:r>
              <a:rPr lang="en-ID" sz="1200" dirty="0"/>
              <a:t> </a:t>
            </a:r>
            <a:r>
              <a:rPr lang="en-ID" sz="1200" dirty="0" err="1"/>
              <a:t>meninggalkan</a:t>
            </a:r>
            <a:r>
              <a:rPr lang="en-ID" sz="1200" dirty="0"/>
              <a:t> </a:t>
            </a:r>
            <a:r>
              <a:rPr lang="en-ID" sz="1200" dirty="0" err="1"/>
              <a:t>tugasnya</a:t>
            </a:r>
            <a:r>
              <a:rPr lang="en-ID" sz="1200" dirty="0"/>
              <a:t>. </a:t>
            </a:r>
            <a:r>
              <a:rPr lang="en-ID" sz="1200" dirty="0" err="1"/>
              <a:t>Dalam</a:t>
            </a:r>
            <a:r>
              <a:rPr lang="en-ID" sz="1200" dirty="0"/>
              <a:t> </a:t>
            </a:r>
            <a:r>
              <a:rPr lang="en-ID" sz="1200" dirty="0" err="1"/>
              <a:t>situasi</a:t>
            </a:r>
            <a:r>
              <a:rPr lang="en-ID" sz="1200" dirty="0"/>
              <a:t> </a:t>
            </a:r>
            <a:r>
              <a:rPr lang="en-ID" sz="1200" dirty="0" err="1"/>
              <a:t>ini</a:t>
            </a:r>
            <a:r>
              <a:rPr lang="en-ID" sz="1200" dirty="0"/>
              <a:t>, </a:t>
            </a:r>
            <a:r>
              <a:rPr lang="en-ID" sz="1200" dirty="0" err="1"/>
              <a:t>jika</a:t>
            </a:r>
            <a:r>
              <a:rPr lang="en-ID" sz="1200" dirty="0"/>
              <a:t> </a:t>
            </a:r>
            <a:r>
              <a:rPr lang="en-ID" sz="1200" dirty="0" err="1"/>
              <a:t>terdapat</a:t>
            </a:r>
            <a:r>
              <a:rPr lang="en-ID" sz="1200" dirty="0"/>
              <a:t> </a:t>
            </a:r>
            <a:r>
              <a:rPr lang="en-ID" sz="1200" dirty="0" err="1"/>
              <a:t>kerugian</a:t>
            </a:r>
            <a:r>
              <a:rPr lang="en-ID" sz="1200" dirty="0"/>
              <a:t> </a:t>
            </a:r>
            <a:r>
              <a:rPr lang="en-ID" sz="1200" dirty="0" err="1"/>
              <a:t>maka</a:t>
            </a:r>
            <a:r>
              <a:rPr lang="en-ID" sz="1200" dirty="0"/>
              <a:t> </a:t>
            </a:r>
            <a:r>
              <a:rPr lang="en-ID" sz="1200" dirty="0" err="1"/>
              <a:t>ia</a:t>
            </a:r>
            <a:r>
              <a:rPr lang="en-ID" sz="1200" dirty="0"/>
              <a:t> </a:t>
            </a:r>
            <a:r>
              <a:rPr lang="en-ID" sz="1200" dirty="0" err="1"/>
              <a:t>wajib</a:t>
            </a:r>
            <a:r>
              <a:rPr lang="en-ID" sz="1200" dirty="0"/>
              <a:t> </a:t>
            </a:r>
            <a:r>
              <a:rPr lang="en-ID" sz="1200" dirty="0" err="1"/>
              <a:t>menggantinya</a:t>
            </a:r>
            <a:r>
              <a:rPr lang="en-ID" sz="12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 err="1"/>
              <a:t>Pemilik</a:t>
            </a:r>
            <a:r>
              <a:rPr lang="en-ID" sz="1200" dirty="0"/>
              <a:t>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pengelola</a:t>
            </a:r>
            <a:r>
              <a:rPr lang="en-ID" sz="1200" dirty="0"/>
              <a:t> modal </a:t>
            </a:r>
            <a:r>
              <a:rPr lang="en-ID" sz="1200" dirty="0" err="1"/>
              <a:t>meninggal</a:t>
            </a:r>
            <a:r>
              <a:rPr lang="en-ID" sz="1200" dirty="0"/>
              <a:t> dunia. Jika </a:t>
            </a:r>
            <a:r>
              <a:rPr lang="en-ID" sz="1200" dirty="0" err="1"/>
              <a:t>pemilik</a:t>
            </a:r>
            <a:r>
              <a:rPr lang="en-ID" sz="1200" dirty="0"/>
              <a:t> modal </a:t>
            </a:r>
            <a:r>
              <a:rPr lang="en-ID" sz="1200" dirty="0" err="1"/>
              <a:t>jumlahnya</a:t>
            </a:r>
            <a:r>
              <a:rPr lang="en-ID" sz="1200" dirty="0"/>
              <a:t> </a:t>
            </a:r>
            <a:r>
              <a:rPr lang="en-ID" sz="1200" dirty="0" err="1"/>
              <a:t>banyak</a:t>
            </a:r>
            <a:r>
              <a:rPr lang="en-ID" sz="1200" dirty="0"/>
              <a:t>, </a:t>
            </a:r>
            <a:r>
              <a:rPr lang="en-ID" sz="1200" dirty="0" err="1"/>
              <a:t>kemudian</a:t>
            </a:r>
            <a:r>
              <a:rPr lang="en-ID" sz="1200" dirty="0"/>
              <a:t> </a:t>
            </a:r>
            <a:r>
              <a:rPr lang="en-ID" sz="1200" dirty="0" err="1"/>
              <a:t>meninggal</a:t>
            </a:r>
            <a:r>
              <a:rPr lang="en-ID" sz="1200" dirty="0"/>
              <a:t> </a:t>
            </a:r>
            <a:r>
              <a:rPr lang="en-ID" sz="1200" dirty="0" err="1"/>
              <a:t>satu</a:t>
            </a:r>
            <a:r>
              <a:rPr lang="en-ID" sz="1200" dirty="0"/>
              <a:t> orang </a:t>
            </a:r>
            <a:r>
              <a:rPr lang="en-ID" sz="1200" dirty="0" err="1"/>
              <a:t>darinya</a:t>
            </a:r>
            <a:r>
              <a:rPr lang="en-ID" sz="1200" dirty="0"/>
              <a:t> juga </a:t>
            </a:r>
            <a:r>
              <a:rPr lang="en-ID" sz="1200" dirty="0" err="1"/>
              <a:t>membatalkan</a:t>
            </a:r>
            <a:r>
              <a:rPr lang="en-ID" sz="1200" dirty="0"/>
              <a:t> </a:t>
            </a:r>
            <a:r>
              <a:rPr lang="en-ID" sz="1200" dirty="0" err="1"/>
              <a:t>akad</a:t>
            </a:r>
            <a:r>
              <a:rPr lang="en-ID" sz="1200" dirty="0"/>
              <a:t> </a:t>
            </a:r>
            <a:r>
              <a:rPr lang="en-ID" sz="1200" dirty="0" err="1"/>
              <a:t>qirad</a:t>
            </a:r>
            <a:r>
              <a:rPr lang="en-ID" sz="12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 err="1"/>
              <a:t>Adanya</a:t>
            </a:r>
            <a:r>
              <a:rPr lang="en-ID" sz="1200" dirty="0"/>
              <a:t> </a:t>
            </a:r>
            <a:r>
              <a:rPr lang="en-ID" sz="1200" dirty="0" err="1"/>
              <a:t>pembatalan</a:t>
            </a:r>
            <a:r>
              <a:rPr lang="en-ID" sz="1200" dirty="0"/>
              <a:t> </a:t>
            </a:r>
            <a:r>
              <a:rPr lang="en-ID" sz="1200" dirty="0" err="1"/>
              <a:t>qirad</a:t>
            </a:r>
            <a:r>
              <a:rPr lang="en-ID" sz="1200" dirty="0"/>
              <a:t>.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larangan</a:t>
            </a:r>
            <a:r>
              <a:rPr lang="en-ID" sz="1200" dirty="0"/>
              <a:t> </a:t>
            </a:r>
            <a:r>
              <a:rPr lang="en-ID" sz="1200" dirty="0" err="1"/>
              <a:t>mengelola</a:t>
            </a:r>
            <a:r>
              <a:rPr lang="en-ID" sz="1200" dirty="0"/>
              <a:t> </a:t>
            </a:r>
            <a:r>
              <a:rPr lang="en-ID" sz="1200" dirty="0" err="1"/>
              <a:t>qirad</a:t>
            </a:r>
            <a:r>
              <a:rPr lang="en-ID" sz="1200" dirty="0"/>
              <a:t>. </a:t>
            </a:r>
            <a:r>
              <a:rPr lang="en-ID" sz="1200" dirty="0" err="1"/>
              <a:t>dari</a:t>
            </a:r>
            <a:r>
              <a:rPr lang="en-ID" sz="1200" dirty="0"/>
              <a:t> </a:t>
            </a:r>
            <a:r>
              <a:rPr lang="en-ID" sz="1200" dirty="0" err="1"/>
              <a:t>pemilik</a:t>
            </a:r>
            <a:r>
              <a:rPr lang="en-ID" sz="1200" dirty="0"/>
              <a:t> modal </a:t>
            </a:r>
            <a:r>
              <a:rPr lang="en-ID" sz="1200" dirty="0" err="1"/>
              <a:t>kepada</a:t>
            </a:r>
            <a:r>
              <a:rPr lang="en-ID" sz="1200" dirty="0"/>
              <a:t> </a:t>
            </a:r>
            <a:r>
              <a:rPr lang="en-ID" sz="1200" dirty="0" err="1"/>
              <a:t>pengelola</a:t>
            </a:r>
            <a:r>
              <a:rPr lang="en-ID" sz="12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 err="1"/>
              <a:t>Pemilik</a:t>
            </a:r>
            <a:r>
              <a:rPr lang="en-ID" sz="1200" dirty="0"/>
              <a:t> modal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pengelola</a:t>
            </a:r>
            <a:r>
              <a:rPr lang="en-ID" sz="1200" dirty="0"/>
              <a:t> </a:t>
            </a:r>
            <a:r>
              <a:rPr lang="en-ID" sz="1200" dirty="0" err="1"/>
              <a:t>mengalami</a:t>
            </a:r>
            <a:r>
              <a:rPr lang="en-ID" sz="1200" dirty="0"/>
              <a:t> </a:t>
            </a:r>
            <a:r>
              <a:rPr lang="en-ID" sz="1200" dirty="0" err="1"/>
              <a:t>kegilaan</a:t>
            </a:r>
            <a:r>
              <a:rPr lang="en-ID" sz="12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 err="1"/>
              <a:t>Pemilik</a:t>
            </a:r>
            <a:r>
              <a:rPr lang="en-ID" sz="1200" dirty="0"/>
              <a:t> modal murtad (</a:t>
            </a:r>
            <a:r>
              <a:rPr lang="en-ID" sz="1200" dirty="0" err="1"/>
              <a:t>keluar</a:t>
            </a:r>
            <a:r>
              <a:rPr lang="en-ID" sz="1200" dirty="0"/>
              <a:t> </a:t>
            </a:r>
            <a:r>
              <a:rPr lang="en-ID" sz="1200" dirty="0" err="1"/>
              <a:t>dari</a:t>
            </a:r>
            <a:r>
              <a:rPr lang="en-ID" sz="1200" dirty="0"/>
              <a:t> Islam).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200" dirty="0"/>
              <a:t>Modal </a:t>
            </a:r>
            <a:r>
              <a:rPr lang="en-ID" sz="1200" dirty="0" err="1"/>
              <a:t>rusak</a:t>
            </a:r>
            <a:r>
              <a:rPr lang="en-ID" sz="1200" dirty="0"/>
              <a:t> </a:t>
            </a:r>
            <a:r>
              <a:rPr lang="en-ID" sz="1200" dirty="0" err="1"/>
              <a:t>sebelum</a:t>
            </a:r>
            <a:r>
              <a:rPr lang="en-ID" sz="1200" dirty="0"/>
              <a:t> </a:t>
            </a:r>
            <a:r>
              <a:rPr lang="en-ID" sz="1200" dirty="0" err="1"/>
              <a:t>dikelola</a:t>
            </a:r>
            <a:r>
              <a:rPr lang="en-ID" sz="1200" dirty="0"/>
              <a:t>, </a:t>
            </a:r>
            <a:r>
              <a:rPr lang="en-ID" sz="1200" dirty="0" err="1"/>
              <a:t>atau</a:t>
            </a:r>
            <a:r>
              <a:rPr lang="en-ID" sz="1200" dirty="0"/>
              <a:t> </a:t>
            </a:r>
            <a:r>
              <a:rPr lang="en-ID" sz="1200" dirty="0" err="1"/>
              <a:t>habis</a:t>
            </a:r>
            <a:r>
              <a:rPr lang="en-ID" sz="1200" dirty="0"/>
              <a:t> </a:t>
            </a:r>
            <a:r>
              <a:rPr lang="en-ID" sz="1200" dirty="0" err="1"/>
              <a:t>sebelum</a:t>
            </a:r>
            <a:r>
              <a:rPr lang="en-ID" sz="1200" dirty="0"/>
              <a:t> </a:t>
            </a:r>
            <a:r>
              <a:rPr lang="en-ID" sz="1200" dirty="0" err="1"/>
              <a:t>diusahakan</a:t>
            </a:r>
            <a:r>
              <a:rPr lang="en-ID" sz="1200" dirty="0"/>
              <a:t>.</a:t>
            </a:r>
            <a:endParaRPr lang="en-ID" sz="1200" i="1" dirty="0"/>
          </a:p>
        </p:txBody>
      </p:sp>
    </p:spTree>
    <p:extLst>
      <p:ext uri="{BB962C8B-B14F-4D97-AF65-F5344CB8AC3E}">
        <p14:creationId xmlns:p14="http://schemas.microsoft.com/office/powerpoint/2010/main" val="55362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C.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Qirad</a:t>
            </a:r>
            <a:r>
              <a:rPr lang="en-ID" sz="2800" i="1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1624" y="1522855"/>
            <a:ext cx="7920751" cy="272415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Pemilik</a:t>
            </a:r>
            <a:r>
              <a:rPr lang="en-ID" sz="1400" dirty="0"/>
              <a:t> modal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beribadah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dirty="0" err="1"/>
              <a:t>mengangkat</a:t>
            </a:r>
            <a:r>
              <a:rPr lang="en-ID" sz="1400" dirty="0"/>
              <a:t> orang lain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kesulitan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Membina</a:t>
            </a:r>
            <a:r>
              <a:rPr lang="en-ID" sz="1400" dirty="0"/>
              <a:t> </a:t>
            </a:r>
            <a:r>
              <a:rPr lang="en-ID" sz="1400" dirty="0" err="1"/>
              <a:t>silaturahmi</a:t>
            </a:r>
            <a:r>
              <a:rPr lang="en-ID" sz="1400" dirty="0"/>
              <a:t> </a:t>
            </a:r>
            <a:r>
              <a:rPr lang="en-ID" sz="1400" dirty="0" err="1"/>
              <a:t>antara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belah</a:t>
            </a:r>
            <a:r>
              <a:rPr lang="en-ID" sz="1400" dirty="0"/>
              <a:t> </a:t>
            </a:r>
            <a:r>
              <a:rPr lang="en-ID" sz="1400" dirty="0" err="1"/>
              <a:t>pihak</a:t>
            </a:r>
            <a:r>
              <a:rPr lang="en-ID" sz="1400" dirty="0"/>
              <a:t> yang </a:t>
            </a:r>
            <a:r>
              <a:rPr lang="en-ID" sz="1400" dirty="0" err="1"/>
              <a:t>terlibat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Terwujudnya</a:t>
            </a:r>
            <a:r>
              <a:rPr lang="en-ID" sz="1400" dirty="0"/>
              <a:t> </a:t>
            </a:r>
            <a:r>
              <a:rPr lang="en-ID" sz="1400" dirty="0" err="1"/>
              <a:t>tolong-menolong</a:t>
            </a:r>
            <a:r>
              <a:rPr lang="en-ID" sz="1400" dirty="0"/>
              <a:t> </a:t>
            </a:r>
            <a:r>
              <a:rPr lang="en-ID" sz="1400" dirty="0" err="1"/>
              <a:t>antarsesama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Terhindar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sistem</a:t>
            </a:r>
            <a:r>
              <a:rPr lang="en-ID" sz="1400" dirty="0"/>
              <a:t> </a:t>
            </a:r>
            <a:r>
              <a:rPr lang="en-ID" sz="1400" dirty="0" err="1"/>
              <a:t>rentenir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Terwujudnya</a:t>
            </a:r>
            <a:r>
              <a:rPr lang="en-ID" sz="1400" dirty="0"/>
              <a:t> </a:t>
            </a:r>
            <a:r>
              <a:rPr lang="en-ID" sz="1400" dirty="0" err="1"/>
              <a:t>kerja</a:t>
            </a:r>
            <a:r>
              <a:rPr lang="en-ID" sz="1400" dirty="0"/>
              <a:t> </a:t>
            </a:r>
            <a:r>
              <a:rPr lang="en-ID" sz="1400" dirty="0" err="1"/>
              <a:t>sama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kebaikan</a:t>
            </a:r>
            <a:r>
              <a:rPr lang="en-ID" sz="1400" dirty="0"/>
              <a:t> </a:t>
            </a:r>
            <a:r>
              <a:rPr lang="en-ID" sz="1400" dirty="0" err="1"/>
              <a:t>pemodal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pengelola</a:t>
            </a:r>
            <a:r>
              <a:rPr lang="en-ID" sz="1400" dirty="0"/>
              <a:t> modal.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Menumbuhkan</a:t>
            </a:r>
            <a:r>
              <a:rPr lang="en-ID" sz="1400" dirty="0"/>
              <a:t> dan </a:t>
            </a:r>
            <a:r>
              <a:rPr lang="en-ID" sz="1400" dirty="0" err="1"/>
              <a:t>mengembangkan</a:t>
            </a:r>
            <a:r>
              <a:rPr lang="en-ID" sz="1400" dirty="0"/>
              <a:t> </a:t>
            </a:r>
            <a:r>
              <a:rPr lang="en-ID" sz="1400" dirty="0" err="1"/>
              <a:t>ekonomi</a:t>
            </a:r>
            <a:r>
              <a:rPr lang="en-ID" sz="1400" dirty="0"/>
              <a:t> </a:t>
            </a:r>
            <a:r>
              <a:rPr lang="en-ID" sz="1400" dirty="0" err="1"/>
              <a:t>masyarakat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Membentuk</a:t>
            </a:r>
            <a:r>
              <a:rPr lang="en-ID" sz="1400" dirty="0"/>
              <a:t> </a:t>
            </a:r>
            <a:r>
              <a:rPr lang="en-ID" sz="1400" dirty="0" err="1"/>
              <a:t>pribadi</a:t>
            </a:r>
            <a:r>
              <a:rPr lang="en-ID" sz="1400" dirty="0"/>
              <a:t> yang </a:t>
            </a:r>
            <a:r>
              <a:rPr lang="en-ID" sz="1400" dirty="0" err="1"/>
              <a:t>amanah</a:t>
            </a:r>
            <a:r>
              <a:rPr lang="en-ID" sz="1400" dirty="0"/>
              <a:t> dan </a:t>
            </a:r>
            <a:r>
              <a:rPr lang="en-ID" sz="1400" dirty="0" err="1"/>
              <a:t>profesional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Mempraktikkan</a:t>
            </a:r>
            <a:r>
              <a:rPr lang="en-ID" sz="1400" dirty="0"/>
              <a:t> </a:t>
            </a:r>
            <a:r>
              <a:rPr lang="en-ID" sz="1400" dirty="0" err="1"/>
              <a:t>ajaran</a:t>
            </a:r>
            <a:r>
              <a:rPr lang="en-ID" sz="1400" dirty="0"/>
              <a:t> Islam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lphaLcPeriod"/>
            </a:pPr>
            <a:r>
              <a:rPr lang="en-ID" sz="1400" dirty="0" err="1"/>
              <a:t>Mengurangi</a:t>
            </a:r>
            <a:r>
              <a:rPr lang="en-ID" sz="1400" dirty="0"/>
              <a:t> </a:t>
            </a:r>
            <a:r>
              <a:rPr lang="en-ID" sz="1400" dirty="0" err="1"/>
              <a:t>angka</a:t>
            </a:r>
            <a:r>
              <a:rPr lang="en-ID" sz="1400" dirty="0"/>
              <a:t> </a:t>
            </a:r>
            <a:r>
              <a:rPr lang="en-ID" sz="1400" dirty="0" err="1"/>
              <a:t>pengangguran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memberi</a:t>
            </a:r>
            <a:r>
              <a:rPr lang="en-ID" sz="1400" dirty="0"/>
              <a:t> modal </a:t>
            </a:r>
            <a:r>
              <a:rPr lang="en-ID" sz="1400" dirty="0" err="1"/>
              <a:t>usaha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yang </a:t>
            </a:r>
            <a:r>
              <a:rPr lang="en-ID" sz="1400" dirty="0" err="1"/>
              <a:t>cakap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mengelola</a:t>
            </a:r>
            <a:r>
              <a:rPr lang="en-ID" sz="1400" dirty="0"/>
              <a:t> </a:t>
            </a:r>
            <a:r>
              <a:rPr lang="en-ID" sz="1400" dirty="0" err="1"/>
              <a:t>ekonomi</a:t>
            </a:r>
            <a:r>
              <a:rPr lang="en-ID" sz="1400" dirty="0"/>
              <a:t>.</a:t>
            </a:r>
            <a:endParaRPr lang="en-ID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5. Hikmah </a:t>
            </a:r>
            <a:r>
              <a:rPr lang="en-ID" b="1" i="1" dirty="0" err="1"/>
              <a:t>Qirad</a:t>
            </a:r>
            <a:endParaRPr lang="en-ID" b="1" i="1" dirty="0"/>
          </a:p>
        </p:txBody>
      </p:sp>
    </p:spTree>
    <p:extLst>
      <p:ext uri="{BB962C8B-B14F-4D97-AF65-F5344CB8AC3E}">
        <p14:creationId xmlns:p14="http://schemas.microsoft.com/office/powerpoint/2010/main" val="2711836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D. </a:t>
            </a:r>
            <a:r>
              <a:rPr lang="en-ID" sz="2800" dirty="0" err="1">
                <a:solidFill>
                  <a:schemeClr val="bg1"/>
                </a:solidFill>
              </a:rPr>
              <a:t>Larangan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Riba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72863" y="1059766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b="1" dirty="0"/>
              <a:t>1. Pengertian dan Hukum Riba </a:t>
            </a:r>
            <a:endParaRPr lang="en-ID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A57E167-AC27-B7FF-2B6E-38AECA13C175}"/>
              </a:ext>
            </a:extLst>
          </p:cNvPr>
          <p:cNvSpPr/>
          <p:nvPr/>
        </p:nvSpPr>
        <p:spPr>
          <a:xfrm>
            <a:off x="337338" y="1588372"/>
            <a:ext cx="3895665" cy="27214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r>
              <a:rPr lang="en-US" sz="1600" b="1" dirty="0">
                <a:solidFill>
                  <a:schemeClr val="tx1"/>
                </a:solidFill>
              </a:rPr>
              <a:t>M</a:t>
            </a:r>
            <a:r>
              <a:rPr lang="en-ID" sz="1600" b="1" dirty="0" err="1">
                <a:solidFill>
                  <a:schemeClr val="tx1"/>
                </a:solidFill>
              </a:rPr>
              <a:t>enurut</a:t>
            </a:r>
            <a:r>
              <a:rPr lang="en-ID" sz="1600" b="1" dirty="0">
                <a:solidFill>
                  <a:schemeClr val="tx1"/>
                </a:solidFill>
              </a:rPr>
              <a:t> Bahasa </a:t>
            </a:r>
            <a:r>
              <a:rPr lang="en-ID" sz="1600" dirty="0">
                <a:solidFill>
                  <a:schemeClr val="tx1"/>
                </a:solidFill>
              </a:rPr>
              <a:t>: </a:t>
            </a:r>
            <a:r>
              <a:rPr lang="en-ID" sz="1600" dirty="0" err="1">
                <a:solidFill>
                  <a:schemeClr val="tx1"/>
                </a:solidFill>
              </a:rPr>
              <a:t>tambahan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kelebihan</a:t>
            </a:r>
            <a:r>
              <a:rPr lang="en-ID" sz="1600" dirty="0">
                <a:solidFill>
                  <a:schemeClr val="tx1"/>
                </a:solidFill>
              </a:rPr>
              <a:t>. </a:t>
            </a:r>
          </a:p>
          <a:p>
            <a:pPr algn="just"/>
            <a:endParaRPr lang="en-ID" sz="1600" dirty="0">
              <a:solidFill>
                <a:schemeClr val="tx1"/>
              </a:solidFill>
            </a:endParaRPr>
          </a:p>
          <a:p>
            <a:pPr algn="just"/>
            <a:r>
              <a:rPr lang="en-ID" sz="1600" b="1" dirty="0" err="1">
                <a:solidFill>
                  <a:schemeClr val="tx1"/>
                </a:solidFill>
              </a:rPr>
              <a:t>Istilah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b="1" dirty="0" err="1">
                <a:solidFill>
                  <a:schemeClr val="tx1"/>
                </a:solidFill>
              </a:rPr>
              <a:t>fikih</a:t>
            </a:r>
            <a:r>
              <a:rPr lang="en-ID" sz="1600" b="1" dirty="0">
                <a:solidFill>
                  <a:schemeClr val="tx1"/>
                </a:solidFill>
              </a:rPr>
              <a:t> </a:t>
            </a:r>
            <a:r>
              <a:rPr lang="en-ID" sz="1600" dirty="0">
                <a:solidFill>
                  <a:schemeClr val="tx1"/>
                </a:solidFill>
              </a:rPr>
              <a:t>: </a:t>
            </a:r>
            <a:r>
              <a:rPr lang="en-ID" sz="1600" dirty="0" err="1">
                <a:solidFill>
                  <a:schemeClr val="tx1"/>
                </a:solidFill>
              </a:rPr>
              <a:t>tambahan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kelebihan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disyaratkan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dalam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akad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antara</a:t>
            </a:r>
            <a:r>
              <a:rPr lang="en-ID" sz="1600" dirty="0">
                <a:solidFill>
                  <a:schemeClr val="tx1"/>
                </a:solidFill>
              </a:rPr>
              <a:t> dua </a:t>
            </a:r>
            <a:r>
              <a:rPr lang="en-ID" sz="1600" dirty="0" err="1">
                <a:solidFill>
                  <a:schemeClr val="tx1"/>
                </a:solidFill>
              </a:rPr>
              <a:t>pihak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tidak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diketahui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persamaannya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menurut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standar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syar’i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penundaan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penyerahan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barang</a:t>
            </a:r>
            <a:r>
              <a:rPr lang="en-ID" sz="1600" dirty="0">
                <a:solidFill>
                  <a:schemeClr val="tx1"/>
                </a:solidFill>
              </a:rPr>
              <a:t> yang </a:t>
            </a:r>
            <a:r>
              <a:rPr lang="en-ID" sz="1600" dirty="0" err="1">
                <a:solidFill>
                  <a:schemeClr val="tx1"/>
                </a:solidFill>
              </a:rPr>
              <a:t>ditukar</a:t>
            </a:r>
            <a:r>
              <a:rPr lang="en-ID" sz="1600" dirty="0">
                <a:solidFill>
                  <a:schemeClr val="tx1"/>
                </a:solidFill>
              </a:rPr>
              <a:t>, </a:t>
            </a:r>
            <a:r>
              <a:rPr lang="en-ID" sz="1600" dirty="0" err="1">
                <a:solidFill>
                  <a:schemeClr val="tx1"/>
                </a:solidFill>
              </a:rPr>
              <a:t>atau</a:t>
            </a:r>
            <a:r>
              <a:rPr lang="en-ID" sz="1600" dirty="0">
                <a:solidFill>
                  <a:schemeClr val="tx1"/>
                </a:solidFill>
              </a:rPr>
              <a:t> salah </a:t>
            </a:r>
            <a:r>
              <a:rPr lang="en-ID" sz="1600" dirty="0" err="1">
                <a:solidFill>
                  <a:schemeClr val="tx1"/>
                </a:solidFill>
              </a:rPr>
              <a:t>satu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dari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kedua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hal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tersebut</a:t>
            </a:r>
            <a:r>
              <a:rPr lang="en-ID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7491A1-031F-710D-059D-091C840978D1}"/>
              </a:ext>
            </a:extLst>
          </p:cNvPr>
          <p:cNvSpPr/>
          <p:nvPr/>
        </p:nvSpPr>
        <p:spPr>
          <a:xfrm>
            <a:off x="4572000" y="1636017"/>
            <a:ext cx="3895665" cy="5259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Hukum </a:t>
            </a:r>
            <a:r>
              <a:rPr lang="en-US" b="1" dirty="0" err="1">
                <a:solidFill>
                  <a:schemeClr val="tx1"/>
                </a:solidFill>
              </a:rPr>
              <a:t>Riba</a:t>
            </a:r>
            <a:r>
              <a:rPr lang="en-US" b="1" dirty="0">
                <a:solidFill>
                  <a:schemeClr val="tx1"/>
                </a:solidFill>
              </a:rPr>
              <a:t> : </a:t>
            </a:r>
            <a:r>
              <a:rPr lang="en-US" dirty="0">
                <a:solidFill>
                  <a:schemeClr val="tx1"/>
                </a:solidFill>
              </a:rPr>
              <a:t>haram</a:t>
            </a:r>
            <a:endParaRPr lang="en-ID" b="1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55876C-B9B8-0907-80D9-1426A7DEC6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00" t="23225" r="14999" b="27902"/>
          <a:stretch/>
        </p:blipFill>
        <p:spPr>
          <a:xfrm>
            <a:off x="4301185" y="2292621"/>
            <a:ext cx="4584943" cy="210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5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D. </a:t>
            </a:r>
            <a:r>
              <a:rPr lang="en-ID" sz="2800" dirty="0" err="1">
                <a:solidFill>
                  <a:schemeClr val="bg1"/>
                </a:solidFill>
              </a:rPr>
              <a:t>Larangan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Riba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81000" y="118432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Jenis-jenis</a:t>
            </a:r>
            <a:r>
              <a:rPr lang="en-ID" b="1" dirty="0"/>
              <a:t> </a:t>
            </a:r>
            <a:r>
              <a:rPr lang="en-ID" b="1" dirty="0" err="1"/>
              <a:t>Riba</a:t>
            </a:r>
            <a:r>
              <a:rPr lang="en-ID" b="1" dirty="0"/>
              <a:t> </a:t>
            </a:r>
          </a:p>
        </p:txBody>
      </p:sp>
      <p:sp>
        <p:nvSpPr>
          <p:cNvPr id="5" name="Rounded Rectangle 12">
            <a:extLst>
              <a:ext uri="{FF2B5EF4-FFF2-40B4-BE49-F238E27FC236}">
                <a16:creationId xmlns:a16="http://schemas.microsoft.com/office/drawing/2014/main" id="{8D25090B-A320-E4E8-8BC1-2BBC6E01E52D}"/>
              </a:ext>
            </a:extLst>
          </p:cNvPr>
          <p:cNvSpPr/>
          <p:nvPr/>
        </p:nvSpPr>
        <p:spPr>
          <a:xfrm>
            <a:off x="140608" y="1840375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i="1" dirty="0"/>
              <a:t>a. </a:t>
            </a:r>
            <a:r>
              <a:rPr lang="en-ID" sz="2800" i="1" dirty="0" err="1"/>
              <a:t>Riba</a:t>
            </a:r>
            <a:r>
              <a:rPr lang="en-ID" sz="2800" i="1" dirty="0"/>
              <a:t> </a:t>
            </a:r>
            <a:r>
              <a:rPr lang="en-ID" sz="2800" i="1" dirty="0" err="1"/>
              <a:t>Nasi’ah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C6AB2550-F30E-ABF7-2BF7-2A285694F588}"/>
              </a:ext>
            </a:extLst>
          </p:cNvPr>
          <p:cNvSpPr/>
          <p:nvPr/>
        </p:nvSpPr>
        <p:spPr>
          <a:xfrm>
            <a:off x="2340429" y="1846611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i="1" dirty="0"/>
              <a:t>b. </a:t>
            </a:r>
            <a:r>
              <a:rPr lang="en-ID" sz="2800" i="1" dirty="0" err="1"/>
              <a:t>Riba</a:t>
            </a:r>
            <a:r>
              <a:rPr lang="en-ID" sz="2800" i="1" dirty="0"/>
              <a:t> </a:t>
            </a:r>
            <a:r>
              <a:rPr lang="en-ID" sz="2800" i="1" dirty="0" err="1"/>
              <a:t>Fadl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9" name="Rounded Rectangle 12">
            <a:extLst>
              <a:ext uri="{FF2B5EF4-FFF2-40B4-BE49-F238E27FC236}">
                <a16:creationId xmlns:a16="http://schemas.microsoft.com/office/drawing/2014/main" id="{A534E396-23C7-E7E3-3E11-4B9E125DBF62}"/>
              </a:ext>
            </a:extLst>
          </p:cNvPr>
          <p:cNvSpPr/>
          <p:nvPr/>
        </p:nvSpPr>
        <p:spPr>
          <a:xfrm>
            <a:off x="4531360" y="1840375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i="1" dirty="0"/>
              <a:t>c. </a:t>
            </a:r>
            <a:r>
              <a:rPr lang="en-ID" sz="2800" i="1" dirty="0" err="1"/>
              <a:t>Riba</a:t>
            </a:r>
            <a:r>
              <a:rPr lang="en-ID" sz="2800" i="1" dirty="0"/>
              <a:t> </a:t>
            </a:r>
            <a:r>
              <a:rPr lang="en-ID" sz="2800" i="1" dirty="0" err="1"/>
              <a:t>Qard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AFEFA889-8DF4-C070-C0C3-8C7A62D12D73}"/>
              </a:ext>
            </a:extLst>
          </p:cNvPr>
          <p:cNvSpPr/>
          <p:nvPr/>
        </p:nvSpPr>
        <p:spPr>
          <a:xfrm>
            <a:off x="6722291" y="1843096"/>
            <a:ext cx="2115094" cy="2096199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i="1" dirty="0"/>
              <a:t>d. </a:t>
            </a:r>
            <a:r>
              <a:rPr lang="en-ID" sz="2800" i="1" dirty="0" err="1"/>
              <a:t>Riba</a:t>
            </a:r>
            <a:r>
              <a:rPr lang="en-ID" sz="2800" i="1" dirty="0"/>
              <a:t> Yad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97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09726"/>
            <a:ext cx="6781800" cy="1027326"/>
            <a:chOff x="1412066" y="331898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412066" y="331898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000" b="1" dirty="0" err="1"/>
                <a:t>Ketentuan</a:t>
              </a:r>
              <a:r>
                <a:rPr lang="en-ID" sz="2000" b="1" dirty="0"/>
                <a:t> </a:t>
              </a:r>
              <a:r>
                <a:rPr lang="en-ID" sz="2000" b="1" dirty="0" err="1"/>
                <a:t>Jual</a:t>
              </a:r>
              <a:r>
                <a:rPr lang="en-ID" sz="2000" b="1" dirty="0"/>
                <a:t> </a:t>
              </a:r>
              <a:r>
                <a:rPr lang="en-ID" sz="2000" b="1" dirty="0" err="1"/>
                <a:t>Beli</a:t>
              </a:r>
              <a:r>
                <a:rPr lang="en-ID" sz="2000" b="1" dirty="0"/>
                <a:t>, </a:t>
              </a:r>
              <a:r>
                <a:rPr lang="en-ID" sz="2000" b="1" dirty="0" err="1"/>
                <a:t>Khiyār</a:t>
              </a:r>
              <a:r>
                <a:rPr lang="en-ID" sz="2000" b="1" dirty="0"/>
                <a:t>, </a:t>
              </a:r>
              <a:r>
                <a:rPr lang="en-ID" sz="2000" b="1" dirty="0" err="1"/>
                <a:t>Qirad</a:t>
              </a:r>
              <a:r>
                <a:rPr lang="en-ID" sz="2000" b="1" dirty="0"/>
                <a:t>, dan </a:t>
              </a:r>
              <a:r>
                <a:rPr lang="en-ID" sz="2000" b="1" dirty="0" err="1"/>
                <a:t>Larangan</a:t>
              </a:r>
              <a:r>
                <a:rPr lang="en-ID" sz="2000" b="1" dirty="0"/>
                <a:t> </a:t>
              </a:r>
              <a:r>
                <a:rPr lang="en-ID" sz="2000" b="1" dirty="0" err="1"/>
                <a:t>Riba</a:t>
              </a:r>
              <a:endParaRPr lang="id-ID" sz="36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4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5882" y="1762959"/>
            <a:ext cx="8578336" cy="2791412"/>
            <a:chOff x="71669" y="1679702"/>
            <a:chExt cx="8742046" cy="2791412"/>
          </a:xfrm>
        </p:grpSpPr>
        <p:grpSp>
          <p:nvGrpSpPr>
            <p:cNvPr id="15" name="Group 14"/>
            <p:cNvGrpSpPr/>
            <p:nvPr/>
          </p:nvGrpSpPr>
          <p:grpSpPr>
            <a:xfrm>
              <a:off x="131022" y="1735291"/>
              <a:ext cx="3396283" cy="450239"/>
              <a:chOff x="131022" y="1735291"/>
              <a:chExt cx="3396283" cy="450239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31022" y="1804530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242364" y="1679702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71669" y="2347456"/>
              <a:ext cx="8742046" cy="2123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Memahami</a:t>
              </a:r>
              <a:r>
                <a:rPr lang="en-ID" sz="1600" dirty="0"/>
                <a:t> </a:t>
              </a:r>
              <a:r>
                <a:rPr lang="en-ID" sz="1600" dirty="0" err="1"/>
                <a:t>ketentuan</a:t>
              </a:r>
              <a:r>
                <a:rPr lang="en-ID" sz="1600" dirty="0"/>
                <a:t> </a:t>
              </a:r>
              <a:r>
                <a:rPr lang="en-ID" sz="1600" dirty="0" err="1"/>
                <a:t>jual</a:t>
              </a:r>
              <a:r>
                <a:rPr lang="en-ID" sz="1600" dirty="0"/>
                <a:t> </a:t>
              </a:r>
              <a:r>
                <a:rPr lang="en-ID" sz="1600" dirty="0" err="1"/>
                <a:t>beli</a:t>
              </a:r>
              <a:r>
                <a:rPr lang="en-ID" sz="1600" dirty="0"/>
                <a:t>, </a:t>
              </a:r>
              <a:r>
                <a:rPr lang="en-ID" sz="1600" dirty="0" err="1"/>
                <a:t>khiyār</a:t>
              </a:r>
              <a:r>
                <a:rPr lang="en-ID" sz="1600" dirty="0"/>
                <a:t>, </a:t>
              </a:r>
              <a:r>
                <a:rPr lang="en-ID" sz="1600" dirty="0" err="1"/>
                <a:t>qirad</a:t>
              </a:r>
              <a:r>
                <a:rPr lang="en-ID" sz="1600" dirty="0"/>
                <a:t>., dan </a:t>
              </a:r>
              <a:r>
                <a:rPr lang="en-ID" sz="1600" dirty="0" err="1"/>
                <a:t>larangan</a:t>
              </a:r>
              <a:r>
                <a:rPr lang="en-ID" sz="1600" dirty="0"/>
                <a:t> </a:t>
              </a:r>
              <a:r>
                <a:rPr lang="en-ID" sz="1600" dirty="0" err="1"/>
                <a:t>riba</a:t>
              </a:r>
              <a:r>
                <a:rPr lang="en-ID" sz="1600" dirty="0"/>
                <a:t> </a:t>
              </a:r>
              <a:r>
                <a:rPr lang="en-ID" sz="1600" dirty="0" err="1"/>
                <a:t>sesuai</a:t>
              </a:r>
              <a:r>
                <a:rPr lang="en-ID" sz="1600" dirty="0"/>
                <a:t> </a:t>
              </a:r>
              <a:r>
                <a:rPr lang="en-ID" sz="1600" dirty="0" err="1"/>
                <a:t>ajaran</a:t>
              </a:r>
              <a:r>
                <a:rPr lang="en-ID" sz="1600" dirty="0"/>
                <a:t> Islam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baik</a:t>
              </a:r>
              <a:r>
                <a:rPr lang="en-ID" sz="1600" dirty="0"/>
                <a:t> dan </a:t>
              </a:r>
              <a:r>
                <a:rPr lang="en-ID" sz="1600" dirty="0" err="1"/>
                <a:t>benar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Menguraikan</a:t>
              </a:r>
              <a:r>
                <a:rPr lang="en-ID" sz="1600" dirty="0"/>
                <a:t> </a:t>
              </a:r>
              <a:r>
                <a:rPr lang="en-ID" sz="1600" dirty="0" err="1"/>
                <a:t>pengertian</a:t>
              </a:r>
              <a:r>
                <a:rPr lang="en-ID" sz="1600" dirty="0"/>
                <a:t> </a:t>
              </a:r>
              <a:r>
                <a:rPr lang="en-ID" sz="1600" dirty="0" err="1"/>
                <a:t>jual</a:t>
              </a:r>
              <a:r>
                <a:rPr lang="en-ID" sz="1600" dirty="0"/>
                <a:t> </a:t>
              </a:r>
              <a:r>
                <a:rPr lang="en-ID" sz="1600" dirty="0" err="1"/>
                <a:t>beli</a:t>
              </a:r>
              <a:r>
                <a:rPr lang="en-ID" sz="1600" dirty="0"/>
                <a:t>, </a:t>
              </a:r>
              <a:r>
                <a:rPr lang="en-ID" sz="1600" dirty="0" err="1"/>
                <a:t>khiyār</a:t>
              </a:r>
              <a:r>
                <a:rPr lang="en-ID" sz="1600" dirty="0"/>
                <a:t>, </a:t>
              </a:r>
              <a:r>
                <a:rPr lang="en-ID" sz="1600" dirty="0" err="1"/>
                <a:t>qirad</a:t>
              </a:r>
              <a:r>
                <a:rPr lang="en-ID" sz="1600" dirty="0"/>
                <a:t>., dan </a:t>
              </a:r>
              <a:r>
                <a:rPr lang="en-ID" sz="1600" dirty="0" err="1"/>
                <a:t>jenis-jenis</a:t>
              </a:r>
              <a:r>
                <a:rPr lang="en-ID" sz="1600" dirty="0"/>
                <a:t> </a:t>
              </a:r>
              <a:r>
                <a:rPr lang="en-ID" sz="1600" dirty="0" err="1"/>
                <a:t>riba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baik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Menelaah</a:t>
              </a:r>
              <a:r>
                <a:rPr lang="en-ID" sz="1600" dirty="0"/>
                <a:t> </a:t>
              </a:r>
              <a:r>
                <a:rPr lang="en-ID" sz="1600" dirty="0" err="1"/>
                <a:t>ketentuan</a:t>
              </a:r>
              <a:r>
                <a:rPr lang="en-ID" sz="1600" dirty="0"/>
                <a:t> </a:t>
              </a:r>
              <a:r>
                <a:rPr lang="en-ID" sz="1600" dirty="0" err="1"/>
                <a:t>jual</a:t>
              </a:r>
              <a:r>
                <a:rPr lang="en-ID" sz="1600" dirty="0"/>
                <a:t> </a:t>
              </a:r>
              <a:r>
                <a:rPr lang="en-ID" sz="1600" dirty="0" err="1"/>
                <a:t>beli</a:t>
              </a:r>
              <a:r>
                <a:rPr lang="en-ID" sz="1600" dirty="0"/>
                <a:t>, </a:t>
              </a:r>
              <a:r>
                <a:rPr lang="en-ID" sz="1600" dirty="0" err="1"/>
                <a:t>khiyār</a:t>
              </a:r>
              <a:r>
                <a:rPr lang="en-ID" sz="1600" dirty="0"/>
                <a:t>, </a:t>
              </a:r>
              <a:r>
                <a:rPr lang="en-ID" sz="1600" dirty="0" err="1"/>
                <a:t>qirad</a:t>
              </a:r>
              <a:r>
                <a:rPr lang="en-ID" sz="1600" dirty="0"/>
                <a:t>., dan </a:t>
              </a:r>
              <a:r>
                <a:rPr lang="en-ID" sz="1600" dirty="0" err="1"/>
                <a:t>larangan</a:t>
              </a:r>
              <a:r>
                <a:rPr lang="en-ID" sz="1600" dirty="0"/>
                <a:t> </a:t>
              </a:r>
              <a:r>
                <a:rPr lang="en-ID" sz="1600" dirty="0" err="1"/>
                <a:t>riba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baik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Mendemonstrasikan</a:t>
              </a:r>
              <a:r>
                <a:rPr lang="en-ID" sz="1600" dirty="0"/>
                <a:t> tata </a:t>
              </a:r>
              <a:r>
                <a:rPr lang="en-ID" sz="1600" dirty="0" err="1"/>
                <a:t>cara</a:t>
              </a:r>
              <a:r>
                <a:rPr lang="en-ID" sz="1600" dirty="0"/>
                <a:t> </a:t>
              </a:r>
              <a:r>
                <a:rPr lang="en-ID" sz="1600" dirty="0" err="1"/>
                <a:t>jual</a:t>
              </a:r>
              <a:r>
                <a:rPr lang="en-ID" sz="1600" dirty="0"/>
                <a:t> </a:t>
              </a:r>
              <a:r>
                <a:rPr lang="en-ID" sz="1600" dirty="0" err="1"/>
                <a:t>beli</a:t>
              </a:r>
              <a:r>
                <a:rPr lang="en-ID" sz="1600" dirty="0"/>
                <a:t>, </a:t>
              </a:r>
              <a:r>
                <a:rPr lang="en-ID" sz="1600" dirty="0" err="1"/>
                <a:t>khiyār</a:t>
              </a:r>
              <a:r>
                <a:rPr lang="en-ID" sz="1600" dirty="0"/>
                <a:t>, </a:t>
              </a:r>
              <a:r>
                <a:rPr lang="en-ID" sz="1600" dirty="0" err="1"/>
                <a:t>qirad</a:t>
              </a:r>
              <a:r>
                <a:rPr lang="en-ID" sz="1600" dirty="0"/>
                <a:t>., dan </a:t>
              </a:r>
              <a:r>
                <a:rPr lang="en-ID" sz="1600" dirty="0" err="1"/>
                <a:t>larangan</a:t>
              </a:r>
              <a:r>
                <a:rPr lang="en-ID" sz="1600" dirty="0"/>
                <a:t> </a:t>
              </a:r>
              <a:r>
                <a:rPr lang="en-ID" sz="1600" dirty="0" err="1"/>
                <a:t>riba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Mengimplementasikan</a:t>
              </a:r>
              <a:r>
                <a:rPr lang="en-ID" sz="1600" dirty="0"/>
                <a:t> </a:t>
              </a:r>
              <a:r>
                <a:rPr lang="en-ID" sz="1600" dirty="0" err="1"/>
                <a:t>sikap</a:t>
              </a:r>
              <a:r>
                <a:rPr lang="en-ID" sz="1600" dirty="0"/>
                <a:t> </a:t>
              </a:r>
              <a:r>
                <a:rPr lang="en-ID" sz="1600" dirty="0" err="1"/>
                <a:t>jujur</a:t>
              </a:r>
              <a:r>
                <a:rPr lang="en-ID" sz="1600" dirty="0"/>
                <a:t>, </a:t>
              </a:r>
              <a:r>
                <a:rPr lang="en-ID" sz="1600" dirty="0" err="1"/>
                <a:t>bertanggung</a:t>
              </a:r>
              <a:r>
                <a:rPr lang="en-ID" sz="1600" dirty="0"/>
                <a:t> </a:t>
              </a:r>
              <a:r>
                <a:rPr lang="en-ID" sz="1600" dirty="0" err="1"/>
                <a:t>jawab</a:t>
              </a:r>
              <a:r>
                <a:rPr lang="en-ID" sz="1600" dirty="0"/>
                <a:t>, </a:t>
              </a:r>
              <a:r>
                <a:rPr lang="en-ID" sz="1600" dirty="0" err="1"/>
                <a:t>hati-hati</a:t>
              </a:r>
              <a:r>
                <a:rPr lang="en-ID" sz="1600" dirty="0"/>
                <a:t>, dan </a:t>
              </a:r>
              <a:r>
                <a:rPr lang="en-ID" sz="1600" dirty="0" err="1"/>
                <a:t>kerja</a:t>
              </a:r>
              <a:r>
                <a:rPr lang="en-ID" sz="1600" dirty="0"/>
                <a:t> </a:t>
              </a:r>
              <a:r>
                <a:rPr lang="en-ID" sz="1600" dirty="0" err="1"/>
                <a:t>keras</a:t>
              </a:r>
              <a:r>
                <a:rPr lang="en-ID" sz="1600" dirty="0"/>
                <a:t> </a:t>
              </a:r>
              <a:r>
                <a:rPr lang="en-ID" sz="1600" dirty="0" err="1"/>
                <a:t>sebagai</a:t>
              </a:r>
              <a:r>
                <a:rPr lang="en-ID" sz="1600" dirty="0"/>
                <a:t> </a:t>
              </a:r>
              <a:r>
                <a:rPr lang="en-ID" sz="1600" dirty="0" err="1"/>
                <a:t>implementasi</a:t>
              </a:r>
              <a:r>
                <a:rPr lang="en-ID" sz="1600" dirty="0"/>
                <a:t> </a:t>
              </a:r>
              <a:r>
                <a:rPr lang="en-ID" sz="1600" dirty="0" err="1"/>
                <a:t>dari</a:t>
              </a:r>
              <a:r>
                <a:rPr lang="en-ID" sz="1600" dirty="0"/>
                <a:t> </a:t>
              </a:r>
              <a:r>
                <a:rPr lang="en-ID" sz="1600" dirty="0" err="1"/>
                <a:t>memahami</a:t>
              </a:r>
              <a:r>
                <a:rPr lang="en-ID" sz="1600" dirty="0"/>
                <a:t> </a:t>
              </a:r>
              <a:r>
                <a:rPr lang="en-ID" sz="1600" dirty="0" err="1"/>
                <a:t>ketentuan</a:t>
              </a:r>
              <a:r>
                <a:rPr lang="en-ID" sz="1600" dirty="0"/>
                <a:t> </a:t>
              </a:r>
              <a:r>
                <a:rPr lang="en-ID" sz="1600" dirty="0" err="1"/>
                <a:t>jual</a:t>
              </a:r>
              <a:r>
                <a:rPr lang="en-ID" sz="1600" dirty="0"/>
                <a:t> </a:t>
              </a:r>
              <a:r>
                <a:rPr lang="en-ID" sz="1600" dirty="0" err="1"/>
                <a:t>beli</a:t>
              </a:r>
              <a:r>
                <a:rPr lang="en-ID" sz="1600" dirty="0"/>
                <a:t>, </a:t>
              </a:r>
              <a:r>
                <a:rPr lang="en-ID" sz="1600" dirty="0" err="1"/>
                <a:t>khiyār</a:t>
              </a:r>
              <a:r>
                <a:rPr lang="en-ID" sz="1600" dirty="0"/>
                <a:t>, </a:t>
              </a:r>
              <a:r>
                <a:rPr lang="en-ID" sz="1600" dirty="0" err="1"/>
                <a:t>qirad</a:t>
              </a:r>
              <a:r>
                <a:rPr lang="en-ID" sz="1600" dirty="0"/>
                <a:t>., dan </a:t>
              </a:r>
              <a:r>
                <a:rPr lang="en-ID" sz="1600" dirty="0" err="1"/>
                <a:t>larangan</a:t>
              </a:r>
              <a:r>
                <a:rPr lang="en-ID" sz="1600" dirty="0"/>
                <a:t> </a:t>
              </a:r>
              <a:r>
                <a:rPr lang="en-ID" sz="1600" dirty="0" err="1"/>
                <a:t>riba</a:t>
              </a:r>
              <a:r>
                <a:rPr lang="en-ID" sz="1600" dirty="0"/>
                <a:t>.</a:t>
              </a:r>
              <a:endParaRPr lang="en-US" sz="16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D. </a:t>
            </a:r>
            <a:r>
              <a:rPr lang="en-ID" sz="2800" dirty="0" err="1">
                <a:solidFill>
                  <a:schemeClr val="bg1"/>
                </a:solidFill>
              </a:rPr>
              <a:t>Larangan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Riba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21129" y="97879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Bahaya</a:t>
            </a:r>
            <a:r>
              <a:rPr lang="en-ID" b="1" dirty="0"/>
              <a:t> </a:t>
            </a:r>
            <a:r>
              <a:rPr lang="en-ID" b="1" dirty="0" err="1"/>
              <a:t>Riba</a:t>
            </a:r>
            <a:r>
              <a:rPr lang="en-ID" b="1" dirty="0"/>
              <a:t> </a:t>
            </a:r>
          </a:p>
        </p:txBody>
      </p:sp>
      <p:sp>
        <p:nvSpPr>
          <p:cNvPr id="5" name="Rounded Rectangle 12">
            <a:extLst>
              <a:ext uri="{FF2B5EF4-FFF2-40B4-BE49-F238E27FC236}">
                <a16:creationId xmlns:a16="http://schemas.microsoft.com/office/drawing/2014/main" id="{8D25090B-A320-E4E8-8BC1-2BBC6E01E52D}"/>
              </a:ext>
            </a:extLst>
          </p:cNvPr>
          <p:cNvSpPr/>
          <p:nvPr/>
        </p:nvSpPr>
        <p:spPr>
          <a:xfrm>
            <a:off x="326572" y="1387719"/>
            <a:ext cx="8546192" cy="3070000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Pemakan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mendapatkan</a:t>
            </a:r>
            <a:r>
              <a:rPr lang="en-ID" sz="1400" dirty="0"/>
              <a:t> </a:t>
            </a:r>
            <a:r>
              <a:rPr lang="en-ID" sz="1400" dirty="0" err="1"/>
              <a:t>siksa</a:t>
            </a:r>
            <a:r>
              <a:rPr lang="en-ID" sz="1400" dirty="0"/>
              <a:t> </a:t>
            </a:r>
            <a:r>
              <a:rPr lang="en-ID" sz="1400" dirty="0" err="1"/>
              <a:t>neraka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ditenggelamkan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sungai</a:t>
            </a:r>
            <a:r>
              <a:rPr lang="en-ID" sz="1400" dirty="0"/>
              <a:t> yang </a:t>
            </a:r>
            <a:r>
              <a:rPr lang="en-ID" sz="1400" dirty="0" err="1"/>
              <a:t>airnya</a:t>
            </a:r>
            <a:r>
              <a:rPr lang="en-ID" sz="1400" dirty="0"/>
              <a:t> </a:t>
            </a:r>
            <a:r>
              <a:rPr lang="en-ID" sz="1400" dirty="0" err="1"/>
              <a:t>merah</a:t>
            </a:r>
            <a:r>
              <a:rPr lang="en-ID" sz="1400" dirty="0"/>
              <a:t> </a:t>
            </a:r>
            <a:r>
              <a:rPr lang="en-ID" sz="1400" dirty="0" err="1"/>
              <a:t>seperti</a:t>
            </a:r>
            <a:r>
              <a:rPr lang="en-ID" sz="1400" dirty="0"/>
              <a:t> </a:t>
            </a:r>
            <a:r>
              <a:rPr lang="en-ID" sz="1400" dirty="0" err="1"/>
              <a:t>darah</a:t>
            </a:r>
            <a:r>
              <a:rPr lang="en-ID" sz="1400" dirty="0"/>
              <a:t>. </a:t>
            </a:r>
            <a:r>
              <a:rPr lang="en-ID" sz="1400" dirty="0" err="1"/>
              <a:t>Setiap</a:t>
            </a:r>
            <a:r>
              <a:rPr lang="en-ID" sz="1400" dirty="0"/>
              <a:t> kali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tepi</a:t>
            </a:r>
            <a:r>
              <a:rPr lang="en-ID" sz="1400" dirty="0"/>
              <a:t>, </a:t>
            </a:r>
            <a:r>
              <a:rPr lang="en-ID" sz="1400" dirty="0" err="1"/>
              <a:t>ia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disuapi</a:t>
            </a:r>
            <a:r>
              <a:rPr lang="en-ID" sz="1400" dirty="0"/>
              <a:t> batu.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Perut</a:t>
            </a:r>
            <a:r>
              <a:rPr lang="en-ID" sz="1400" dirty="0"/>
              <a:t> </a:t>
            </a:r>
            <a:r>
              <a:rPr lang="en-ID" sz="1400" dirty="0" err="1"/>
              <a:t>pemakan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di </a:t>
            </a:r>
            <a:r>
              <a:rPr lang="en-ID" sz="1400" dirty="0" err="1"/>
              <a:t>akhirat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membesar</a:t>
            </a:r>
            <a:r>
              <a:rPr lang="en-ID" sz="1400" dirty="0"/>
              <a:t> </a:t>
            </a:r>
            <a:r>
              <a:rPr lang="en-ID" sz="1400" dirty="0" err="1"/>
              <a:t>seperti</a:t>
            </a:r>
            <a:r>
              <a:rPr lang="en-ID" sz="1400" dirty="0"/>
              <a:t> </a:t>
            </a:r>
            <a:r>
              <a:rPr lang="en-ID" sz="1400" dirty="0" err="1"/>
              <a:t>rumah</a:t>
            </a:r>
            <a:r>
              <a:rPr lang="en-ID" sz="1400" dirty="0"/>
              <a:t> yang </a:t>
            </a:r>
            <a:r>
              <a:rPr lang="en-ID" sz="1400" dirty="0" err="1"/>
              <a:t>dipenuhi</a:t>
            </a:r>
            <a:r>
              <a:rPr lang="en-ID" sz="1400" dirty="0"/>
              <a:t> </a:t>
            </a:r>
            <a:r>
              <a:rPr lang="en-ID" sz="1400" dirty="0" err="1"/>
              <a:t>ular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/>
              <a:t>Dosa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mempunyai</a:t>
            </a:r>
            <a:r>
              <a:rPr lang="en-ID" sz="1400" dirty="0"/>
              <a:t> 73 </a:t>
            </a:r>
            <a:r>
              <a:rPr lang="en-ID" sz="1400" dirty="0" err="1"/>
              <a:t>pintu</a:t>
            </a:r>
            <a:r>
              <a:rPr lang="en-ID" sz="1400" dirty="0"/>
              <a:t>, dan yang paling </a:t>
            </a:r>
            <a:r>
              <a:rPr lang="en-ID" sz="1400" dirty="0" err="1"/>
              <a:t>ringan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seperti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menzinai</a:t>
            </a:r>
            <a:r>
              <a:rPr lang="en-ID" sz="1400" dirty="0"/>
              <a:t> </a:t>
            </a:r>
            <a:r>
              <a:rPr lang="en-ID" sz="1400" dirty="0" err="1"/>
              <a:t>ibu</a:t>
            </a:r>
            <a:r>
              <a:rPr lang="en-ID" sz="1400" dirty="0"/>
              <a:t> </a:t>
            </a:r>
            <a:r>
              <a:rPr lang="en-ID" sz="1400" dirty="0" err="1"/>
              <a:t>kandungnya</a:t>
            </a:r>
            <a:r>
              <a:rPr lang="en-ID" sz="1400" dirty="0"/>
              <a:t> </a:t>
            </a:r>
            <a:r>
              <a:rPr lang="en-ID" sz="1400" dirty="0" err="1"/>
              <a:t>sendiri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Keburukan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parah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33 kali </a:t>
            </a:r>
            <a:r>
              <a:rPr lang="en-ID" sz="1400" dirty="0" err="1"/>
              <a:t>berzina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Harta</a:t>
            </a:r>
            <a:r>
              <a:rPr lang="en-ID" sz="1400" dirty="0"/>
              <a:t> </a:t>
            </a:r>
            <a:r>
              <a:rPr lang="en-ID" sz="1400" dirty="0" err="1"/>
              <a:t>hasil</a:t>
            </a:r>
            <a:r>
              <a:rPr lang="en-ID" sz="1400" dirty="0"/>
              <a:t> </a:t>
            </a:r>
            <a:r>
              <a:rPr lang="en-ID" sz="1400" dirty="0" err="1"/>
              <a:t>praktik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berkah</a:t>
            </a:r>
            <a:r>
              <a:rPr lang="en-ID" sz="1400" dirty="0"/>
              <a:t>, </a:t>
            </a:r>
            <a:r>
              <a:rPr lang="en-ID" sz="1400" dirty="0" err="1"/>
              <a:t>sekalipun</a:t>
            </a:r>
            <a:r>
              <a:rPr lang="en-ID" sz="1400" dirty="0"/>
              <a:t> </a:t>
            </a:r>
            <a:r>
              <a:rPr lang="en-ID" sz="1400" dirty="0" err="1"/>
              <a:t>bertambah</a:t>
            </a:r>
            <a:r>
              <a:rPr lang="en-ID" sz="1400" dirty="0"/>
              <a:t> </a:t>
            </a:r>
            <a:r>
              <a:rPr lang="en-ID" sz="1400" dirty="0" err="1"/>
              <a:t>banyak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termasuk</a:t>
            </a:r>
            <a:r>
              <a:rPr lang="en-ID" sz="1400" dirty="0"/>
              <a:t> </a:t>
            </a:r>
            <a:r>
              <a:rPr lang="en-ID" sz="1400" dirty="0" err="1"/>
              <a:t>kebiasaan</a:t>
            </a:r>
            <a:r>
              <a:rPr lang="en-ID" sz="1400" dirty="0"/>
              <a:t> </a:t>
            </a:r>
            <a:r>
              <a:rPr lang="en-ID" sz="1400" dirty="0" err="1"/>
              <a:t>buruk</a:t>
            </a:r>
            <a:r>
              <a:rPr lang="en-ID" sz="1400" dirty="0"/>
              <a:t> orang-orang </a:t>
            </a:r>
            <a:r>
              <a:rPr lang="en-ID" sz="1400" dirty="0" err="1"/>
              <a:t>Yahudi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/>
              <a:t>Zakat, </a:t>
            </a:r>
            <a:r>
              <a:rPr lang="en-ID" sz="1400" dirty="0" err="1"/>
              <a:t>infak</a:t>
            </a:r>
            <a:r>
              <a:rPr lang="en-ID" sz="1400" dirty="0"/>
              <a:t>, dan </a:t>
            </a:r>
            <a:r>
              <a:rPr lang="en-ID" sz="1400" dirty="0" err="1"/>
              <a:t>sedekah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diterima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Doa</a:t>
            </a:r>
            <a:r>
              <a:rPr lang="en-ID" sz="1400" dirty="0"/>
              <a:t> </a:t>
            </a:r>
            <a:r>
              <a:rPr lang="en-ID" sz="1400" dirty="0" err="1"/>
              <a:t>pemakan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dikabulkan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menyebabkan</a:t>
            </a:r>
            <a:r>
              <a:rPr lang="en-ID" sz="1400" dirty="0"/>
              <a:t> </a:t>
            </a:r>
            <a:r>
              <a:rPr lang="en-ID" sz="1400" dirty="0" err="1"/>
              <a:t>hati</a:t>
            </a:r>
            <a:r>
              <a:rPr lang="en-ID" sz="1400" dirty="0"/>
              <a:t> </a:t>
            </a: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keras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mau</a:t>
            </a:r>
            <a:r>
              <a:rPr lang="en-ID" sz="1400" dirty="0"/>
              <a:t> </a:t>
            </a:r>
            <a:r>
              <a:rPr lang="en-ID" sz="1400" dirty="0" err="1"/>
              <a:t>menerima</a:t>
            </a:r>
            <a:r>
              <a:rPr lang="en-ID" sz="1400" dirty="0"/>
              <a:t> </a:t>
            </a:r>
            <a:r>
              <a:rPr lang="en-ID" sz="1400" dirty="0" err="1"/>
              <a:t>kebenaran</a:t>
            </a:r>
            <a:r>
              <a:rPr lang="en-ID" sz="1400" dirty="0"/>
              <a:t>. </a:t>
            </a:r>
          </a:p>
          <a:p>
            <a:pPr marL="342900" lvl="0" indent="-342900" algn="just">
              <a:buFont typeface="+mj-lt"/>
              <a:buAutoNum type="alphaLcPeriod"/>
            </a:pPr>
            <a:r>
              <a:rPr lang="en-ID" sz="1400" dirty="0" err="1"/>
              <a:t>Tubuh</a:t>
            </a:r>
            <a:r>
              <a:rPr lang="en-ID" sz="1400" dirty="0"/>
              <a:t> yang </a:t>
            </a:r>
            <a:r>
              <a:rPr lang="en-ID" sz="1400" dirty="0" err="1"/>
              <a:t>tumbuh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tempatnya</a:t>
            </a:r>
            <a:r>
              <a:rPr lang="en-ID" sz="1400" dirty="0"/>
              <a:t> di </a:t>
            </a:r>
            <a:r>
              <a:rPr lang="en-ID" sz="1400" dirty="0" err="1"/>
              <a:t>neraka</a:t>
            </a:r>
            <a:r>
              <a:rPr lang="en-ID" sz="1400" dirty="0"/>
              <a:t>. </a:t>
            </a:r>
            <a:endParaRPr lang="en-GB" sz="1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82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D. </a:t>
            </a:r>
            <a:r>
              <a:rPr lang="en-ID" sz="2800" dirty="0" err="1">
                <a:solidFill>
                  <a:schemeClr val="bg1"/>
                </a:solidFill>
              </a:rPr>
              <a:t>Larangan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Riba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21129" y="97879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Cara </a:t>
            </a:r>
            <a:r>
              <a:rPr lang="en-ID" b="1" dirty="0" err="1"/>
              <a:t>Menghindari</a:t>
            </a:r>
            <a:r>
              <a:rPr lang="en-ID" b="1" dirty="0"/>
              <a:t> </a:t>
            </a:r>
            <a:r>
              <a:rPr lang="en-ID" b="1" dirty="0" err="1"/>
              <a:t>Riba</a:t>
            </a:r>
            <a:r>
              <a:rPr lang="en-ID" b="1" dirty="0"/>
              <a:t>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63B537-4248-AB08-2999-87567D3D8FFC}"/>
              </a:ext>
            </a:extLst>
          </p:cNvPr>
          <p:cNvSpPr/>
          <p:nvPr/>
        </p:nvSpPr>
        <p:spPr>
          <a:xfrm>
            <a:off x="350432" y="1535476"/>
            <a:ext cx="2668067" cy="279411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lvl="0" indent="-342900" algn="just">
              <a:buFont typeface="+mj-lt"/>
              <a:buAutoNum type="alphaLcPeriod"/>
            </a:pPr>
            <a:r>
              <a:rPr lang="en-ID" sz="1600" dirty="0" err="1"/>
              <a:t>Menjalankan</a:t>
            </a:r>
            <a:r>
              <a:rPr lang="en-ID" sz="1600" dirty="0"/>
              <a:t> </a:t>
            </a:r>
            <a:r>
              <a:rPr lang="en-ID" sz="1600" dirty="0" err="1"/>
              <a:t>praktik</a:t>
            </a:r>
            <a:r>
              <a:rPr lang="en-ID" sz="1600" dirty="0"/>
              <a:t> </a:t>
            </a:r>
            <a:r>
              <a:rPr lang="en-ID" sz="1600" dirty="0" err="1"/>
              <a:t>perekonomian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bisnis</a:t>
            </a:r>
            <a:r>
              <a:rPr lang="en-ID" sz="1600" dirty="0"/>
              <a:t> </a:t>
            </a:r>
            <a:r>
              <a:rPr lang="en-ID" sz="1600" dirty="0" err="1"/>
              <a:t>sesuai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prinsip-prinsip</a:t>
            </a:r>
            <a:r>
              <a:rPr lang="en-ID" sz="1600" dirty="0"/>
              <a:t> </a:t>
            </a:r>
            <a:r>
              <a:rPr lang="en-ID" sz="1600" dirty="0" err="1"/>
              <a:t>keadilan</a:t>
            </a:r>
            <a:r>
              <a:rPr lang="en-ID" sz="1600" dirty="0"/>
              <a:t> dan </a:t>
            </a:r>
            <a:r>
              <a:rPr lang="en-ID" sz="1600" dirty="0" err="1"/>
              <a:t>kejujuran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Islam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1722B57-C89F-E0EA-A949-57792CFA3157}"/>
              </a:ext>
            </a:extLst>
          </p:cNvPr>
          <p:cNvSpPr/>
          <p:nvPr/>
        </p:nvSpPr>
        <p:spPr>
          <a:xfrm>
            <a:off x="3166384" y="1539184"/>
            <a:ext cx="2668067" cy="279411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lvl="0" indent="-342900" algn="just">
              <a:buFont typeface="+mj-lt"/>
              <a:buAutoNum type="alphaLcPeriod" startAt="2"/>
            </a:pPr>
            <a:r>
              <a:rPr lang="en-ID" sz="1600" dirty="0" err="1"/>
              <a:t>Mengenali</a:t>
            </a:r>
            <a:r>
              <a:rPr lang="en-ID" sz="1600" dirty="0"/>
              <a:t> </a:t>
            </a:r>
            <a:r>
              <a:rPr lang="en-ID" sz="1600" dirty="0" err="1"/>
              <a:t>praktik</a:t>
            </a:r>
            <a:r>
              <a:rPr lang="en-ID" sz="1600" dirty="0"/>
              <a:t> </a:t>
            </a:r>
            <a:r>
              <a:rPr lang="en-ID" sz="1600" dirty="0" err="1"/>
              <a:t>riba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sebaik-baiknya</a:t>
            </a:r>
            <a:r>
              <a:rPr lang="en-ID" sz="1600" dirty="0"/>
              <a:t>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973C20-0647-895F-DEBA-F8A67B36A7CC}"/>
              </a:ext>
            </a:extLst>
          </p:cNvPr>
          <p:cNvSpPr/>
          <p:nvPr/>
        </p:nvSpPr>
        <p:spPr>
          <a:xfrm>
            <a:off x="5982336" y="1535476"/>
            <a:ext cx="2668067" cy="279411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just"/>
            <a:r>
              <a:rPr lang="en-ID" sz="1600" dirty="0"/>
              <a:t>c. </a:t>
            </a:r>
            <a:r>
              <a:rPr lang="en-ID" sz="1600" dirty="0" err="1"/>
              <a:t>Bekerja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sungguh-sungguh</a:t>
            </a:r>
            <a:r>
              <a:rPr lang="en-ID" sz="1600" dirty="0"/>
              <a:t> 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24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D. </a:t>
            </a:r>
            <a:r>
              <a:rPr lang="en-ID" sz="2800" dirty="0" err="1">
                <a:solidFill>
                  <a:schemeClr val="bg1"/>
                </a:solidFill>
              </a:rPr>
              <a:t>Larangan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Riba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21129" y="97879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5. Hikmah </a:t>
            </a:r>
            <a:r>
              <a:rPr lang="en-ID" b="1" dirty="0" err="1"/>
              <a:t>Larangan</a:t>
            </a:r>
            <a:r>
              <a:rPr lang="en-ID" b="1" dirty="0"/>
              <a:t> </a:t>
            </a:r>
            <a:r>
              <a:rPr lang="en-ID" b="1" dirty="0" err="1"/>
              <a:t>Riba</a:t>
            </a:r>
            <a:r>
              <a:rPr lang="en-ID" b="1" dirty="0"/>
              <a:t>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E63B537-4248-AB08-2999-87567D3D8FFC}"/>
              </a:ext>
            </a:extLst>
          </p:cNvPr>
          <p:cNvSpPr/>
          <p:nvPr/>
        </p:nvSpPr>
        <p:spPr>
          <a:xfrm>
            <a:off x="350432" y="1535476"/>
            <a:ext cx="2668067" cy="279411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lvl="0" indent="-342900" algn="just">
              <a:buFont typeface="+mj-lt"/>
              <a:buAutoNum type="alphaLcPeriod"/>
            </a:pPr>
            <a:r>
              <a:rPr lang="en-ID" sz="1600" dirty="0"/>
              <a:t>Hikmah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pemilik</a:t>
            </a:r>
            <a:r>
              <a:rPr lang="en-ID" sz="1600" dirty="0"/>
              <a:t> modal (uang)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1722B57-C89F-E0EA-A949-57792CFA3157}"/>
              </a:ext>
            </a:extLst>
          </p:cNvPr>
          <p:cNvSpPr/>
          <p:nvPr/>
        </p:nvSpPr>
        <p:spPr>
          <a:xfrm>
            <a:off x="3166384" y="1539184"/>
            <a:ext cx="2668067" cy="279411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lvl="0" indent="-342900" algn="just">
              <a:buFont typeface="+mj-lt"/>
              <a:buAutoNum type="alphaLcPeriod" startAt="2"/>
            </a:pP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peminjam</a:t>
            </a:r>
            <a:r>
              <a:rPr lang="en-ID" sz="1600" dirty="0"/>
              <a:t> (orang </a:t>
            </a:r>
            <a:r>
              <a:rPr lang="en-ID" sz="1600" dirty="0" err="1"/>
              <a:t>lemah</a:t>
            </a:r>
            <a:r>
              <a:rPr lang="en-ID" sz="1600" dirty="0"/>
              <a:t>)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973C20-0647-895F-DEBA-F8A67B36A7CC}"/>
              </a:ext>
            </a:extLst>
          </p:cNvPr>
          <p:cNvSpPr/>
          <p:nvPr/>
        </p:nvSpPr>
        <p:spPr>
          <a:xfrm>
            <a:off x="5982336" y="1535476"/>
            <a:ext cx="2668067" cy="279411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just"/>
            <a:r>
              <a:rPr lang="en-ID" sz="1600" dirty="0"/>
              <a:t>c.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kedua</a:t>
            </a:r>
            <a:r>
              <a:rPr lang="en-ID" sz="1600" dirty="0"/>
              <a:t> </a:t>
            </a:r>
            <a:r>
              <a:rPr lang="en-ID" sz="1600" dirty="0" err="1"/>
              <a:t>belah</a:t>
            </a:r>
            <a:r>
              <a:rPr lang="en-ID" sz="1600" dirty="0"/>
              <a:t> </a:t>
            </a:r>
            <a:r>
              <a:rPr lang="en-ID" sz="1600" dirty="0" err="1"/>
              <a:t>pihak</a:t>
            </a:r>
            <a:r>
              <a:rPr lang="en-ID" sz="1600" dirty="0"/>
              <a:t> </a:t>
            </a:r>
            <a:endParaRPr lang="en-GB" sz="16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02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974" y="39287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1851399" y="503924"/>
            <a:ext cx="5332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4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4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FA91FA-A8E8-D9DD-EAF0-08363A2AD464}"/>
              </a:ext>
            </a:extLst>
          </p:cNvPr>
          <p:cNvSpPr txBox="1"/>
          <p:nvPr/>
        </p:nvSpPr>
        <p:spPr>
          <a:xfrm>
            <a:off x="555026" y="1357119"/>
            <a:ext cx="7924800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bahasa</a:t>
            </a:r>
            <a:r>
              <a:rPr lang="en-ID" sz="1400" dirty="0"/>
              <a:t> </a:t>
            </a:r>
            <a:r>
              <a:rPr lang="en-ID" sz="1400" dirty="0" err="1"/>
              <a:t>berarti</a:t>
            </a:r>
            <a:r>
              <a:rPr lang="en-ID" sz="1400" dirty="0"/>
              <a:t> </a:t>
            </a:r>
            <a:r>
              <a:rPr lang="en-ID" sz="1400" dirty="0" err="1"/>
              <a:t>tukar</a:t>
            </a:r>
            <a:r>
              <a:rPr lang="en-ID" sz="1400" dirty="0"/>
              <a:t> </a:t>
            </a:r>
            <a:r>
              <a:rPr lang="en-ID" sz="1400" dirty="0" err="1"/>
              <a:t>menukar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hal</a:t>
            </a:r>
            <a:r>
              <a:rPr lang="en-ID" sz="1400" dirty="0"/>
              <a:t> </a:t>
            </a:r>
            <a:r>
              <a:rPr lang="en-ID" sz="1400" dirty="0" err="1"/>
              <a:t>lainnya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istilah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tukar</a:t>
            </a:r>
            <a:r>
              <a:rPr lang="en-ID" sz="1400" dirty="0"/>
              <a:t> </a:t>
            </a:r>
            <a:r>
              <a:rPr lang="en-ID" sz="1400" dirty="0" err="1"/>
              <a:t>menukar</a:t>
            </a:r>
            <a:r>
              <a:rPr lang="en-ID" sz="1400" dirty="0"/>
              <a:t> </a:t>
            </a:r>
            <a:r>
              <a:rPr lang="en-ID" sz="1400" dirty="0" err="1"/>
              <a:t>suatu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lain </a:t>
            </a:r>
            <a:r>
              <a:rPr lang="en-ID" sz="1400" dirty="0" err="1"/>
              <a:t>atau</a:t>
            </a:r>
            <a:r>
              <a:rPr lang="en-ID" sz="1400" dirty="0"/>
              <a:t> uang </a:t>
            </a:r>
            <a:r>
              <a:rPr lang="en-ID" sz="1400" dirty="0" err="1"/>
              <a:t>disertai</a:t>
            </a:r>
            <a:r>
              <a:rPr lang="en-ID" sz="1400" dirty="0"/>
              <a:t> </a:t>
            </a: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syarat</a:t>
            </a:r>
            <a:r>
              <a:rPr lang="en-ID" sz="1400" dirty="0"/>
              <a:t> dan </a:t>
            </a:r>
            <a:r>
              <a:rPr lang="en-ID" sz="1400" dirty="0" err="1"/>
              <a:t>rukun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/>
              <a:t>Hukum </a:t>
            </a:r>
            <a:r>
              <a:rPr lang="en-ID" sz="1400" dirty="0" err="1"/>
              <a:t>melakukan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mubah</a:t>
            </a:r>
            <a:r>
              <a:rPr lang="en-ID" sz="1400" dirty="0"/>
              <a:t>/</a:t>
            </a:r>
            <a:r>
              <a:rPr lang="en-ID" sz="1400" dirty="0" err="1"/>
              <a:t>boleh</a:t>
            </a:r>
            <a:r>
              <a:rPr lang="en-ID" sz="1400" dirty="0"/>
              <a:t>. Akan </a:t>
            </a:r>
            <a:r>
              <a:rPr lang="en-ID" sz="1400" dirty="0" err="1"/>
              <a:t>tetapi</a:t>
            </a:r>
            <a:r>
              <a:rPr lang="en-ID" sz="1400" dirty="0"/>
              <a:t>, </a:t>
            </a:r>
            <a:r>
              <a:rPr lang="en-ID" sz="1400" dirty="0" err="1"/>
              <a:t>hukum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berubah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wajib</a:t>
            </a:r>
            <a:r>
              <a:rPr lang="en-ID" sz="1400" dirty="0"/>
              <a:t>, haram, </a:t>
            </a:r>
            <a:r>
              <a:rPr lang="en-ID" sz="1400" dirty="0" err="1"/>
              <a:t>sunah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makruh</a:t>
            </a:r>
            <a:r>
              <a:rPr lang="en-ID" sz="1400" dirty="0"/>
              <a:t> </a:t>
            </a:r>
            <a:r>
              <a:rPr lang="en-ID" sz="1400" dirty="0" err="1"/>
              <a:t>tergantung</a:t>
            </a:r>
            <a:r>
              <a:rPr lang="en-ID" sz="1400" dirty="0"/>
              <a:t> </a:t>
            </a:r>
            <a:r>
              <a:rPr lang="en-ID" sz="1400" dirty="0" err="1"/>
              <a:t>situasi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keadaan</a:t>
            </a:r>
            <a:r>
              <a:rPr lang="en-ID" sz="1400" dirty="0"/>
              <a:t> yang </a:t>
            </a:r>
            <a:r>
              <a:rPr lang="en-ID" sz="1400" dirty="0" err="1"/>
              <a:t>mengiringinya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Rukun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penjual</a:t>
            </a:r>
            <a:r>
              <a:rPr lang="en-ID" sz="1400" dirty="0"/>
              <a:t>, </a:t>
            </a:r>
            <a:r>
              <a:rPr lang="en-ID" sz="1400" dirty="0" err="1"/>
              <a:t>pembeli</a:t>
            </a:r>
            <a:r>
              <a:rPr lang="en-ID" sz="1400" dirty="0"/>
              <a:t>, </a:t>
            </a:r>
            <a:r>
              <a:rPr lang="en-ID" sz="1400" dirty="0" err="1"/>
              <a:t>barang</a:t>
            </a:r>
            <a:r>
              <a:rPr lang="en-ID" sz="1400" dirty="0"/>
              <a:t> yang </a:t>
            </a:r>
            <a:r>
              <a:rPr lang="en-ID" sz="1400" dirty="0" err="1"/>
              <a:t>diperjualbelikan</a:t>
            </a:r>
            <a:r>
              <a:rPr lang="en-ID" sz="1400" dirty="0"/>
              <a:t>, </a:t>
            </a:r>
            <a:r>
              <a:rPr lang="en-ID" sz="1400" dirty="0" err="1"/>
              <a:t>adanya</a:t>
            </a:r>
            <a:r>
              <a:rPr lang="en-ID" sz="1400" dirty="0"/>
              <a:t> </a:t>
            </a:r>
            <a:r>
              <a:rPr lang="en-ID" sz="1400" dirty="0" err="1"/>
              <a:t>alat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, dan </a:t>
            </a: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i="1" dirty="0" err="1"/>
              <a:t>Khiyār</a:t>
            </a:r>
            <a:r>
              <a:rPr lang="en-ID" sz="1400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bahasa</a:t>
            </a:r>
            <a:r>
              <a:rPr lang="en-ID" sz="1400" dirty="0"/>
              <a:t> </a:t>
            </a:r>
            <a:r>
              <a:rPr lang="en-ID" sz="1400" dirty="0" err="1"/>
              <a:t>artinya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memilih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pilihan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istilah</a:t>
            </a:r>
            <a:r>
              <a:rPr lang="en-ID" sz="1400" dirty="0"/>
              <a:t> </a:t>
            </a:r>
            <a:r>
              <a:rPr lang="en-ID" sz="1400" dirty="0" err="1"/>
              <a:t>syarak</a:t>
            </a:r>
            <a:r>
              <a:rPr lang="en-ID" sz="1400" dirty="0"/>
              <a:t>, </a:t>
            </a:r>
            <a:r>
              <a:rPr lang="en-ID" sz="1400" i="1" dirty="0" err="1"/>
              <a:t>khiyār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hak</a:t>
            </a:r>
            <a:r>
              <a:rPr lang="en-ID" sz="1400" dirty="0"/>
              <a:t> </a:t>
            </a:r>
            <a:r>
              <a:rPr lang="en-ID" sz="1400" dirty="0" err="1"/>
              <a:t>memilih</a:t>
            </a:r>
            <a:r>
              <a:rPr lang="en-ID" sz="1400" dirty="0"/>
              <a:t> </a:t>
            </a:r>
            <a:r>
              <a:rPr lang="en-ID" sz="1400" dirty="0" err="1"/>
              <a:t>terutama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si</a:t>
            </a:r>
            <a:r>
              <a:rPr lang="en-ID" sz="1400" dirty="0"/>
              <a:t> </a:t>
            </a:r>
            <a:r>
              <a:rPr lang="en-ID" sz="1400" dirty="0" err="1"/>
              <a:t>pembeli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meneruskan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membatalkan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belinya</a:t>
            </a:r>
            <a:r>
              <a:rPr lang="en-ID" sz="1400" dirty="0"/>
              <a:t>. Hukum </a:t>
            </a:r>
            <a:r>
              <a:rPr lang="en-ID" sz="1400" i="1" dirty="0" err="1"/>
              <a:t>khiyār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mubah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i="1" dirty="0" err="1"/>
              <a:t>Khiyār</a:t>
            </a:r>
            <a:r>
              <a:rPr lang="en-ID" sz="1400" dirty="0"/>
              <a:t> </a:t>
            </a:r>
            <a:r>
              <a:rPr lang="en-ID" sz="1400" dirty="0" err="1"/>
              <a:t>dibagi</a:t>
            </a:r>
            <a:r>
              <a:rPr lang="en-ID" sz="1400" dirty="0"/>
              <a:t> </a:t>
            </a:r>
            <a:r>
              <a:rPr lang="en-ID" sz="1400" dirty="0" err="1"/>
              <a:t>empat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i="1" dirty="0" err="1"/>
              <a:t>khiyār</a:t>
            </a:r>
            <a:r>
              <a:rPr lang="en-ID" sz="1400" i="1" dirty="0"/>
              <a:t> majlis, </a:t>
            </a:r>
            <a:r>
              <a:rPr lang="en-ID" sz="1400" i="1" dirty="0" err="1"/>
              <a:t>khiyār</a:t>
            </a:r>
            <a:r>
              <a:rPr lang="en-ID" sz="1400" i="1" dirty="0"/>
              <a:t> </a:t>
            </a:r>
            <a:r>
              <a:rPr lang="en-ID" sz="1400" i="1" dirty="0" err="1"/>
              <a:t>syarat</a:t>
            </a:r>
            <a:r>
              <a:rPr lang="en-ID" sz="1400" i="1" dirty="0"/>
              <a:t>, </a:t>
            </a:r>
            <a:r>
              <a:rPr lang="en-ID" sz="1400" i="1" dirty="0" err="1"/>
              <a:t>khiyār</a:t>
            </a:r>
            <a:r>
              <a:rPr lang="en-ID" sz="1400" i="1" dirty="0"/>
              <a:t> ‘</a:t>
            </a:r>
            <a:r>
              <a:rPr lang="en-ID" sz="1400" i="1" dirty="0" err="1"/>
              <a:t>aib</a:t>
            </a:r>
            <a:r>
              <a:rPr lang="en-ID" sz="1400" i="1" dirty="0"/>
              <a:t>, dan </a:t>
            </a:r>
            <a:r>
              <a:rPr lang="en-ID" sz="1400" i="1" dirty="0" err="1"/>
              <a:t>khiyār</a:t>
            </a:r>
            <a:r>
              <a:rPr lang="en-ID" sz="1400" i="1" dirty="0"/>
              <a:t> </a:t>
            </a:r>
            <a:r>
              <a:rPr lang="en-ID" sz="1400" i="1" dirty="0" err="1"/>
              <a:t>ru’yah</a:t>
            </a:r>
            <a:r>
              <a:rPr lang="en-ID" sz="1400" i="1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pemberian</a:t>
            </a:r>
            <a:r>
              <a:rPr lang="en-ID" sz="1400" dirty="0"/>
              <a:t> </a:t>
            </a:r>
            <a:r>
              <a:rPr lang="en-ID" sz="1400" dirty="0" err="1"/>
              <a:t>seseorang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lain </a:t>
            </a:r>
            <a:r>
              <a:rPr lang="en-ID" sz="1400" dirty="0" err="1"/>
              <a:t>untuk</a:t>
            </a:r>
            <a:r>
              <a:rPr lang="en-ID" sz="1400" dirty="0"/>
              <a:t> modal </a:t>
            </a:r>
            <a:r>
              <a:rPr lang="en-ID" sz="1400" dirty="0" err="1"/>
              <a:t>usaha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harapan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memperoleh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 yang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dibagi</a:t>
            </a:r>
            <a:r>
              <a:rPr lang="en-ID" sz="1400" dirty="0"/>
              <a:t> dua </a:t>
            </a:r>
            <a:r>
              <a:rPr lang="en-ID" sz="1400" dirty="0" err="1"/>
              <a:t>sesuai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perjanjian</a:t>
            </a:r>
            <a:r>
              <a:rPr lang="en-ID" sz="1400" dirty="0"/>
              <a:t> </a:t>
            </a:r>
            <a:r>
              <a:rPr lang="en-ID" sz="1400" dirty="0" err="1"/>
              <a:t>bersama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67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655013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1851399" y="812883"/>
            <a:ext cx="5332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4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4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FA91FA-A8E8-D9DD-EAF0-08363A2AD464}"/>
              </a:ext>
            </a:extLst>
          </p:cNvPr>
          <p:cNvSpPr txBox="1"/>
          <p:nvPr/>
        </p:nvSpPr>
        <p:spPr>
          <a:xfrm>
            <a:off x="478826" y="1532974"/>
            <a:ext cx="80772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7"/>
            </a:pP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hukumnya</a:t>
            </a:r>
            <a:r>
              <a:rPr lang="en-ID" sz="1400" dirty="0"/>
              <a:t> </a:t>
            </a:r>
            <a:r>
              <a:rPr lang="en-ID" sz="1400" dirty="0" err="1"/>
              <a:t>mubah</a:t>
            </a:r>
            <a:r>
              <a:rPr lang="en-ID" sz="1400" dirty="0"/>
              <a:t>, </a:t>
            </a:r>
            <a:r>
              <a:rPr lang="en-ID" sz="1400" dirty="0" err="1"/>
              <a:t>bahkan</a:t>
            </a:r>
            <a:r>
              <a:rPr lang="en-ID" sz="1400" dirty="0"/>
              <a:t> </a:t>
            </a:r>
            <a:r>
              <a:rPr lang="en-ID" sz="1400" dirty="0" err="1"/>
              <a:t>dianjurkan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agama Islam. </a:t>
            </a:r>
            <a:r>
              <a:rPr lang="en-ID" sz="1400" dirty="0" err="1"/>
              <a:t>Sebab</a:t>
            </a:r>
            <a:r>
              <a:rPr lang="en-ID" sz="1400" dirty="0"/>
              <a:t>, pada </a:t>
            </a: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terdapat</a:t>
            </a:r>
            <a:r>
              <a:rPr lang="en-ID" sz="1400" dirty="0"/>
              <a:t> </a:t>
            </a:r>
            <a:r>
              <a:rPr lang="en-ID" sz="1400" dirty="0" err="1"/>
              <a:t>unsur</a:t>
            </a:r>
            <a:r>
              <a:rPr lang="en-ID" sz="1400" dirty="0"/>
              <a:t> </a:t>
            </a:r>
            <a:r>
              <a:rPr lang="en-ID" sz="1400" dirty="0" err="1"/>
              <a:t>tolong-menolong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 startAt="7"/>
            </a:pPr>
            <a:r>
              <a:rPr lang="en-ID" sz="1400" dirty="0" err="1"/>
              <a:t>Rukun</a:t>
            </a:r>
            <a:r>
              <a:rPr lang="en-ID" sz="1400" dirty="0"/>
              <a:t> </a:t>
            </a:r>
            <a:r>
              <a:rPr lang="en-ID" sz="1400" i="1" dirty="0" err="1"/>
              <a:t>qirad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pemilik</a:t>
            </a:r>
            <a:r>
              <a:rPr lang="en-ID" sz="1400" dirty="0"/>
              <a:t> modal (</a:t>
            </a:r>
            <a:r>
              <a:rPr lang="en-ID" sz="1400" i="1" dirty="0" err="1"/>
              <a:t>muqrid</a:t>
            </a:r>
            <a:r>
              <a:rPr lang="en-ID" sz="1400" i="1" dirty="0"/>
              <a:t>/</a:t>
            </a:r>
            <a:r>
              <a:rPr lang="en-ID" sz="1400" i="1" dirty="0" err="1"/>
              <a:t>mālik</a:t>
            </a:r>
            <a:r>
              <a:rPr lang="en-ID" sz="1400" dirty="0"/>
              <a:t>),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penerima</a:t>
            </a:r>
            <a:r>
              <a:rPr lang="en-ID" sz="1400" dirty="0"/>
              <a:t>/</a:t>
            </a:r>
            <a:r>
              <a:rPr lang="en-ID" sz="1400" dirty="0" err="1"/>
              <a:t>pengelola</a:t>
            </a:r>
            <a:r>
              <a:rPr lang="en-ID" sz="1400" dirty="0"/>
              <a:t> modal (</a:t>
            </a:r>
            <a:r>
              <a:rPr lang="en-ID" sz="1400" i="1" dirty="0" err="1"/>
              <a:t>muqtarid</a:t>
            </a:r>
            <a:r>
              <a:rPr lang="en-ID" sz="1400" i="1" dirty="0"/>
              <a:t> /’</a:t>
            </a:r>
            <a:r>
              <a:rPr lang="en-ID" sz="1400" i="1" dirty="0" err="1"/>
              <a:t>āmil</a:t>
            </a:r>
            <a:r>
              <a:rPr lang="en-ID" sz="1400" dirty="0"/>
              <a:t>), </a:t>
            </a:r>
            <a:r>
              <a:rPr lang="en-ID" sz="1400" dirty="0" err="1"/>
              <a:t>ada</a:t>
            </a:r>
            <a:r>
              <a:rPr lang="en-ID" sz="1400" dirty="0"/>
              <a:t> modal/</a:t>
            </a:r>
            <a:r>
              <a:rPr lang="en-ID" sz="1400" dirty="0" err="1"/>
              <a:t>barang</a:t>
            </a:r>
            <a:r>
              <a:rPr lang="en-ID" sz="1400" dirty="0"/>
              <a:t> (</a:t>
            </a:r>
            <a:r>
              <a:rPr lang="en-ID" sz="1400" i="1" dirty="0" err="1"/>
              <a:t>mauqūd‘alaih</a:t>
            </a:r>
            <a:r>
              <a:rPr lang="en-ID" sz="1400" i="1" dirty="0"/>
              <a:t>/</a:t>
            </a:r>
            <a:r>
              <a:rPr lang="en-ID" sz="1400" i="1" dirty="0" err="1"/>
              <a:t>māl</a:t>
            </a:r>
            <a:r>
              <a:rPr lang="en-ID" sz="1400" dirty="0"/>
              <a:t>), </a:t>
            </a:r>
            <a:r>
              <a:rPr lang="en-ID" sz="1400" dirty="0" err="1"/>
              <a:t>keuntungan</a:t>
            </a:r>
            <a:r>
              <a:rPr lang="en-ID" sz="1400" dirty="0"/>
              <a:t>/ </a:t>
            </a:r>
            <a:r>
              <a:rPr lang="en-ID" sz="1400" dirty="0" err="1"/>
              <a:t>laba</a:t>
            </a:r>
            <a:r>
              <a:rPr lang="en-ID" sz="1400" dirty="0"/>
              <a:t> (</a:t>
            </a:r>
            <a:r>
              <a:rPr lang="en-ID" sz="1400" i="1" dirty="0" err="1"/>
              <a:t>ribh</a:t>
            </a:r>
            <a:r>
              <a:rPr lang="en-ID" sz="1400" dirty="0"/>
              <a:t>) </a:t>
            </a:r>
            <a:r>
              <a:rPr lang="en-ID" sz="1400" dirty="0" err="1"/>
              <a:t>disepakati</a:t>
            </a:r>
            <a:r>
              <a:rPr lang="en-ID" sz="1400" dirty="0"/>
              <a:t> </a:t>
            </a:r>
            <a:r>
              <a:rPr lang="en-ID" sz="1400" dirty="0" err="1"/>
              <a:t>bersama</a:t>
            </a:r>
            <a:r>
              <a:rPr lang="en-ID" sz="1400" dirty="0"/>
              <a:t>, dan </a:t>
            </a:r>
            <a:r>
              <a:rPr lang="en-ID" sz="1400" dirty="0" err="1"/>
              <a:t>adanya</a:t>
            </a:r>
            <a:r>
              <a:rPr lang="en-ID" sz="1400" dirty="0"/>
              <a:t> </a:t>
            </a: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 (</a:t>
            </a:r>
            <a:r>
              <a:rPr lang="en-ID" sz="1400" i="1" dirty="0" err="1"/>
              <a:t>sīgat</a:t>
            </a:r>
            <a:r>
              <a:rPr lang="en-ID" sz="1400" dirty="0"/>
              <a:t>). </a:t>
            </a:r>
          </a:p>
          <a:p>
            <a:pPr marL="342900" indent="-342900" algn="just">
              <a:buFont typeface="+mj-lt"/>
              <a:buAutoNum type="arabicPeriod" startAt="7"/>
            </a:pP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bahasa</a:t>
            </a:r>
            <a:r>
              <a:rPr lang="en-ID" sz="1400" dirty="0"/>
              <a:t> </a:t>
            </a:r>
            <a:r>
              <a:rPr lang="en-ID" sz="1400" dirty="0" err="1"/>
              <a:t>artinya</a:t>
            </a:r>
            <a:r>
              <a:rPr lang="en-ID" sz="1400" dirty="0"/>
              <a:t> </a:t>
            </a:r>
            <a:r>
              <a:rPr lang="en-ID" sz="1400" dirty="0" err="1"/>
              <a:t>penambahan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kelebihan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istilah</a:t>
            </a:r>
            <a:r>
              <a:rPr lang="en-ID" sz="1400" dirty="0"/>
              <a:t> </a:t>
            </a:r>
            <a:r>
              <a:rPr lang="en-ID" sz="1400" dirty="0" err="1"/>
              <a:t>fikih</a:t>
            </a:r>
            <a:r>
              <a:rPr lang="en-ID" sz="1400" dirty="0"/>
              <a:t>,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penambahan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kelebihan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tukar-menukar</a:t>
            </a:r>
            <a:r>
              <a:rPr lang="en-ID" sz="1400" dirty="0"/>
              <a:t> </a:t>
            </a:r>
            <a:r>
              <a:rPr lang="en-ID" sz="1400" dirty="0" err="1"/>
              <a:t>suatu</a:t>
            </a:r>
            <a:r>
              <a:rPr lang="en-ID" sz="1400" dirty="0"/>
              <a:t> </a:t>
            </a:r>
            <a:r>
              <a:rPr lang="en-ID" sz="1400" dirty="0" err="1"/>
              <a:t>jenis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yang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memberatkan</a:t>
            </a:r>
            <a:r>
              <a:rPr lang="en-ID" sz="1400" dirty="0"/>
              <a:t> salah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pihak</a:t>
            </a:r>
            <a:r>
              <a:rPr lang="en-ID" sz="1400" dirty="0"/>
              <a:t>. </a:t>
            </a:r>
            <a:r>
              <a:rPr lang="en-ID" sz="1400" dirty="0" err="1"/>
              <a:t>Melakukan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hukumnya</a:t>
            </a:r>
            <a:r>
              <a:rPr lang="en-ID" sz="1400" dirty="0"/>
              <a:t> haram dan </a:t>
            </a:r>
            <a:r>
              <a:rPr lang="en-ID" sz="1400" dirty="0" err="1"/>
              <a:t>berdosa</a:t>
            </a:r>
            <a:r>
              <a:rPr lang="en-ID" sz="1400" dirty="0"/>
              <a:t> </a:t>
            </a:r>
            <a:r>
              <a:rPr lang="en-ID" sz="1400" dirty="0" err="1"/>
              <a:t>besar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 startAt="7"/>
            </a:pP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dikelompokkan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empat</a:t>
            </a:r>
            <a:r>
              <a:rPr lang="en-ID" sz="1400" dirty="0"/>
              <a:t> </a:t>
            </a:r>
            <a:r>
              <a:rPr lang="en-ID" sz="1400" dirty="0" err="1"/>
              <a:t>macam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i="1" dirty="0" err="1"/>
              <a:t>riba</a:t>
            </a:r>
            <a:r>
              <a:rPr lang="en-ID" sz="1400" i="1" dirty="0"/>
              <a:t> </a:t>
            </a:r>
            <a:r>
              <a:rPr lang="en-ID" sz="1400" i="1" dirty="0" err="1"/>
              <a:t>nasi’ah</a:t>
            </a:r>
            <a:r>
              <a:rPr lang="en-ID" sz="1400" i="1" dirty="0"/>
              <a:t>, </a:t>
            </a:r>
            <a:r>
              <a:rPr lang="en-ID" sz="1400" i="1" dirty="0" err="1"/>
              <a:t>fadl</a:t>
            </a:r>
            <a:r>
              <a:rPr lang="en-ID" sz="1400" i="1" dirty="0"/>
              <a:t>, </a:t>
            </a:r>
            <a:r>
              <a:rPr lang="en-ID" sz="1400" i="1" dirty="0" err="1"/>
              <a:t>qard</a:t>
            </a:r>
            <a:r>
              <a:rPr lang="en-ID" sz="1400" i="1" dirty="0"/>
              <a:t>, dan yad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 startAt="7"/>
            </a:pPr>
            <a:r>
              <a:rPr lang="en-ID" sz="1400" dirty="0"/>
              <a:t>Agar </a:t>
            </a:r>
            <a:r>
              <a:rPr lang="en-ID" sz="1400" dirty="0" err="1"/>
              <a:t>terhindar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, </a:t>
            </a:r>
            <a:r>
              <a:rPr lang="en-ID" sz="1400" dirty="0" err="1"/>
              <a:t>umat</a:t>
            </a:r>
            <a:r>
              <a:rPr lang="en-ID" sz="1400" dirty="0"/>
              <a:t> Islam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menjalankan</a:t>
            </a:r>
            <a:r>
              <a:rPr lang="en-ID" sz="1400" dirty="0"/>
              <a:t> </a:t>
            </a:r>
            <a:r>
              <a:rPr lang="en-ID" sz="1400" dirty="0" err="1"/>
              <a:t>praktik</a:t>
            </a:r>
            <a:r>
              <a:rPr lang="en-ID" sz="1400" dirty="0"/>
              <a:t> </a:t>
            </a:r>
            <a:r>
              <a:rPr lang="en-ID" sz="1400" dirty="0" err="1"/>
              <a:t>perekonomian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bisnis</a:t>
            </a:r>
            <a:r>
              <a:rPr lang="en-ID" sz="1400" dirty="0"/>
              <a:t> </a:t>
            </a:r>
            <a:r>
              <a:rPr lang="en-ID" sz="1400" dirty="0" err="1"/>
              <a:t>sesuai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prinsip-prinsip</a:t>
            </a:r>
            <a:r>
              <a:rPr lang="en-ID" sz="1400" dirty="0"/>
              <a:t> </a:t>
            </a:r>
            <a:r>
              <a:rPr lang="en-ID" sz="1400" dirty="0" err="1"/>
              <a:t>keadilan</a:t>
            </a:r>
            <a:r>
              <a:rPr lang="en-ID" sz="1400" dirty="0"/>
              <a:t> dan </a:t>
            </a:r>
            <a:r>
              <a:rPr lang="en-ID" sz="1400" dirty="0" err="1"/>
              <a:t>kejujuran</a:t>
            </a:r>
            <a:r>
              <a:rPr lang="en-ID" sz="1400" dirty="0"/>
              <a:t>, </a:t>
            </a:r>
            <a:r>
              <a:rPr lang="en-ID" sz="1400" dirty="0" err="1"/>
              <a:t>mengenali</a:t>
            </a:r>
            <a:r>
              <a:rPr lang="en-ID" sz="1400" dirty="0"/>
              <a:t> </a:t>
            </a:r>
            <a:r>
              <a:rPr lang="en-ID" sz="1400" dirty="0" err="1"/>
              <a:t>praktik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sebaik-baiknya</a:t>
            </a:r>
            <a:r>
              <a:rPr lang="en-ID" sz="1400" dirty="0"/>
              <a:t>, dan </a:t>
            </a:r>
            <a:r>
              <a:rPr lang="en-ID" sz="1400" dirty="0" err="1"/>
              <a:t>bekerja</a:t>
            </a:r>
            <a:r>
              <a:rPr lang="en-ID" sz="1400" dirty="0"/>
              <a:t> </a:t>
            </a:r>
            <a:r>
              <a:rPr lang="en-ID" sz="1400" dirty="0" err="1"/>
              <a:t>sungguh-sungguh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558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140608" y="1840375"/>
            <a:ext cx="2115094" cy="2096199"/>
          </a:xfrm>
          <a:prstGeom prst="roundRect">
            <a:avLst/>
          </a:prstGeom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800" dirty="0"/>
              <a:t>A.</a:t>
            </a:r>
            <a:r>
              <a:rPr lang="en-ID" sz="2800" dirty="0"/>
              <a:t> </a:t>
            </a:r>
            <a:r>
              <a:rPr lang="en-ID" sz="2800" dirty="0" err="1"/>
              <a:t>Ketentuan</a:t>
            </a:r>
            <a:r>
              <a:rPr lang="en-ID" sz="2800" dirty="0"/>
              <a:t> </a:t>
            </a:r>
            <a:r>
              <a:rPr lang="en-ID" sz="2800" dirty="0" err="1"/>
              <a:t>Jual</a:t>
            </a:r>
            <a:r>
              <a:rPr lang="en-ID" sz="2800" dirty="0"/>
              <a:t> </a:t>
            </a:r>
            <a:r>
              <a:rPr lang="en-ID" sz="2800" dirty="0" err="1"/>
              <a:t>Beli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98ABFA2C-F49D-A8BA-4219-E76B8115AF6F}"/>
              </a:ext>
            </a:extLst>
          </p:cNvPr>
          <p:cNvSpPr/>
          <p:nvPr/>
        </p:nvSpPr>
        <p:spPr>
          <a:xfrm>
            <a:off x="2403657" y="1838427"/>
            <a:ext cx="2115094" cy="2096199"/>
          </a:xfrm>
          <a:prstGeom prst="roundRect">
            <a:avLst/>
          </a:prstGeom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B. </a:t>
            </a:r>
            <a:r>
              <a:rPr lang="en-ID" sz="2800" dirty="0" err="1"/>
              <a:t>Ketentuan</a:t>
            </a:r>
            <a:r>
              <a:rPr lang="en-ID" sz="2800" dirty="0"/>
              <a:t> </a:t>
            </a:r>
            <a:r>
              <a:rPr lang="en-ID" sz="2800" i="1" dirty="0" err="1"/>
              <a:t>Khiyār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1B382040-F473-CCA0-D9DA-9BBC604DEADA}"/>
              </a:ext>
            </a:extLst>
          </p:cNvPr>
          <p:cNvSpPr/>
          <p:nvPr/>
        </p:nvSpPr>
        <p:spPr>
          <a:xfrm>
            <a:off x="4627096" y="1847679"/>
            <a:ext cx="2115094" cy="2096199"/>
          </a:xfrm>
          <a:prstGeom prst="roundRect">
            <a:avLst/>
          </a:prstGeom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C. </a:t>
            </a:r>
            <a:r>
              <a:rPr lang="en-ID" sz="2800" dirty="0" err="1"/>
              <a:t>Ketentuan</a:t>
            </a:r>
            <a:r>
              <a:rPr lang="en-ID" sz="2800" dirty="0"/>
              <a:t> </a:t>
            </a:r>
            <a:r>
              <a:rPr lang="en-ID" sz="2800" i="1" dirty="0" err="1"/>
              <a:t>Qirad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A9A444F3-5886-480C-D4E6-4199E01348DA}"/>
              </a:ext>
            </a:extLst>
          </p:cNvPr>
          <p:cNvSpPr/>
          <p:nvPr/>
        </p:nvSpPr>
        <p:spPr>
          <a:xfrm>
            <a:off x="6850535" y="1838426"/>
            <a:ext cx="2115094" cy="2096199"/>
          </a:xfrm>
          <a:prstGeom prst="roundRect">
            <a:avLst/>
          </a:prstGeom>
          <a:ln/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D. </a:t>
            </a:r>
            <a:r>
              <a:rPr lang="en-ID" sz="2800" dirty="0" err="1"/>
              <a:t>Larangan</a:t>
            </a:r>
            <a:r>
              <a:rPr lang="en-ID" sz="2800" dirty="0"/>
              <a:t> </a:t>
            </a:r>
            <a:r>
              <a:rPr lang="en-ID" sz="2800" dirty="0" err="1"/>
              <a:t>Riba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Ketentuan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Jual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366348" y="1458205"/>
            <a:ext cx="3810000" cy="177069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Menurut</a:t>
            </a:r>
            <a:r>
              <a:rPr lang="en-ID" sz="1400" b="1" dirty="0"/>
              <a:t> Bahasa : </a:t>
            </a:r>
            <a:r>
              <a:rPr lang="en-ID" sz="1400" dirty="0" err="1"/>
              <a:t>tukar-menukar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b="1" dirty="0" err="1"/>
              <a:t>Menurut</a:t>
            </a:r>
            <a:r>
              <a:rPr lang="en-ID" sz="1400" b="1" dirty="0"/>
              <a:t> </a:t>
            </a:r>
            <a:r>
              <a:rPr lang="en-ID" sz="1400" b="1" dirty="0" err="1"/>
              <a:t>Istilah</a:t>
            </a:r>
            <a:r>
              <a:rPr lang="en-ID" sz="1400" b="1" dirty="0"/>
              <a:t> </a:t>
            </a:r>
            <a:r>
              <a:rPr lang="en-ID" sz="1400" b="1" dirty="0" err="1"/>
              <a:t>Fikih</a:t>
            </a:r>
            <a:r>
              <a:rPr lang="en-ID" sz="1400" b="1" dirty="0"/>
              <a:t> : </a:t>
            </a:r>
            <a:r>
              <a:rPr lang="en-ID" sz="1400" dirty="0" err="1"/>
              <a:t>tukar</a:t>
            </a:r>
            <a:r>
              <a:rPr lang="en-ID" sz="1400" dirty="0"/>
              <a:t> </a:t>
            </a:r>
            <a:r>
              <a:rPr lang="en-ID" sz="1400" dirty="0" err="1"/>
              <a:t>menukar</a:t>
            </a:r>
            <a:r>
              <a:rPr lang="en-ID" sz="1400" dirty="0"/>
              <a:t> </a:t>
            </a:r>
            <a:r>
              <a:rPr lang="en-ID" sz="1400" dirty="0" err="1"/>
              <a:t>suatu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lain </a:t>
            </a:r>
            <a:r>
              <a:rPr lang="en-ID" sz="1400" dirty="0" err="1"/>
              <a:t>atau</a:t>
            </a:r>
            <a:r>
              <a:rPr lang="en-ID" sz="1400" dirty="0"/>
              <a:t> uang </a:t>
            </a:r>
            <a:r>
              <a:rPr lang="en-ID" sz="1400" dirty="0" err="1"/>
              <a:t>disertai</a:t>
            </a:r>
            <a:r>
              <a:rPr lang="en-ID" sz="1400" dirty="0"/>
              <a:t> </a:t>
            </a: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 (</a:t>
            </a:r>
            <a:r>
              <a:rPr lang="en-ID" sz="1400" dirty="0" err="1"/>
              <a:t>serah-terima</a:t>
            </a:r>
            <a:r>
              <a:rPr lang="en-ID" sz="1400" dirty="0"/>
              <a:t>)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syarat</a:t>
            </a:r>
            <a:r>
              <a:rPr lang="en-ID" sz="1400" dirty="0"/>
              <a:t> dan </a:t>
            </a:r>
            <a:r>
              <a:rPr lang="en-ID" sz="1400" dirty="0" err="1"/>
              <a:t>rukun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.</a:t>
            </a:r>
            <a:endParaRPr lang="en-ID" sz="1400" b="1" dirty="0"/>
          </a:p>
          <a:p>
            <a:pPr algn="just"/>
            <a:endParaRPr lang="en-ID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457200" y="100960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1. Pengertian dan Hukum Jual Beli 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572000" y="1463316"/>
            <a:ext cx="4234543" cy="1293971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400" b="1" dirty="0"/>
              <a:t>Hukum </a:t>
            </a:r>
            <a:r>
              <a:rPr lang="en-US" sz="1400" b="1" dirty="0" err="1"/>
              <a:t>Jual</a:t>
            </a:r>
            <a:r>
              <a:rPr lang="en-US" sz="1400" b="1" dirty="0"/>
              <a:t> </a:t>
            </a:r>
            <a:r>
              <a:rPr lang="en-US" sz="1400" b="1" dirty="0" err="1"/>
              <a:t>Beli</a:t>
            </a:r>
            <a:r>
              <a:rPr lang="en-US" sz="1400" b="1" dirty="0"/>
              <a:t> : </a:t>
            </a:r>
            <a:r>
              <a:rPr lang="en-US" sz="1400" dirty="0" err="1"/>
              <a:t>Mubah</a:t>
            </a:r>
            <a:r>
              <a:rPr lang="en-US" sz="1400" dirty="0"/>
              <a:t> (</a:t>
            </a:r>
            <a:r>
              <a:rPr lang="en-US" sz="1400" dirty="0" err="1"/>
              <a:t>boleh</a:t>
            </a:r>
            <a:r>
              <a:rPr lang="en-US" sz="1400" dirty="0"/>
              <a:t>)</a:t>
            </a:r>
          </a:p>
          <a:p>
            <a:pPr algn="just"/>
            <a:endParaRPr lang="en-US" sz="1400" b="1" dirty="0"/>
          </a:p>
          <a:p>
            <a:pPr algn="just"/>
            <a:r>
              <a:rPr lang="en-ID" sz="1400" dirty="0" err="1"/>
              <a:t>hukum</a:t>
            </a:r>
            <a:r>
              <a:rPr lang="en-ID" sz="1400" dirty="0"/>
              <a:t> </a:t>
            </a:r>
            <a:r>
              <a:rPr lang="en-ID" sz="1400" dirty="0" err="1"/>
              <a:t>asal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berubah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wajib</a:t>
            </a:r>
            <a:r>
              <a:rPr lang="en-ID" sz="1400" dirty="0"/>
              <a:t>, </a:t>
            </a:r>
            <a:r>
              <a:rPr lang="en-ID" sz="1400" dirty="0" err="1"/>
              <a:t>sunah</a:t>
            </a:r>
            <a:r>
              <a:rPr lang="en-ID" sz="1400" dirty="0"/>
              <a:t>, </a:t>
            </a:r>
            <a:r>
              <a:rPr lang="en-ID" sz="1400" dirty="0" err="1"/>
              <a:t>makruh</a:t>
            </a:r>
            <a:r>
              <a:rPr lang="en-ID" sz="1400" dirty="0"/>
              <a:t>, </a:t>
            </a:r>
            <a:r>
              <a:rPr lang="en-ID" sz="1400" dirty="0" err="1"/>
              <a:t>bahkan</a:t>
            </a:r>
            <a:r>
              <a:rPr lang="en-ID" sz="1400" dirty="0"/>
              <a:t> haram </a:t>
            </a:r>
            <a:r>
              <a:rPr lang="en-ID" sz="1400" dirty="0" err="1"/>
              <a:t>berdasarkan</a:t>
            </a:r>
            <a:r>
              <a:rPr lang="en-ID" sz="1400" dirty="0"/>
              <a:t> </a:t>
            </a:r>
            <a:r>
              <a:rPr lang="en-ID" sz="1400" dirty="0" err="1"/>
              <a:t>situasi</a:t>
            </a:r>
            <a:r>
              <a:rPr lang="en-ID" sz="1400" dirty="0"/>
              <a:t> dan </a:t>
            </a:r>
            <a:r>
              <a:rPr lang="en-ID" sz="1400" dirty="0" err="1"/>
              <a:t>kondisi</a:t>
            </a:r>
            <a:r>
              <a:rPr lang="en-ID" sz="1400" dirty="0"/>
              <a:t> yang </a:t>
            </a:r>
            <a:r>
              <a:rPr lang="en-ID" sz="1400" dirty="0" err="1"/>
              <a:t>menyertainya</a:t>
            </a:r>
            <a:r>
              <a:rPr lang="en-ID" sz="1400" dirty="0"/>
              <a:t>.</a:t>
            </a:r>
            <a:endParaRPr lang="en-ID" sz="1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DCEC60-5EF9-9D91-6754-3C29DE5403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33" t="32776" r="15833" b="30328"/>
          <a:stretch/>
        </p:blipFill>
        <p:spPr>
          <a:xfrm>
            <a:off x="4575705" y="2952750"/>
            <a:ext cx="4230838" cy="161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Ketentuan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Jual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1359" y="106757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2. Rukun Jual Beli</a:t>
            </a:r>
            <a:endParaRPr lang="en-ID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38642A0-A883-016D-A458-D4B490A1FD57}"/>
              </a:ext>
            </a:extLst>
          </p:cNvPr>
          <p:cNvSpPr/>
          <p:nvPr/>
        </p:nvSpPr>
        <p:spPr>
          <a:xfrm>
            <a:off x="226465" y="1971693"/>
            <a:ext cx="1600200" cy="128858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Ada </a:t>
            </a:r>
            <a:r>
              <a:rPr lang="en-ID" sz="1400" dirty="0" err="1">
                <a:solidFill>
                  <a:schemeClr val="tx1"/>
                </a:solidFill>
              </a:rPr>
              <a:t>penjual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D808317-7B14-63B4-6691-10D42F3CBD94}"/>
              </a:ext>
            </a:extLst>
          </p:cNvPr>
          <p:cNvSpPr/>
          <p:nvPr/>
        </p:nvSpPr>
        <p:spPr>
          <a:xfrm>
            <a:off x="1962590" y="1971693"/>
            <a:ext cx="1600200" cy="128858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Ada </a:t>
            </a:r>
            <a:r>
              <a:rPr lang="en-ID" sz="1400" dirty="0" err="1">
                <a:solidFill>
                  <a:schemeClr val="tx1"/>
                </a:solidFill>
              </a:rPr>
              <a:t>pembeli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33C9B2-E953-C356-0C27-A4CA50A02392}"/>
              </a:ext>
            </a:extLst>
          </p:cNvPr>
          <p:cNvSpPr/>
          <p:nvPr/>
        </p:nvSpPr>
        <p:spPr>
          <a:xfrm>
            <a:off x="3698715" y="1992142"/>
            <a:ext cx="1600200" cy="128858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Ada </a:t>
            </a: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 yang </a:t>
            </a:r>
            <a:r>
              <a:rPr lang="en-ID" sz="1400" dirty="0" err="1">
                <a:solidFill>
                  <a:schemeClr val="tx1"/>
                </a:solidFill>
              </a:rPr>
              <a:t>diperjualbelikan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7EC8997-D71C-E7A9-8966-C7E76C6493F8}"/>
              </a:ext>
            </a:extLst>
          </p:cNvPr>
          <p:cNvSpPr/>
          <p:nvPr/>
        </p:nvSpPr>
        <p:spPr>
          <a:xfrm>
            <a:off x="5434840" y="1988278"/>
            <a:ext cx="1600200" cy="128858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Ada </a:t>
            </a:r>
            <a:r>
              <a:rPr lang="en-ID" sz="1400" dirty="0" err="1">
                <a:solidFill>
                  <a:schemeClr val="tx1"/>
                </a:solidFill>
              </a:rPr>
              <a:t>alat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jual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beli</a:t>
            </a:r>
            <a:r>
              <a:rPr lang="en-ID" sz="1400" dirty="0">
                <a:solidFill>
                  <a:schemeClr val="tx1"/>
                </a:solidFill>
              </a:rPr>
              <a:t> (uang dan </a:t>
            </a:r>
            <a:r>
              <a:rPr lang="en-ID" sz="1400" dirty="0" err="1">
                <a:solidFill>
                  <a:schemeClr val="tx1"/>
                </a:solidFill>
              </a:rPr>
              <a:t>barang</a:t>
            </a:r>
            <a:r>
              <a:rPr lang="en-ID" sz="1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6C40928-9DA9-6328-9464-8511BEC5B79B}"/>
              </a:ext>
            </a:extLst>
          </p:cNvPr>
          <p:cNvSpPr/>
          <p:nvPr/>
        </p:nvSpPr>
        <p:spPr>
          <a:xfrm>
            <a:off x="7130383" y="2015818"/>
            <a:ext cx="1600200" cy="128858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Ada </a:t>
            </a:r>
            <a:r>
              <a:rPr lang="en-ID" sz="1400" dirty="0" err="1">
                <a:solidFill>
                  <a:schemeClr val="tx1"/>
                </a:solidFill>
              </a:rPr>
              <a:t>Sigat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ijab</a:t>
            </a:r>
            <a:r>
              <a:rPr lang="en-ID" sz="1400" dirty="0">
                <a:solidFill>
                  <a:schemeClr val="tx1"/>
                </a:solidFill>
              </a:rPr>
              <a:t> </a:t>
            </a:r>
            <a:r>
              <a:rPr lang="en-ID" sz="1400" dirty="0" err="1">
                <a:solidFill>
                  <a:schemeClr val="tx1"/>
                </a:solidFill>
              </a:rPr>
              <a:t>kabul</a:t>
            </a:r>
            <a:r>
              <a:rPr lang="en-ID" sz="1400" dirty="0">
                <a:solidFill>
                  <a:schemeClr val="tx1"/>
                </a:solidFill>
              </a:rPr>
              <a:t> (</a:t>
            </a:r>
            <a:r>
              <a:rPr lang="en-ID" sz="1400" dirty="0" err="1">
                <a:solidFill>
                  <a:schemeClr val="tx1"/>
                </a:solidFill>
              </a:rPr>
              <a:t>akad</a:t>
            </a:r>
            <a:r>
              <a:rPr lang="en-ID" sz="1400" dirty="0">
                <a:solidFill>
                  <a:schemeClr val="tx1"/>
                </a:solidFill>
              </a:rPr>
              <a:t>), </a:t>
            </a:r>
            <a:r>
              <a:rPr lang="en-ID" sz="1400" dirty="0" err="1">
                <a:solidFill>
                  <a:schemeClr val="tx1"/>
                </a:solidFill>
              </a:rPr>
              <a:t>ucapan</a:t>
            </a:r>
            <a:r>
              <a:rPr lang="en-ID" sz="1400" dirty="0">
                <a:solidFill>
                  <a:schemeClr val="tx1"/>
                </a:solidFill>
              </a:rPr>
              <a:t>/</a:t>
            </a:r>
            <a:r>
              <a:rPr lang="en-ID" sz="1400" dirty="0" err="1">
                <a:solidFill>
                  <a:schemeClr val="tx1"/>
                </a:solidFill>
              </a:rPr>
              <a:t>penyerahan</a:t>
            </a:r>
            <a:endParaRPr lang="en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9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Ketentuan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Jual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1359" y="106757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 dirty="0"/>
              <a:t>3. Syarat Sah Jual Beli</a:t>
            </a:r>
            <a:endParaRPr lang="en-ID" b="1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38642A0-A883-016D-A458-D4B490A1FD57}"/>
              </a:ext>
            </a:extLst>
          </p:cNvPr>
          <p:cNvSpPr/>
          <p:nvPr/>
        </p:nvSpPr>
        <p:spPr>
          <a:xfrm>
            <a:off x="684732" y="1581347"/>
            <a:ext cx="7774535" cy="60005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/>
              <a:t>a. </a:t>
            </a:r>
            <a:r>
              <a:rPr lang="en-ID" sz="1400" dirty="0" err="1"/>
              <a:t>Syarat</a:t>
            </a:r>
            <a:r>
              <a:rPr lang="en-ID" sz="1400" dirty="0"/>
              <a:t> </a:t>
            </a:r>
            <a:r>
              <a:rPr lang="en-ID" sz="1400" dirty="0" err="1"/>
              <a:t>sah</a:t>
            </a:r>
            <a:r>
              <a:rPr lang="en-ID" sz="1400" dirty="0"/>
              <a:t> </a:t>
            </a:r>
            <a:r>
              <a:rPr lang="en-ID" sz="1400" dirty="0" err="1"/>
              <a:t>penjual</a:t>
            </a:r>
            <a:r>
              <a:rPr lang="en-ID" sz="1400" dirty="0"/>
              <a:t> dan </a:t>
            </a:r>
            <a:r>
              <a:rPr lang="en-ID" sz="1400" dirty="0" err="1"/>
              <a:t>pembeli</a:t>
            </a:r>
            <a:r>
              <a:rPr lang="en-ID" sz="1400" dirty="0"/>
              <a:t> 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8EB731-6930-5EDA-F6FC-20522364A937}"/>
              </a:ext>
            </a:extLst>
          </p:cNvPr>
          <p:cNvSpPr/>
          <p:nvPr/>
        </p:nvSpPr>
        <p:spPr>
          <a:xfrm>
            <a:off x="684732" y="2336831"/>
            <a:ext cx="7774535" cy="60005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sv-SE" sz="1400" dirty="0"/>
              <a:t>b. Syarat sah barang yang dijualbelikan 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0C3B0F7-563B-AB8E-50F6-6DFDB4888BE3}"/>
              </a:ext>
            </a:extLst>
          </p:cNvPr>
          <p:cNvSpPr/>
          <p:nvPr/>
        </p:nvSpPr>
        <p:spPr>
          <a:xfrm>
            <a:off x="684732" y="3075037"/>
            <a:ext cx="7774535" cy="60005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fi-FI" sz="1400" dirty="0"/>
              <a:t>c. Syarat sah alat jual beli 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D3759E3-5D46-6554-F013-4915B2051E31}"/>
              </a:ext>
            </a:extLst>
          </p:cNvPr>
          <p:cNvSpPr/>
          <p:nvPr/>
        </p:nvSpPr>
        <p:spPr>
          <a:xfrm>
            <a:off x="684732" y="3790933"/>
            <a:ext cx="7774535" cy="600057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400" dirty="0"/>
              <a:t>d. </a:t>
            </a:r>
            <a:r>
              <a:rPr lang="en-ID" sz="1400" dirty="0" err="1"/>
              <a:t>Syarat</a:t>
            </a:r>
            <a:r>
              <a:rPr lang="en-ID" sz="1400" dirty="0"/>
              <a:t> </a:t>
            </a:r>
            <a:r>
              <a:rPr lang="en-ID" sz="1400" dirty="0" err="1"/>
              <a:t>sah</a:t>
            </a:r>
            <a:r>
              <a:rPr lang="en-ID" sz="1400" dirty="0"/>
              <a:t> </a:t>
            </a:r>
            <a:r>
              <a:rPr lang="en-ID" sz="1400" dirty="0" err="1"/>
              <a:t>ijab</a:t>
            </a:r>
            <a:r>
              <a:rPr lang="en-ID" sz="1400" dirty="0"/>
              <a:t> </a:t>
            </a:r>
            <a:r>
              <a:rPr lang="en-ID" sz="1400" dirty="0" err="1"/>
              <a:t>kabul</a:t>
            </a:r>
            <a:r>
              <a:rPr lang="en-ID" sz="1400" dirty="0"/>
              <a:t> </a:t>
            </a:r>
            <a:endParaRPr lang="en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1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Ketentuan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Jual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1359" y="106757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</a:t>
            </a:r>
            <a:r>
              <a:rPr lang="en-ID" b="1" dirty="0" err="1"/>
              <a:t>Macam-macam</a:t>
            </a:r>
            <a:r>
              <a:rPr lang="en-ID" b="1" dirty="0"/>
              <a:t> </a:t>
            </a:r>
            <a:r>
              <a:rPr lang="en-ID" b="1" dirty="0" err="1"/>
              <a:t>Jual</a:t>
            </a:r>
            <a:r>
              <a:rPr lang="en-ID" b="1" dirty="0"/>
              <a:t> </a:t>
            </a:r>
            <a:r>
              <a:rPr lang="en-ID" b="1" dirty="0" err="1"/>
              <a:t>Beli</a:t>
            </a:r>
            <a:r>
              <a:rPr lang="en-ID" b="1" dirty="0"/>
              <a:t>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38642A0-A883-016D-A458-D4B490A1FD57}"/>
              </a:ext>
            </a:extLst>
          </p:cNvPr>
          <p:cNvSpPr/>
          <p:nvPr/>
        </p:nvSpPr>
        <p:spPr>
          <a:xfrm>
            <a:off x="350432" y="1535476"/>
            <a:ext cx="2668067" cy="2794118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n-ID" sz="1600" dirty="0"/>
              <a:t>a. </a:t>
            </a:r>
            <a:r>
              <a:rPr lang="en-ID" sz="1600" dirty="0" err="1"/>
              <a:t>Jual</a:t>
            </a:r>
            <a:r>
              <a:rPr lang="en-ID" sz="1600" dirty="0"/>
              <a:t> </a:t>
            </a:r>
            <a:r>
              <a:rPr lang="en-ID" sz="1600" dirty="0" err="1"/>
              <a:t>beli</a:t>
            </a:r>
            <a:r>
              <a:rPr lang="en-ID" sz="1600" dirty="0"/>
              <a:t> yang </a:t>
            </a:r>
            <a:r>
              <a:rPr lang="en-ID" sz="1600" dirty="0" err="1"/>
              <a:t>diperbolehkan</a:t>
            </a:r>
            <a:r>
              <a:rPr lang="en-ID" sz="1600" dirty="0"/>
              <a:t> 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5A8A452-910D-5761-C9E8-9453CC124474}"/>
              </a:ext>
            </a:extLst>
          </p:cNvPr>
          <p:cNvSpPr/>
          <p:nvPr/>
        </p:nvSpPr>
        <p:spPr>
          <a:xfrm>
            <a:off x="3237966" y="1517536"/>
            <a:ext cx="2668067" cy="2794118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n-ID" sz="1600" dirty="0"/>
              <a:t>b. </a:t>
            </a:r>
            <a:r>
              <a:rPr lang="en-ID" sz="1600" dirty="0" err="1"/>
              <a:t>Jual</a:t>
            </a:r>
            <a:r>
              <a:rPr lang="en-ID" sz="1600" dirty="0"/>
              <a:t> </a:t>
            </a:r>
            <a:r>
              <a:rPr lang="en-ID" sz="1600" dirty="0" err="1"/>
              <a:t>beli</a:t>
            </a:r>
            <a:r>
              <a:rPr lang="en-ID" sz="1600" dirty="0"/>
              <a:t> yang </a:t>
            </a:r>
            <a:r>
              <a:rPr lang="en-ID" sz="1600" dirty="0" err="1"/>
              <a:t>terlarang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kurang</a:t>
            </a:r>
            <a:r>
              <a:rPr lang="en-ID" sz="1600" dirty="0"/>
              <a:t> </a:t>
            </a:r>
            <a:r>
              <a:rPr lang="en-ID" sz="1600" dirty="0" err="1"/>
              <a:t>syarat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rukun</a:t>
            </a:r>
            <a:r>
              <a:rPr lang="en-ID" sz="1600" dirty="0"/>
              <a:t> 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3FE2930-5FFF-2C1B-0B1F-93BB1E204314}"/>
              </a:ext>
            </a:extLst>
          </p:cNvPr>
          <p:cNvSpPr/>
          <p:nvPr/>
        </p:nvSpPr>
        <p:spPr>
          <a:xfrm>
            <a:off x="6228212" y="1517536"/>
            <a:ext cx="2668067" cy="2794118"/>
          </a:xfrm>
          <a:prstGeom prst="round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r>
              <a:rPr lang="en-ID" sz="1600" dirty="0"/>
              <a:t>c. </a:t>
            </a:r>
            <a:r>
              <a:rPr lang="en-ID" sz="1600" dirty="0" err="1"/>
              <a:t>Jual</a:t>
            </a:r>
            <a:r>
              <a:rPr lang="en-ID" sz="1600" dirty="0"/>
              <a:t> </a:t>
            </a:r>
            <a:r>
              <a:rPr lang="en-ID" sz="1600" dirty="0" err="1"/>
              <a:t>beli</a:t>
            </a:r>
            <a:r>
              <a:rPr lang="en-ID" sz="1600" dirty="0"/>
              <a:t> yang </a:t>
            </a:r>
            <a:r>
              <a:rPr lang="en-ID" sz="1600" dirty="0" err="1"/>
              <a:t>sah</a:t>
            </a:r>
            <a:r>
              <a:rPr lang="en-ID" sz="1600" dirty="0"/>
              <a:t>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dilarang</a:t>
            </a:r>
            <a:r>
              <a:rPr lang="en-ID" sz="1600" dirty="0"/>
              <a:t> </a:t>
            </a:r>
            <a:endParaRPr lang="en-ID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21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Ketentuan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Jual</a:t>
            </a:r>
            <a:r>
              <a:rPr lang="en-ID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D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Beli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1359" y="1067579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5. Hikmah </a:t>
            </a:r>
            <a:r>
              <a:rPr lang="en-ID" b="1" dirty="0" err="1"/>
              <a:t>Jual</a:t>
            </a:r>
            <a:r>
              <a:rPr lang="en-ID" b="1" dirty="0"/>
              <a:t> </a:t>
            </a:r>
            <a:r>
              <a:rPr lang="en-ID" b="1" dirty="0" err="1"/>
              <a:t>Beli</a:t>
            </a:r>
            <a:r>
              <a:rPr lang="en-ID" b="1" dirty="0"/>
              <a:t>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38642A0-A883-016D-A458-D4B490A1FD57}"/>
              </a:ext>
            </a:extLst>
          </p:cNvPr>
          <p:cNvSpPr/>
          <p:nvPr/>
        </p:nvSpPr>
        <p:spPr>
          <a:xfrm>
            <a:off x="236794" y="1531340"/>
            <a:ext cx="4335206" cy="2628767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indent="-342900">
              <a:buAutoNum type="alphaLcPeriod"/>
            </a:pPr>
            <a:r>
              <a:rPr lang="en-ID" sz="1400" dirty="0" err="1"/>
              <a:t>Mendapatkan</a:t>
            </a:r>
            <a:r>
              <a:rPr lang="en-ID" sz="1400" dirty="0"/>
              <a:t> </a:t>
            </a:r>
            <a:r>
              <a:rPr lang="en-ID" sz="1400" dirty="0" err="1"/>
              <a:t>karunia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berupa</a:t>
            </a:r>
            <a:r>
              <a:rPr lang="en-ID" sz="1400" dirty="0"/>
              <a:t> </a:t>
            </a:r>
            <a:r>
              <a:rPr lang="en-ID" sz="1400" dirty="0" err="1"/>
              <a:t>keuntungan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 yang halal.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Memenuhi</a:t>
            </a:r>
            <a:r>
              <a:rPr lang="en-ID" sz="1400" dirty="0"/>
              <a:t> </a:t>
            </a:r>
            <a:r>
              <a:rPr lang="en-ID" sz="1400" dirty="0" err="1"/>
              <a:t>kebutuhan</a:t>
            </a:r>
            <a:r>
              <a:rPr lang="en-ID" sz="1400" dirty="0"/>
              <a:t> </a:t>
            </a:r>
            <a:r>
              <a:rPr lang="en-ID" sz="1400" dirty="0" err="1"/>
              <a:t>hidup</a:t>
            </a:r>
            <a:r>
              <a:rPr lang="en-ID" sz="1400" dirty="0"/>
              <a:t> yang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sendiri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Memiliki</a:t>
            </a:r>
            <a:r>
              <a:rPr lang="en-ID" sz="1400" dirty="0"/>
              <a:t> </a:t>
            </a:r>
            <a:r>
              <a:rPr lang="en-ID" sz="1400" dirty="0" err="1"/>
              <a:t>hak</a:t>
            </a:r>
            <a:r>
              <a:rPr lang="en-ID" sz="1400" dirty="0"/>
              <a:t> </a:t>
            </a:r>
            <a:r>
              <a:rPr lang="en-ID" sz="1400" dirty="0" err="1"/>
              <a:t>penuh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yang </a:t>
            </a:r>
            <a:r>
              <a:rPr lang="en-ID" sz="1400" dirty="0" err="1"/>
              <a:t>dibeli</a:t>
            </a:r>
            <a:r>
              <a:rPr lang="en-ID" sz="1400" dirty="0"/>
              <a:t>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jelas</a:t>
            </a:r>
            <a:r>
              <a:rPr lang="en-ID" sz="1400" dirty="0"/>
              <a:t> </a:t>
            </a:r>
            <a:r>
              <a:rPr lang="en-ID" sz="1400" dirty="0" err="1"/>
              <a:t>transaksinya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Menjauhi</a:t>
            </a:r>
            <a:r>
              <a:rPr lang="en-ID" sz="1400" dirty="0"/>
              <a:t> </a:t>
            </a:r>
            <a:r>
              <a:rPr lang="en-ID" sz="1400" dirty="0" err="1"/>
              <a:t>riba</a:t>
            </a:r>
            <a:r>
              <a:rPr lang="en-ID" sz="1400" dirty="0"/>
              <a:t> yang </a:t>
            </a:r>
            <a:r>
              <a:rPr lang="en-ID" sz="1400" dirty="0" err="1"/>
              <a:t>dilarang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Islam.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Menegakkan</a:t>
            </a:r>
            <a:r>
              <a:rPr lang="en-ID" sz="1400" dirty="0"/>
              <a:t> </a:t>
            </a:r>
            <a:r>
              <a:rPr lang="en-ID" sz="1400" dirty="0" err="1"/>
              <a:t>keadilan</a:t>
            </a:r>
            <a:r>
              <a:rPr lang="en-ID" sz="1400" dirty="0"/>
              <a:t> dan </a:t>
            </a:r>
            <a:r>
              <a:rPr lang="en-ID" sz="1400" dirty="0" err="1"/>
              <a:t>keseimbangan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ekonomi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Menjaga</a:t>
            </a:r>
            <a:r>
              <a:rPr lang="en-ID" sz="1400" dirty="0"/>
              <a:t> </a:t>
            </a:r>
            <a:r>
              <a:rPr lang="en-ID" sz="1400" dirty="0" err="1"/>
              <a:t>kehalalan</a:t>
            </a:r>
            <a:r>
              <a:rPr lang="en-ID" sz="1400" dirty="0"/>
              <a:t> dan </a:t>
            </a:r>
            <a:r>
              <a:rPr lang="en-ID" sz="1400" dirty="0" err="1"/>
              <a:t>kebersihan</a:t>
            </a:r>
            <a:r>
              <a:rPr lang="en-ID" sz="1400" dirty="0"/>
              <a:t> </a:t>
            </a:r>
            <a:r>
              <a:rPr lang="en-ID" sz="1400" dirty="0" err="1"/>
              <a:t>rezeki</a:t>
            </a:r>
            <a:r>
              <a:rPr lang="en-ID" sz="1400" dirty="0"/>
              <a:t>.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5C245B9-6E0B-61C0-7E82-EE6EB37966BD}"/>
              </a:ext>
            </a:extLst>
          </p:cNvPr>
          <p:cNvSpPr/>
          <p:nvPr/>
        </p:nvSpPr>
        <p:spPr>
          <a:xfrm>
            <a:off x="4648200" y="1531339"/>
            <a:ext cx="4335206" cy="2628767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indent="-342900">
              <a:buFont typeface="+mj-lt"/>
              <a:buAutoNum type="alphaLcPeriod" startAt="7"/>
            </a:pPr>
            <a:r>
              <a:rPr lang="en-ID" sz="1400" dirty="0" err="1"/>
              <a:t>Melapangkan</a:t>
            </a:r>
            <a:r>
              <a:rPr lang="en-ID" sz="1400" dirty="0"/>
              <a:t> </a:t>
            </a:r>
            <a:r>
              <a:rPr lang="en-ID" sz="1400" dirty="0" err="1"/>
              <a:t>persoalan</a:t>
            </a:r>
            <a:r>
              <a:rPr lang="en-ID" sz="1400" dirty="0"/>
              <a:t> </a:t>
            </a:r>
            <a:r>
              <a:rPr lang="en-ID" sz="1400" dirty="0" err="1"/>
              <a:t>kehidupan</a:t>
            </a:r>
            <a:r>
              <a:rPr lang="en-ID" sz="1400" dirty="0"/>
              <a:t>.</a:t>
            </a:r>
          </a:p>
          <a:p>
            <a:pPr marL="342900" indent="-342900">
              <a:buFont typeface="+mj-lt"/>
              <a:buAutoNum type="alphaLcPeriod" startAt="8"/>
            </a:pPr>
            <a:r>
              <a:rPr lang="en-ID" sz="1400" dirty="0" err="1"/>
              <a:t>Mencegah</a:t>
            </a:r>
            <a:r>
              <a:rPr lang="en-ID" sz="1400" dirty="0"/>
              <a:t> </a:t>
            </a:r>
            <a:r>
              <a:rPr lang="en-ID" sz="1400" dirty="0" err="1"/>
              <a:t>terjadinya</a:t>
            </a:r>
            <a:r>
              <a:rPr lang="en-ID" sz="1400" dirty="0"/>
              <a:t> </a:t>
            </a:r>
            <a:r>
              <a:rPr lang="en-ID" sz="1400" dirty="0" err="1"/>
              <a:t>perselisihan</a:t>
            </a:r>
            <a:r>
              <a:rPr lang="en-ID" sz="1400" dirty="0"/>
              <a:t>, </a:t>
            </a:r>
            <a:r>
              <a:rPr lang="en-ID" sz="1400" dirty="0" err="1"/>
              <a:t>perampokan</a:t>
            </a:r>
            <a:r>
              <a:rPr lang="en-ID" sz="1400" dirty="0"/>
              <a:t>, </a:t>
            </a:r>
            <a:r>
              <a:rPr lang="en-ID" sz="1400" dirty="0" err="1"/>
              <a:t>pencurian</a:t>
            </a:r>
            <a:r>
              <a:rPr lang="en-ID" sz="1400" dirty="0"/>
              <a:t>, </a:t>
            </a:r>
            <a:r>
              <a:rPr lang="en-ID" sz="1400" dirty="0" err="1"/>
              <a:t>pengkhianatan</a:t>
            </a:r>
            <a:r>
              <a:rPr lang="en-ID" sz="1400" dirty="0"/>
              <a:t>, dan </a:t>
            </a:r>
            <a:r>
              <a:rPr lang="en-ID" sz="1400" dirty="0" err="1"/>
              <a:t>penipuan</a:t>
            </a:r>
            <a:r>
              <a:rPr lang="en-ID" sz="1400" dirty="0"/>
              <a:t>.</a:t>
            </a:r>
          </a:p>
          <a:p>
            <a:pPr marL="342900" indent="-342900">
              <a:buFont typeface="+mj-lt"/>
              <a:buAutoNum type="alphaLcPeriod" startAt="8"/>
            </a:pPr>
            <a:r>
              <a:rPr lang="en-ID" sz="1400" dirty="0" err="1"/>
              <a:t>Mendorong</a:t>
            </a:r>
            <a:r>
              <a:rPr lang="en-ID" sz="1400" dirty="0"/>
              <a:t> </a:t>
            </a:r>
            <a:r>
              <a:rPr lang="en-ID" sz="1400" dirty="0" err="1"/>
              <a:t>produktivitas</a:t>
            </a:r>
            <a:r>
              <a:rPr lang="en-ID" sz="1400" dirty="0"/>
              <a:t> dan </a:t>
            </a:r>
            <a:r>
              <a:rPr lang="en-ID" sz="1400" dirty="0" err="1"/>
              <a:t>perputaran</a:t>
            </a:r>
            <a:r>
              <a:rPr lang="en-ID" sz="1400" dirty="0"/>
              <a:t> </a:t>
            </a:r>
            <a:r>
              <a:rPr lang="en-ID" sz="1400" dirty="0" err="1"/>
              <a:t>ekonomi</a:t>
            </a:r>
            <a:r>
              <a:rPr lang="en-ID" sz="1400" dirty="0"/>
              <a:t>. </a:t>
            </a:r>
          </a:p>
          <a:p>
            <a:pPr marL="342900" indent="-342900">
              <a:buFont typeface="+mj-lt"/>
              <a:buAutoNum type="alphaLcPeriod" startAt="8"/>
            </a:pPr>
            <a:r>
              <a:rPr lang="en-ID" sz="1400" dirty="0" err="1"/>
              <a:t>Memperbanyak</a:t>
            </a:r>
            <a:r>
              <a:rPr lang="en-ID" sz="1400" dirty="0"/>
              <a:t> </a:t>
            </a:r>
            <a:r>
              <a:rPr lang="en-ID" sz="1400" dirty="0" err="1"/>
              <a:t>sahabat</a:t>
            </a:r>
            <a:r>
              <a:rPr lang="en-ID" sz="1400" dirty="0"/>
              <a:t> </a:t>
            </a:r>
            <a:r>
              <a:rPr lang="en-ID" sz="1400" dirty="0" err="1"/>
              <a:t>melalui</a:t>
            </a:r>
            <a:r>
              <a:rPr lang="en-ID" sz="1400" dirty="0"/>
              <a:t> </a:t>
            </a:r>
            <a:r>
              <a:rPr lang="en-ID" sz="1400" dirty="0" err="1"/>
              <a:t>perniagaan</a:t>
            </a:r>
            <a:r>
              <a:rPr lang="en-ID" sz="1400" dirty="0"/>
              <a:t>.</a:t>
            </a:r>
          </a:p>
          <a:p>
            <a:pPr marL="342900" indent="-342900">
              <a:buFont typeface="+mj-lt"/>
              <a:buAutoNum type="alphaLcPeriod" startAt="8"/>
            </a:pPr>
            <a:r>
              <a:rPr lang="en-ID" sz="1400" dirty="0" err="1"/>
              <a:t>Menjauhkan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memakan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menguasai</a:t>
            </a:r>
            <a:r>
              <a:rPr lang="en-ID" sz="1400" dirty="0"/>
              <a:t> </a:t>
            </a:r>
            <a:r>
              <a:rPr lang="en-ID" sz="1400" dirty="0" err="1"/>
              <a:t>harta</a:t>
            </a:r>
            <a:r>
              <a:rPr lang="en-ID" sz="1400" dirty="0"/>
              <a:t> orang lain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batil</a:t>
            </a:r>
            <a:r>
              <a:rPr lang="en-ID" sz="1400" dirty="0"/>
              <a:t>. </a:t>
            </a:r>
          </a:p>
          <a:p>
            <a:pPr marL="342900" indent="-342900">
              <a:buFont typeface="+mj-lt"/>
              <a:buAutoNum type="alphaLcPeriod" startAt="8"/>
            </a:pPr>
            <a:r>
              <a:rPr lang="en-ID" sz="1400" dirty="0" err="1"/>
              <a:t>Mendapatkan</a:t>
            </a:r>
            <a:r>
              <a:rPr lang="en-ID" sz="1400" dirty="0"/>
              <a:t> </a:t>
            </a:r>
            <a:r>
              <a:rPr lang="en-ID" sz="1400" dirty="0" err="1"/>
              <a:t>rahmat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penjual</a:t>
            </a:r>
            <a:r>
              <a:rPr lang="en-ID" sz="1400" dirty="0"/>
              <a:t> dan </a:t>
            </a:r>
            <a:r>
              <a:rPr lang="en-ID" sz="1400" dirty="0" err="1"/>
              <a:t>pembeli</a:t>
            </a:r>
            <a:r>
              <a:rPr lang="en-ID" sz="1400" dirty="0"/>
              <a:t> </a:t>
            </a:r>
            <a:r>
              <a:rPr lang="en-ID" sz="1400" dirty="0" err="1"/>
              <a:t>sama-sama</a:t>
            </a:r>
            <a:r>
              <a:rPr lang="en-ID" sz="1400" dirty="0"/>
              <a:t> </a:t>
            </a:r>
            <a:r>
              <a:rPr lang="en-ID" sz="1400" dirty="0" err="1"/>
              <a:t>berlapang</a:t>
            </a:r>
            <a:r>
              <a:rPr lang="en-ID" sz="1400" dirty="0"/>
              <a:t> dada </a:t>
            </a:r>
            <a:r>
              <a:rPr lang="en-ID" sz="1400" dirty="0" err="1"/>
              <a:t>ketika</a:t>
            </a:r>
            <a:r>
              <a:rPr lang="en-ID" sz="1400" dirty="0"/>
              <a:t> </a:t>
            </a:r>
            <a:r>
              <a:rPr lang="en-ID" sz="1400" dirty="0" err="1"/>
              <a:t>melakukan</a:t>
            </a:r>
            <a:r>
              <a:rPr lang="en-ID" sz="1400" dirty="0"/>
              <a:t> </a:t>
            </a:r>
            <a:r>
              <a:rPr lang="en-ID" sz="1400" dirty="0" err="1"/>
              <a:t>tawarmenawar</a:t>
            </a:r>
            <a:r>
              <a:rPr lang="en-ID" sz="1400" dirty="0"/>
              <a:t>.</a:t>
            </a:r>
            <a:endParaRPr lang="en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799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solidFill>
                  <a:schemeClr val="bg1"/>
                </a:solidFill>
              </a:rPr>
              <a:t>B. </a:t>
            </a:r>
            <a:r>
              <a:rPr lang="en-ID" sz="2800" dirty="0" err="1">
                <a:solidFill>
                  <a:schemeClr val="bg1"/>
                </a:solidFill>
              </a:rPr>
              <a:t>Ketentuan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i="1" dirty="0" err="1">
                <a:solidFill>
                  <a:schemeClr val="bg1"/>
                </a:solidFill>
              </a:rPr>
              <a:t>Khiyār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endParaRPr lang="en-GB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455057" y="1485775"/>
            <a:ext cx="3810000" cy="272415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400" b="1" dirty="0" err="1"/>
              <a:t>Menurut</a:t>
            </a:r>
            <a:r>
              <a:rPr lang="en-ID" sz="1400" b="1" dirty="0"/>
              <a:t> Bahasa : </a:t>
            </a:r>
            <a:r>
              <a:rPr lang="en-ID" sz="1400" dirty="0" err="1"/>
              <a:t>memilih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pilihan</a:t>
            </a:r>
            <a:r>
              <a:rPr lang="en-ID" sz="1400" dirty="0"/>
              <a:t>. 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b="1" dirty="0" err="1"/>
              <a:t>Menurut</a:t>
            </a:r>
            <a:r>
              <a:rPr lang="en-ID" sz="1400" b="1" dirty="0"/>
              <a:t> </a:t>
            </a:r>
            <a:r>
              <a:rPr lang="en-ID" sz="1400" b="1" dirty="0" err="1"/>
              <a:t>Istilah</a:t>
            </a:r>
            <a:r>
              <a:rPr lang="en-ID" sz="1400" b="1" dirty="0"/>
              <a:t> </a:t>
            </a:r>
            <a:r>
              <a:rPr lang="en-ID" sz="1400" b="1" dirty="0" err="1"/>
              <a:t>Fikih</a:t>
            </a:r>
            <a:r>
              <a:rPr lang="en-ID" sz="1400" b="1" dirty="0"/>
              <a:t> : </a:t>
            </a:r>
            <a:r>
              <a:rPr lang="en-ID" sz="1400" dirty="0" err="1"/>
              <a:t>hak</a:t>
            </a:r>
            <a:r>
              <a:rPr lang="en-ID" sz="1400" dirty="0"/>
              <a:t> </a:t>
            </a:r>
            <a:r>
              <a:rPr lang="en-ID" sz="1400" dirty="0" err="1"/>
              <a:t>memilih</a:t>
            </a:r>
            <a:r>
              <a:rPr lang="en-ID" sz="1400" dirty="0"/>
              <a:t> </a:t>
            </a:r>
            <a:r>
              <a:rPr lang="en-ID" sz="1400" dirty="0" err="1"/>
              <a:t>terutama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si</a:t>
            </a:r>
            <a:r>
              <a:rPr lang="en-ID" sz="1400" dirty="0"/>
              <a:t> </a:t>
            </a:r>
            <a:r>
              <a:rPr lang="en-ID" sz="1400" dirty="0" err="1"/>
              <a:t>pembeli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meneruskan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membatalkan</a:t>
            </a:r>
            <a:r>
              <a:rPr lang="en-ID" sz="1400" dirty="0"/>
              <a:t> </a:t>
            </a:r>
            <a:r>
              <a:rPr lang="en-ID" sz="1400" dirty="0" err="1"/>
              <a:t>akad</a:t>
            </a:r>
            <a:r>
              <a:rPr lang="en-ID" sz="1400" dirty="0"/>
              <a:t>/</a:t>
            </a:r>
            <a:r>
              <a:rPr lang="en-ID" sz="1400" dirty="0" err="1"/>
              <a:t>transaksi</a:t>
            </a:r>
            <a:r>
              <a:rPr lang="en-ID" sz="1400" dirty="0"/>
              <a:t> </a:t>
            </a:r>
            <a:r>
              <a:rPr lang="en-ID" sz="1400" dirty="0" err="1"/>
              <a:t>jual</a:t>
            </a:r>
            <a:r>
              <a:rPr lang="en-ID" sz="1400" dirty="0"/>
              <a:t> </a:t>
            </a:r>
            <a:r>
              <a:rPr lang="en-ID" sz="1400" dirty="0" err="1"/>
              <a:t>beli</a:t>
            </a:r>
            <a:r>
              <a:rPr lang="en-ID" sz="1400" dirty="0"/>
              <a:t>.</a:t>
            </a:r>
          </a:p>
          <a:p>
            <a:pPr algn="just"/>
            <a:endParaRPr lang="en-ID" sz="1400" dirty="0"/>
          </a:p>
          <a:p>
            <a:pPr algn="just"/>
            <a:r>
              <a:rPr lang="en-ID" sz="1400" dirty="0" err="1"/>
              <a:t>Tujuan</a:t>
            </a:r>
            <a:r>
              <a:rPr lang="en-ID" sz="1400" dirty="0"/>
              <a:t> </a:t>
            </a:r>
            <a:r>
              <a:rPr lang="en-ID" sz="1400" dirty="0" err="1"/>
              <a:t>diadakannya</a:t>
            </a:r>
            <a:r>
              <a:rPr lang="en-ID" sz="1400" dirty="0"/>
              <a:t> </a:t>
            </a:r>
            <a:r>
              <a:rPr lang="en-ID" sz="1400" dirty="0" err="1"/>
              <a:t>khiyār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agar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belah</a:t>
            </a:r>
            <a:r>
              <a:rPr lang="en-ID" sz="1400" dirty="0"/>
              <a:t> </a:t>
            </a:r>
            <a:r>
              <a:rPr lang="en-ID" sz="1400" dirty="0" err="1"/>
              <a:t>pihak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mempertimbangkan</a:t>
            </a:r>
            <a:r>
              <a:rPr lang="en-ID" sz="1400" dirty="0"/>
              <a:t> </a:t>
            </a:r>
            <a:r>
              <a:rPr lang="en-ID" sz="1400" dirty="0" err="1"/>
              <a:t>sebaik-baiknya</a:t>
            </a:r>
            <a:r>
              <a:rPr lang="en-ID" sz="1400" dirty="0"/>
              <a:t> </a:t>
            </a:r>
            <a:r>
              <a:rPr lang="en-ID" sz="1400" dirty="0" err="1"/>
              <a:t>terhadap</a:t>
            </a:r>
            <a:r>
              <a:rPr lang="en-ID" sz="1400" dirty="0"/>
              <a:t> </a:t>
            </a:r>
            <a:r>
              <a:rPr lang="en-ID" sz="1400" dirty="0" err="1"/>
              <a:t>barang</a:t>
            </a:r>
            <a:r>
              <a:rPr lang="en-ID" sz="1400" dirty="0"/>
              <a:t> yang </a:t>
            </a:r>
            <a:r>
              <a:rPr lang="en-ID" sz="1400" dirty="0" err="1"/>
              <a:t>dijualbelikan</a:t>
            </a:r>
            <a:r>
              <a:rPr lang="en-ID" sz="1400" dirty="0"/>
              <a:t> </a:t>
            </a:r>
            <a:r>
              <a:rPr lang="en-ID" sz="1400" dirty="0" err="1"/>
              <a:t>sehingga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penyesalan</a:t>
            </a:r>
            <a:r>
              <a:rPr lang="en-ID" sz="1400" dirty="0"/>
              <a:t> di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hari</a:t>
            </a:r>
            <a:endParaRPr lang="en-ID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n-NO" b="1" dirty="0"/>
              <a:t>1. Pengertian dan Hukum </a:t>
            </a:r>
            <a:r>
              <a:rPr lang="nn-NO" b="1" i="1" dirty="0"/>
              <a:t>Khiyār</a:t>
            </a:r>
            <a:r>
              <a:rPr lang="nn-NO" b="1" dirty="0"/>
              <a:t> </a:t>
            </a:r>
            <a:endParaRPr lang="en-ID" b="1" dirty="0"/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73B332BA-A01C-87F2-E84D-324EFD2F80DB}"/>
              </a:ext>
            </a:extLst>
          </p:cNvPr>
          <p:cNvSpPr/>
          <p:nvPr/>
        </p:nvSpPr>
        <p:spPr>
          <a:xfrm>
            <a:off x="4766163" y="1306634"/>
            <a:ext cx="4234543" cy="340519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400" b="1" dirty="0"/>
              <a:t>Hukum </a:t>
            </a:r>
            <a:r>
              <a:rPr lang="en-US" sz="1400" b="1" i="1" dirty="0" err="1"/>
              <a:t>Khiyar</a:t>
            </a:r>
            <a:r>
              <a:rPr lang="en-US" sz="1400" b="1" dirty="0"/>
              <a:t> : </a:t>
            </a:r>
            <a:r>
              <a:rPr lang="en-US" sz="1400" dirty="0" err="1"/>
              <a:t>Mubah</a:t>
            </a:r>
            <a:r>
              <a:rPr lang="en-US" sz="1400" dirty="0"/>
              <a:t> (</a:t>
            </a:r>
            <a:r>
              <a:rPr lang="en-US" sz="1400" dirty="0" err="1"/>
              <a:t>boleh</a:t>
            </a:r>
            <a:r>
              <a:rPr lang="en-US" sz="1400" dirty="0"/>
              <a:t>)</a:t>
            </a:r>
            <a:r>
              <a:rPr lang="en-ID" sz="1400" dirty="0"/>
              <a:t>.</a:t>
            </a:r>
            <a:endParaRPr lang="en-ID" sz="1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C79210-BB61-B462-4512-3A3A9900F7E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29417" r="32521" b="9841"/>
          <a:stretch/>
        </p:blipFill>
        <p:spPr>
          <a:xfrm>
            <a:off x="4983628" y="1696503"/>
            <a:ext cx="3545701" cy="24240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9D4EF4-5B35-8A2B-E59B-0D89527EFF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61851" r="21666" b="14445"/>
          <a:stretch/>
        </p:blipFill>
        <p:spPr>
          <a:xfrm>
            <a:off x="4935225" y="4115241"/>
            <a:ext cx="3642506" cy="95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1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3280</TotalTime>
  <Words>1869</Words>
  <Application>Microsoft Office PowerPoint</Application>
  <PresentationFormat>On-screen Show (16:9)</PresentationFormat>
  <Paragraphs>215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ae_Ouhod</vt:lpstr>
      <vt:lpstr>Arial</vt:lpstr>
      <vt:lpstr>Calibri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283</cp:revision>
  <cp:lastPrinted>2022-04-09T01:52:42Z</cp:lastPrinted>
  <dcterms:created xsi:type="dcterms:W3CDTF">2022-01-17T01:37:52Z</dcterms:created>
  <dcterms:modified xsi:type="dcterms:W3CDTF">2024-07-22T06:12:49Z</dcterms:modified>
</cp:coreProperties>
</file>