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81" r:id="rId3"/>
    <p:sldId id="282" r:id="rId4"/>
    <p:sldId id="298" r:id="rId5"/>
    <p:sldId id="301" r:id="rId6"/>
    <p:sldId id="312" r:id="rId7"/>
    <p:sldId id="302" r:id="rId8"/>
    <p:sldId id="303" r:id="rId9"/>
    <p:sldId id="304" r:id="rId10"/>
    <p:sldId id="305" r:id="rId11"/>
    <p:sldId id="306" r:id="rId12"/>
    <p:sldId id="313" r:id="rId13"/>
    <p:sldId id="307" r:id="rId14"/>
    <p:sldId id="309" r:id="rId15"/>
    <p:sldId id="315" r:id="rId16"/>
    <p:sldId id="314" r:id="rId17"/>
    <p:sldId id="316" r:id="rId18"/>
    <p:sldId id="310" r:id="rId19"/>
    <p:sldId id="308" r:id="rId20"/>
    <p:sldId id="293" r:id="rId21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8804B"/>
    <a:srgbClr val="C9C011"/>
    <a:srgbClr val="CCFF66"/>
    <a:srgbClr val="15C06A"/>
    <a:srgbClr val="26A8DF"/>
    <a:srgbClr val="B1CE37"/>
    <a:srgbClr val="00C06A"/>
    <a:srgbClr val="40BF38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178" autoAdjust="0"/>
  </p:normalViewPr>
  <p:slideViewPr>
    <p:cSldViewPr>
      <p:cViewPr varScale="1">
        <p:scale>
          <a:sx n="78" d="100"/>
          <a:sy n="78" d="100"/>
        </p:scale>
        <p:origin x="940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Al-Qur’an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Hadis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3284C-6A94-41C6-82E0-C8B27A1D4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25674"/>
          <a:stretch/>
        </p:blipFill>
        <p:spPr>
          <a:xfrm>
            <a:off x="1500734" y="916244"/>
            <a:ext cx="2304296" cy="3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5540" y="252650"/>
            <a:ext cx="7419474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000" b="1" dirty="0">
                <a:latin typeface="+mj-lt"/>
                <a:cs typeface="Calibri" panose="020F0502020204030204" charset="0"/>
              </a:rPr>
              <a:t> 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23091" y="4324350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E2489E-83A0-E3D1-0294-227CFE9F267F}"/>
              </a:ext>
            </a:extLst>
          </p:cNvPr>
          <p:cNvSpPr/>
          <p:nvPr/>
        </p:nvSpPr>
        <p:spPr>
          <a:xfrm>
            <a:off x="233704" y="1171182"/>
            <a:ext cx="852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US" b="1" dirty="0"/>
              <a:t>1. </a:t>
            </a:r>
            <a:r>
              <a:rPr lang="en-ID" b="1" dirty="0" err="1"/>
              <a:t>Membaca</a:t>
            </a:r>
            <a:r>
              <a:rPr lang="en-ID" b="1" dirty="0"/>
              <a:t> Hadis Riwayat Ibnu </a:t>
            </a:r>
            <a:r>
              <a:rPr lang="en-ID" b="1" dirty="0" err="1"/>
              <a:t>Majah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Safwan bin ‘Assal Al-</a:t>
            </a:r>
            <a:r>
              <a:rPr lang="en-ID" b="1" dirty="0" err="1"/>
              <a:t>Muradi</a:t>
            </a:r>
            <a:endParaRPr lang="en-ID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3581C0-7C31-2437-1484-53AA4696C0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500" t="41197" r="32500" b="29950"/>
          <a:stretch/>
        </p:blipFill>
        <p:spPr>
          <a:xfrm>
            <a:off x="1203046" y="1581150"/>
            <a:ext cx="5464462" cy="1773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125859-F4E8-E03A-5D15-ED9D90C1FFB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000" t="38148" r="21666" b="44074"/>
          <a:stretch/>
        </p:blipFill>
        <p:spPr>
          <a:xfrm>
            <a:off x="1253637" y="3354888"/>
            <a:ext cx="5363279" cy="110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4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305" y="2897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0371" y="188645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66700" y="1181855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Hadis Riwayat Ibnu </a:t>
            </a:r>
            <a:r>
              <a:rPr lang="en-ID" b="1" dirty="0" err="1"/>
              <a:t>Majah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Safwan bin ‘Assal Al-</a:t>
            </a:r>
            <a:r>
              <a:rPr lang="en-ID" b="1" dirty="0" err="1"/>
              <a:t>Muradi</a:t>
            </a:r>
            <a:r>
              <a:rPr lang="en-ID" b="1" dirty="0"/>
              <a:t>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0270D7-CDB3-9D12-19DD-473062DA38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00" t="32004" r="21667" b="20370"/>
          <a:stretch/>
        </p:blipFill>
        <p:spPr>
          <a:xfrm>
            <a:off x="1524000" y="2183332"/>
            <a:ext cx="5791200" cy="24496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86267B-8703-891C-6F02-636AB1168FBE}"/>
              </a:ext>
            </a:extLst>
          </p:cNvPr>
          <p:cNvSpPr txBox="1"/>
          <p:nvPr/>
        </p:nvSpPr>
        <p:spPr>
          <a:xfrm>
            <a:off x="285750" y="1851870"/>
            <a:ext cx="85725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ID" sz="1400" dirty="0" err="1"/>
              <a:t>Bacalah</a:t>
            </a:r>
            <a:r>
              <a:rPr lang="en-ID" sz="1400" dirty="0"/>
              <a:t> dan </a:t>
            </a:r>
            <a:r>
              <a:rPr lang="en-ID" sz="1400" dirty="0" err="1"/>
              <a:t>pahami</a:t>
            </a:r>
            <a:r>
              <a:rPr lang="en-ID" sz="1400" dirty="0"/>
              <a:t> arti per kata </a:t>
            </a:r>
            <a:r>
              <a:rPr lang="en-ID" sz="1400" dirty="0" err="1"/>
              <a:t>hadis</a:t>
            </a:r>
            <a:r>
              <a:rPr lang="en-ID" sz="1400" dirty="0"/>
              <a:t> </a:t>
            </a:r>
            <a:r>
              <a:rPr lang="en-ID" sz="1400" dirty="0" err="1"/>
              <a:t>riwayat</a:t>
            </a:r>
            <a:r>
              <a:rPr lang="en-ID" sz="1400" dirty="0"/>
              <a:t> Ibnu </a:t>
            </a:r>
            <a:r>
              <a:rPr lang="en-ID" sz="1400" dirty="0" err="1"/>
              <a:t>Majah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Safwan bin ‘Assal Al-</a:t>
            </a:r>
            <a:r>
              <a:rPr lang="en-ID" sz="1400" dirty="0" err="1"/>
              <a:t>Muradi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616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305" y="2897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0371" y="188645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152400" y="1189064"/>
            <a:ext cx="8610600" cy="112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Hadis Riwayat Ibnu </a:t>
            </a:r>
            <a:r>
              <a:rPr lang="en-ID" b="1" dirty="0" err="1"/>
              <a:t>Majah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Safwan bin ‘Assal Al-</a:t>
            </a:r>
            <a:r>
              <a:rPr lang="en-ID" b="1" dirty="0" err="1"/>
              <a:t>Muradi</a:t>
            </a:r>
            <a:r>
              <a:rPr lang="en-ID" b="1" dirty="0"/>
              <a:t>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  <a:p>
            <a:pPr lvl="0" algn="just">
              <a:spcAft>
                <a:spcPts val="1600"/>
              </a:spcAft>
            </a:pPr>
            <a:endParaRPr lang="en-ID" b="1" dirty="0"/>
          </a:p>
        </p:txBody>
      </p:sp>
      <p:sp>
        <p:nvSpPr>
          <p:cNvPr id="2" name="Google Shape;980;p58">
            <a:extLst>
              <a:ext uri="{FF2B5EF4-FFF2-40B4-BE49-F238E27FC236}">
                <a16:creationId xmlns:a16="http://schemas.microsoft.com/office/drawing/2014/main" id="{C80E3938-511C-8A3C-D079-E3EF01946B58}"/>
              </a:ext>
            </a:extLst>
          </p:cNvPr>
          <p:cNvSpPr txBox="1">
            <a:spLocks/>
          </p:cNvSpPr>
          <p:nvPr/>
        </p:nvSpPr>
        <p:spPr>
          <a:xfrm>
            <a:off x="609600" y="2015686"/>
            <a:ext cx="7696200" cy="224587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ID" sz="1600" b="1" dirty="0" err="1"/>
              <a:t>Artinya</a:t>
            </a:r>
            <a:r>
              <a:rPr lang="en-ID" sz="1600" b="1" dirty="0"/>
              <a:t>:</a:t>
            </a:r>
            <a:r>
              <a:rPr lang="en-ID" sz="1600" dirty="0"/>
              <a:t> </a:t>
            </a:r>
          </a:p>
          <a:p>
            <a:pPr marL="0" indent="0" algn="just">
              <a:buNone/>
            </a:pPr>
            <a:r>
              <a:rPr lang="en-ID" sz="1600" dirty="0"/>
              <a:t>Dari </a:t>
            </a:r>
            <a:r>
              <a:rPr lang="en-ID" sz="1600" dirty="0" err="1"/>
              <a:t>Zirr</a:t>
            </a:r>
            <a:r>
              <a:rPr lang="en-ID" sz="1600" dirty="0"/>
              <a:t> bin </a:t>
            </a:r>
            <a:r>
              <a:rPr lang="en-ID" sz="1600" dirty="0" err="1"/>
              <a:t>Hubaisy</a:t>
            </a:r>
            <a:r>
              <a:rPr lang="en-ID" sz="1600" dirty="0"/>
              <a:t>,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berkata</a:t>
            </a:r>
            <a:r>
              <a:rPr lang="en-ID" sz="1600" dirty="0"/>
              <a:t>, Aku </a:t>
            </a:r>
            <a:r>
              <a:rPr lang="en-ID" sz="1600" dirty="0" err="1"/>
              <a:t>datang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Safwan bin ‘Assal Al-</a:t>
            </a:r>
            <a:r>
              <a:rPr lang="en-ID" sz="1600" dirty="0" err="1"/>
              <a:t>Muradi</a:t>
            </a:r>
            <a:r>
              <a:rPr lang="en-ID" sz="1600" dirty="0"/>
              <a:t>,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berkata</a:t>
            </a:r>
            <a:r>
              <a:rPr lang="en-ID" sz="1600" dirty="0"/>
              <a:t>: “Ada </a:t>
            </a:r>
            <a:r>
              <a:rPr lang="en-ID" sz="1600" dirty="0" err="1"/>
              <a:t>apa</a:t>
            </a:r>
            <a:r>
              <a:rPr lang="en-ID" sz="1600" dirty="0"/>
              <a:t> </a:t>
            </a:r>
            <a:r>
              <a:rPr lang="en-ID" sz="1600" dirty="0" err="1"/>
              <a:t>engkau</a:t>
            </a:r>
            <a:r>
              <a:rPr lang="en-ID" sz="1600" dirty="0"/>
              <a:t> </a:t>
            </a:r>
            <a:r>
              <a:rPr lang="en-ID" sz="1600" dirty="0" err="1"/>
              <a:t>datang</a:t>
            </a:r>
            <a:r>
              <a:rPr lang="en-ID" sz="1600" dirty="0"/>
              <a:t>?” Aku </a:t>
            </a:r>
            <a:r>
              <a:rPr lang="en-ID" sz="1600" dirty="0" err="1"/>
              <a:t>menjawab</a:t>
            </a:r>
            <a:r>
              <a:rPr lang="en-ID" sz="1600" dirty="0"/>
              <a:t>: “Aku </a:t>
            </a:r>
            <a:r>
              <a:rPr lang="en-ID" sz="1600" dirty="0" err="1"/>
              <a:t>ingin</a:t>
            </a:r>
            <a:r>
              <a:rPr lang="en-ID" sz="1600" dirty="0"/>
              <a:t> </a:t>
            </a:r>
            <a:r>
              <a:rPr lang="en-ID" sz="1600" dirty="0" err="1"/>
              <a:t>mengambil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sumbernya</a:t>
            </a:r>
            <a:r>
              <a:rPr lang="en-ID" sz="1600" dirty="0"/>
              <a:t>.”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berkata</a:t>
            </a:r>
            <a:r>
              <a:rPr lang="en-ID" sz="1600" dirty="0"/>
              <a:t>,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aku</a:t>
            </a:r>
            <a:r>
              <a:rPr lang="en-ID" sz="1600" dirty="0"/>
              <a:t> </a:t>
            </a:r>
            <a:r>
              <a:rPr lang="en-ID" sz="1600" dirty="0" err="1"/>
              <a:t>mendengar</a:t>
            </a:r>
            <a:r>
              <a:rPr lang="en-ID" sz="1600" dirty="0"/>
              <a:t> Rasulullah Saw. </a:t>
            </a:r>
            <a:r>
              <a:rPr lang="en-ID" sz="1600" dirty="0" err="1"/>
              <a:t>bersabda</a:t>
            </a:r>
            <a:r>
              <a:rPr lang="en-ID" sz="1600" dirty="0"/>
              <a:t>: “</a:t>
            </a:r>
            <a:r>
              <a:rPr lang="en-ID" sz="1600" dirty="0" err="1"/>
              <a:t>Tidaklah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rumahnya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kecuali</a:t>
            </a:r>
            <a:r>
              <a:rPr lang="en-ID" sz="1600" dirty="0"/>
              <a:t> para </a:t>
            </a:r>
            <a:r>
              <a:rPr lang="en-ID" sz="1600" dirty="0" err="1"/>
              <a:t>malaikat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mengepakkan</a:t>
            </a:r>
            <a:r>
              <a:rPr lang="en-ID" sz="1600" dirty="0"/>
              <a:t> </a:t>
            </a:r>
            <a:r>
              <a:rPr lang="en-ID" sz="1600" dirty="0" err="1"/>
              <a:t>sayap-sayapnya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orang </a:t>
            </a:r>
            <a:r>
              <a:rPr lang="en-ID" sz="1600" dirty="0" err="1"/>
              <a:t>tersebut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rida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apa</a:t>
            </a:r>
            <a:r>
              <a:rPr lang="en-ID" sz="1600" dirty="0"/>
              <a:t> yang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kerjakan</a:t>
            </a:r>
            <a:r>
              <a:rPr lang="en-ID" sz="1600" dirty="0"/>
              <a:t>.” </a:t>
            </a:r>
            <a:r>
              <a:rPr lang="en-ID" sz="1600" b="1" dirty="0"/>
              <a:t>(H.R. Ibnu </a:t>
            </a:r>
            <a:r>
              <a:rPr lang="en-ID" sz="1600" b="1" dirty="0" err="1"/>
              <a:t>Majah</a:t>
            </a:r>
            <a:r>
              <a:rPr lang="en-ID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8114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2" grpId="0" build="p"/>
      <p:bldP spid="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307789"/>
            <a:ext cx="84530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3. </a:t>
            </a:r>
            <a:r>
              <a:rPr lang="en-ID" sz="1600" b="1" dirty="0" err="1"/>
              <a:t>Menghafal</a:t>
            </a:r>
            <a:r>
              <a:rPr lang="en-ID" sz="1600" b="1" dirty="0"/>
              <a:t> Hadis Riwayat Muslim </a:t>
            </a:r>
            <a:r>
              <a:rPr lang="en-ID" sz="1600" b="1" dirty="0" err="1"/>
              <a:t>dari</a:t>
            </a:r>
            <a:r>
              <a:rPr lang="en-ID" sz="1600" b="1" dirty="0"/>
              <a:t> Abu Hurairah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id="{42488A4D-7287-B6A7-677D-1C4BC8069F9A}"/>
              </a:ext>
            </a:extLst>
          </p:cNvPr>
          <p:cNvSpPr/>
          <p:nvPr/>
        </p:nvSpPr>
        <p:spPr>
          <a:xfrm>
            <a:off x="786723" y="1733734"/>
            <a:ext cx="7489190" cy="27660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>
                <a:solidFill>
                  <a:schemeClr val="tx1"/>
                </a:solidFill>
              </a:rPr>
              <a:t>Bacalah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kembali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hadis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tersebut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berulang-ulang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kemudian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hafalkan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rumah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bimbingan</a:t>
            </a:r>
            <a:r>
              <a:rPr lang="en-ID" dirty="0">
                <a:solidFill>
                  <a:schemeClr val="tx1"/>
                </a:solidFill>
              </a:rPr>
              <a:t> orang </a:t>
            </a:r>
            <a:r>
              <a:rPr lang="en-ID" dirty="0" err="1">
                <a:solidFill>
                  <a:schemeClr val="tx1"/>
                </a:solidFill>
              </a:rPr>
              <a:t>tua</a:t>
            </a:r>
            <a:r>
              <a:rPr lang="en-ID" dirty="0">
                <a:solidFill>
                  <a:schemeClr val="tx1"/>
                </a:solidFill>
              </a:rPr>
              <a:t>. Lalu, </a:t>
            </a:r>
            <a:r>
              <a:rPr lang="en-ID" dirty="0" err="1">
                <a:solidFill>
                  <a:schemeClr val="tx1"/>
                </a:solidFill>
              </a:rPr>
              <a:t>tunjukkan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 di </a:t>
            </a:r>
            <a:r>
              <a:rPr lang="en-ID" dirty="0" err="1">
                <a:solidFill>
                  <a:schemeClr val="tx1"/>
                </a:solidFill>
              </a:rPr>
              <a:t>depan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kelas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algn="ctr"/>
            <a:endParaRPr lang="en-ID" dirty="0">
              <a:solidFill>
                <a:schemeClr val="tx1"/>
              </a:solidFill>
            </a:endParaRPr>
          </a:p>
          <a:p>
            <a:pPr algn="ctr"/>
            <a:r>
              <a:rPr lang="en-ID" dirty="0">
                <a:solidFill>
                  <a:schemeClr val="tx1"/>
                </a:solidFill>
              </a:rPr>
              <a:t>Guru </a:t>
            </a:r>
            <a:r>
              <a:rPr lang="en-ID" dirty="0" err="1">
                <a:solidFill>
                  <a:schemeClr val="tx1"/>
                </a:solidFill>
              </a:rPr>
              <a:t>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tanda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centang</a:t>
            </a:r>
            <a:r>
              <a:rPr lang="en-ID" dirty="0">
                <a:solidFill>
                  <a:schemeClr val="tx1"/>
                </a:solidFill>
              </a:rPr>
              <a:t> (✔) pada </a:t>
            </a:r>
            <a:r>
              <a:rPr lang="en-ID" dirty="0" err="1">
                <a:solidFill>
                  <a:schemeClr val="tx1"/>
                </a:solidFill>
              </a:rPr>
              <a:t>pilihan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1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88483" y="1178876"/>
            <a:ext cx="84530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Hadis Riwayat Ibnu </a:t>
            </a:r>
            <a:r>
              <a:rPr lang="en-ID" sz="1600" b="1" dirty="0" err="1"/>
              <a:t>Majah</a:t>
            </a:r>
            <a:r>
              <a:rPr lang="en-ID" sz="1600" b="1" dirty="0"/>
              <a:t> </a:t>
            </a:r>
            <a:r>
              <a:rPr lang="en-ID" sz="1600" b="1" dirty="0" err="1"/>
              <a:t>dari</a:t>
            </a:r>
            <a:r>
              <a:rPr lang="en-ID" sz="1600" b="1" dirty="0"/>
              <a:t> Safwan bin ‘Assal Al-</a:t>
            </a:r>
            <a:r>
              <a:rPr lang="en-ID" sz="1600" b="1" dirty="0" err="1"/>
              <a:t>Muradi</a:t>
            </a:r>
            <a:r>
              <a:rPr lang="en-ID" sz="1600" b="1" dirty="0"/>
              <a:t>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</p:txBody>
      </p:sp>
      <p:sp>
        <p:nvSpPr>
          <p:cNvPr id="8" name="Kotak Teks 10">
            <a:extLst>
              <a:ext uri="{FF2B5EF4-FFF2-40B4-BE49-F238E27FC236}">
                <a16:creationId xmlns:a16="http://schemas.microsoft.com/office/drawing/2014/main" id="{1C522C8D-72C6-9D02-CAE5-E3F80AECC7AF}"/>
              </a:ext>
            </a:extLst>
          </p:cNvPr>
          <p:cNvSpPr txBox="1"/>
          <p:nvPr/>
        </p:nvSpPr>
        <p:spPr>
          <a:xfrm>
            <a:off x="288483" y="1835105"/>
            <a:ext cx="2966635" cy="255389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ID" sz="1600" dirty="0"/>
              <a:t>Hadis </a:t>
            </a:r>
            <a:r>
              <a:rPr lang="en-ID" sz="1600" dirty="0" err="1"/>
              <a:t>riwayat</a:t>
            </a:r>
            <a:r>
              <a:rPr lang="en-ID" sz="1600" dirty="0"/>
              <a:t> Ibnu </a:t>
            </a:r>
            <a:r>
              <a:rPr lang="en-ID" sz="1600" dirty="0" err="1"/>
              <a:t>Majah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Safwan bin ‘Assal Al-</a:t>
            </a:r>
            <a:r>
              <a:rPr lang="en-ID" sz="1600" dirty="0" err="1"/>
              <a:t>Muradi</a:t>
            </a:r>
            <a:r>
              <a:rPr lang="en-ID" sz="1600" dirty="0"/>
              <a:t> </a:t>
            </a:r>
            <a:r>
              <a:rPr lang="en-ID" sz="1600" dirty="0" err="1"/>
              <a:t>menjelaskan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malaikat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mengepakkan</a:t>
            </a:r>
            <a:r>
              <a:rPr lang="en-ID" sz="1600" dirty="0"/>
              <a:t> </a:t>
            </a:r>
            <a:r>
              <a:rPr lang="en-ID" sz="1600" dirty="0" err="1"/>
              <a:t>sayap-sayapnya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rumahnya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niat</a:t>
            </a:r>
            <a:r>
              <a:rPr lang="en-ID" sz="1600" dirty="0"/>
              <a:t> yang </a:t>
            </a:r>
            <a:r>
              <a:rPr lang="en-ID" sz="1600" dirty="0" err="1"/>
              <a:t>ikhlas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</a:t>
            </a:r>
            <a:endParaRPr lang="en-GB" sz="1600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Google Shape;980;p58">
            <a:extLst>
              <a:ext uri="{FF2B5EF4-FFF2-40B4-BE49-F238E27FC236}">
                <a16:creationId xmlns:a16="http://schemas.microsoft.com/office/drawing/2014/main" id="{DB0CA708-9B77-432C-D054-D14D1B33576E}"/>
              </a:ext>
            </a:extLst>
          </p:cNvPr>
          <p:cNvSpPr txBox="1">
            <a:spLocks/>
          </p:cNvSpPr>
          <p:nvPr/>
        </p:nvSpPr>
        <p:spPr>
          <a:xfrm>
            <a:off x="3407229" y="1835105"/>
            <a:ext cx="5326126" cy="2641645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penuntut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diharuskan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memiliki</a:t>
            </a:r>
            <a:r>
              <a:rPr lang="en-ID" sz="1600" dirty="0"/>
              <a:t> </a:t>
            </a:r>
            <a:r>
              <a:rPr lang="en-ID" sz="1600" dirty="0" err="1"/>
              <a:t>sifat</a:t>
            </a:r>
            <a:r>
              <a:rPr lang="en-ID" sz="1600" dirty="0"/>
              <a:t> </a:t>
            </a:r>
            <a:r>
              <a:rPr lang="en-ID" sz="1600" dirty="0" err="1"/>
              <a:t>ikhlas</a:t>
            </a:r>
            <a:r>
              <a:rPr lang="en-ID" sz="1600" dirty="0"/>
              <a:t>. 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 yang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dikorbankan</a:t>
            </a:r>
            <a:r>
              <a:rPr lang="en-ID" sz="1600" dirty="0"/>
              <a:t>, </a:t>
            </a:r>
            <a:r>
              <a:rPr lang="en-ID" sz="1600" dirty="0" err="1"/>
              <a:t>baik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segi</a:t>
            </a:r>
            <a:r>
              <a:rPr lang="en-ID" sz="1600" dirty="0"/>
              <a:t> </a:t>
            </a:r>
            <a:r>
              <a:rPr lang="en-ID" sz="1600" dirty="0" err="1"/>
              <a:t>waktu</a:t>
            </a:r>
            <a:r>
              <a:rPr lang="en-ID" sz="1600" dirty="0"/>
              <a:t>, </a:t>
            </a:r>
            <a:r>
              <a:rPr lang="en-ID" sz="1600" dirty="0" err="1"/>
              <a:t>materi</a:t>
            </a:r>
            <a:r>
              <a:rPr lang="en-ID" sz="1600" dirty="0"/>
              <a:t>, </a:t>
            </a:r>
            <a:r>
              <a:rPr lang="en-ID" sz="1600" dirty="0" err="1"/>
              <a:t>tenaga</a:t>
            </a:r>
            <a:r>
              <a:rPr lang="en-ID" sz="1600" dirty="0"/>
              <a:t>, </a:t>
            </a:r>
            <a:r>
              <a:rPr lang="en-ID" sz="1600" dirty="0" err="1"/>
              <a:t>kesabaran</a:t>
            </a:r>
            <a:r>
              <a:rPr lang="en-ID" sz="1600" dirty="0"/>
              <a:t>, dan </a:t>
            </a:r>
            <a:r>
              <a:rPr lang="en-ID" sz="1600" dirty="0" err="1"/>
              <a:t>ketekunan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memperoleh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yang </a:t>
            </a:r>
            <a:r>
              <a:rPr lang="en-ID" sz="1600" dirty="0" err="1"/>
              <a:t>bermanfaat</a:t>
            </a:r>
            <a:r>
              <a:rPr lang="en-ID" sz="1600" dirty="0"/>
              <a:t>. </a:t>
            </a:r>
            <a:r>
              <a:rPr lang="en-ID" sz="1600" dirty="0" err="1"/>
              <a:t>Bakti</a:t>
            </a:r>
            <a:r>
              <a:rPr lang="en-ID" sz="1600" dirty="0"/>
              <a:t> </a:t>
            </a:r>
            <a:r>
              <a:rPr lang="en-ID" sz="1600" dirty="0" err="1"/>
              <a:t>terhadap</a:t>
            </a:r>
            <a:r>
              <a:rPr lang="en-ID" sz="1600" dirty="0"/>
              <a:t> guru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ustaz</a:t>
            </a:r>
            <a:r>
              <a:rPr lang="en-ID" sz="1600" dirty="0"/>
              <a:t> juga sangat </a:t>
            </a:r>
            <a:r>
              <a:rPr lang="en-ID" sz="1600" dirty="0" err="1"/>
              <a:t>penting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dilakukan</a:t>
            </a:r>
            <a:r>
              <a:rPr lang="en-ID" sz="1600" dirty="0"/>
              <a:t> agar </a:t>
            </a:r>
            <a:r>
              <a:rPr lang="en-ID" sz="1600" dirty="0" err="1"/>
              <a:t>memperoleh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yang </a:t>
            </a:r>
            <a:r>
              <a:rPr lang="en-ID" sz="1600" dirty="0" err="1"/>
              <a:t>berkah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6142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 animBg="1"/>
      <p:bldP spid="8" grpId="1" animBg="1"/>
      <p:bldP spid="10" grpId="0" build="p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88483" y="1178876"/>
            <a:ext cx="84530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Hadis Riwayat Ibnu </a:t>
            </a:r>
            <a:r>
              <a:rPr lang="en-ID" sz="1600" b="1" dirty="0" err="1"/>
              <a:t>Majah</a:t>
            </a:r>
            <a:r>
              <a:rPr lang="en-ID" sz="1600" b="1" dirty="0"/>
              <a:t> </a:t>
            </a:r>
            <a:r>
              <a:rPr lang="en-ID" sz="1600" b="1" dirty="0" err="1"/>
              <a:t>dari</a:t>
            </a:r>
            <a:r>
              <a:rPr lang="en-ID" sz="1600" b="1" dirty="0"/>
              <a:t> Safwan bin ‘Assal Al-</a:t>
            </a:r>
            <a:r>
              <a:rPr lang="en-ID" sz="1600" b="1" dirty="0" err="1"/>
              <a:t>Muradi</a:t>
            </a:r>
            <a:r>
              <a:rPr lang="en-ID" sz="1600" b="1" dirty="0"/>
              <a:t>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</p:txBody>
      </p:sp>
      <p:sp>
        <p:nvSpPr>
          <p:cNvPr id="8" name="Kotak Teks 10">
            <a:extLst>
              <a:ext uri="{FF2B5EF4-FFF2-40B4-BE49-F238E27FC236}">
                <a16:creationId xmlns:a16="http://schemas.microsoft.com/office/drawing/2014/main" id="{1C522C8D-72C6-9D02-CAE5-E3F80AECC7AF}"/>
              </a:ext>
            </a:extLst>
          </p:cNvPr>
          <p:cNvSpPr txBox="1"/>
          <p:nvPr/>
        </p:nvSpPr>
        <p:spPr>
          <a:xfrm>
            <a:off x="362101" y="1883219"/>
            <a:ext cx="8305800" cy="91940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ID" sz="1600" dirty="0"/>
              <a:t>Hal </a:t>
            </a:r>
            <a:r>
              <a:rPr lang="en-ID" sz="1600" dirty="0" err="1"/>
              <a:t>utama</a:t>
            </a:r>
            <a:r>
              <a:rPr lang="en-ID" sz="1600" dirty="0"/>
              <a:t> yang </a:t>
            </a:r>
            <a:r>
              <a:rPr lang="en-ID" sz="1600" dirty="0" err="1"/>
              <a:t>perlu</a:t>
            </a:r>
            <a:r>
              <a:rPr lang="en-ID" sz="1600" dirty="0"/>
              <a:t> </a:t>
            </a:r>
            <a:r>
              <a:rPr lang="en-ID" sz="1600" dirty="0" err="1"/>
              <a:t>kita</a:t>
            </a:r>
            <a:r>
              <a:rPr lang="en-ID" sz="1600" dirty="0"/>
              <a:t> </a:t>
            </a:r>
            <a:r>
              <a:rPr lang="en-ID" sz="1600" dirty="0" err="1"/>
              <a:t>ingat</a:t>
            </a:r>
            <a:r>
              <a:rPr lang="en-ID" sz="1600" dirty="0"/>
              <a:t> </a:t>
            </a:r>
            <a:r>
              <a:rPr lang="en-ID" sz="1600" dirty="0" err="1"/>
              <a:t>ketika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kewajiban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mengamalkannya</a:t>
            </a:r>
            <a:r>
              <a:rPr lang="en-ID" sz="1600" dirty="0"/>
              <a:t>. Ali bin Abi </a:t>
            </a:r>
            <a:r>
              <a:rPr lang="en-ID" sz="1600" dirty="0" err="1"/>
              <a:t>Thalib</a:t>
            </a:r>
            <a:r>
              <a:rPr lang="en-ID" sz="1600" dirty="0"/>
              <a:t> R.A. </a:t>
            </a:r>
            <a:r>
              <a:rPr lang="en-ID" sz="1600" dirty="0" err="1"/>
              <a:t>berkata</a:t>
            </a:r>
            <a:r>
              <a:rPr lang="en-ID" sz="1600" dirty="0"/>
              <a:t> yang </a:t>
            </a:r>
            <a:r>
              <a:rPr lang="en-ID" sz="1600" dirty="0" err="1"/>
              <a:t>artinya</a:t>
            </a:r>
            <a:r>
              <a:rPr lang="en-ID" sz="1600" dirty="0"/>
              <a:t>: “</a:t>
            </a:r>
            <a:r>
              <a:rPr lang="en-ID" sz="1600" dirty="0" err="1"/>
              <a:t>Sesungguhnya</a:t>
            </a:r>
            <a:r>
              <a:rPr lang="en-ID" sz="1600" dirty="0"/>
              <a:t> yang </a:t>
            </a:r>
            <a:r>
              <a:rPr lang="en-ID" sz="1600" dirty="0" err="1"/>
              <a:t>disebut</a:t>
            </a:r>
            <a:r>
              <a:rPr lang="en-ID" sz="1600" dirty="0"/>
              <a:t> orang ‘alim </a:t>
            </a:r>
            <a:r>
              <a:rPr lang="en-ID" sz="1600" dirty="0" err="1"/>
              <a:t>adalah</a:t>
            </a:r>
            <a:r>
              <a:rPr lang="en-ID" sz="1600" dirty="0"/>
              <a:t> orang yang </a:t>
            </a:r>
            <a:r>
              <a:rPr lang="en-ID" sz="1600" dirty="0" err="1"/>
              <a:t>beramal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ilmunya</a:t>
            </a:r>
            <a:r>
              <a:rPr lang="en-ID" sz="1600" dirty="0"/>
              <a:t> dan </a:t>
            </a:r>
            <a:r>
              <a:rPr lang="en-ID" sz="1600" dirty="0" err="1"/>
              <a:t>ilmunya</a:t>
            </a:r>
            <a:r>
              <a:rPr lang="en-ID" sz="1600" dirty="0"/>
              <a:t> </a:t>
            </a:r>
            <a:r>
              <a:rPr lang="en-ID" sz="1600" dirty="0" err="1"/>
              <a:t>sesuai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amalnya</a:t>
            </a:r>
            <a:r>
              <a:rPr lang="en-ID" sz="1600" dirty="0"/>
              <a:t>.”</a:t>
            </a:r>
            <a:endParaRPr lang="en-GB" sz="1600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Google Shape;980;p58">
            <a:extLst>
              <a:ext uri="{FF2B5EF4-FFF2-40B4-BE49-F238E27FC236}">
                <a16:creationId xmlns:a16="http://schemas.microsoft.com/office/drawing/2014/main" id="{DB0CA708-9B77-432C-D054-D14D1B33576E}"/>
              </a:ext>
            </a:extLst>
          </p:cNvPr>
          <p:cNvSpPr txBox="1">
            <a:spLocks/>
          </p:cNvSpPr>
          <p:nvPr/>
        </p:nvSpPr>
        <p:spPr>
          <a:xfrm>
            <a:off x="312976" y="2900509"/>
            <a:ext cx="8453036" cy="1405394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memiliki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mengamalkan</a:t>
            </a:r>
            <a:r>
              <a:rPr lang="en-ID" sz="1600" dirty="0"/>
              <a:t> </a:t>
            </a:r>
            <a:r>
              <a:rPr lang="en-ID" sz="1600" dirty="0" err="1"/>
              <a:t>ilmunya</a:t>
            </a:r>
            <a:r>
              <a:rPr lang="en-ID" sz="1600" dirty="0"/>
              <a:t> </a:t>
            </a:r>
            <a:r>
              <a:rPr lang="en-ID" sz="1600" dirty="0" err="1"/>
              <a:t>dianggap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orang yang </a:t>
            </a:r>
            <a:r>
              <a:rPr lang="en-ID" sz="1600" dirty="0" err="1"/>
              <a:t>bodoh</a:t>
            </a:r>
            <a:r>
              <a:rPr lang="en-ID" sz="1600" dirty="0"/>
              <a:t> (</a:t>
            </a:r>
            <a:r>
              <a:rPr lang="en-ID" sz="1600" dirty="0" err="1"/>
              <a:t>jahil</a:t>
            </a:r>
            <a:r>
              <a:rPr lang="en-ID" sz="1600" dirty="0"/>
              <a:t>). </a:t>
            </a:r>
            <a:r>
              <a:rPr lang="en-ID" sz="1600" dirty="0" err="1"/>
              <a:t>Sebaik-baik</a:t>
            </a:r>
            <a:r>
              <a:rPr lang="en-ID" sz="1600" dirty="0"/>
              <a:t> orang yang </a:t>
            </a:r>
            <a:r>
              <a:rPr lang="en-ID" sz="1600" dirty="0" err="1"/>
              <a:t>berilmu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yang </a:t>
            </a:r>
            <a:r>
              <a:rPr lang="en-ID" sz="1600" dirty="0" err="1"/>
              <a:t>mengamalkan</a:t>
            </a:r>
            <a:r>
              <a:rPr lang="en-ID" sz="1600" dirty="0"/>
              <a:t> </a:t>
            </a:r>
            <a:r>
              <a:rPr lang="en-ID" sz="1600" dirty="0" err="1"/>
              <a:t>ilmunya</a:t>
            </a:r>
            <a:r>
              <a:rPr lang="en-ID" sz="1600" dirty="0"/>
              <a:t> dan </a:t>
            </a:r>
            <a:r>
              <a:rPr lang="en-ID" sz="1600" dirty="0" err="1"/>
              <a:t>semakin</a:t>
            </a:r>
            <a:r>
              <a:rPr lang="en-ID" sz="1600" dirty="0"/>
              <a:t> </a:t>
            </a:r>
            <a:r>
              <a:rPr lang="en-ID" sz="1600" dirty="0" err="1"/>
              <a:t>taat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064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 animBg="1"/>
      <p:bldP spid="8" grpId="1" animBg="1"/>
      <p:bldP spid="10" grpId="0" build="p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342639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88483" y="1178876"/>
            <a:ext cx="84530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Hadis Riwayat Ibnu </a:t>
            </a:r>
            <a:r>
              <a:rPr lang="en-ID" sz="1600" b="1" dirty="0" err="1"/>
              <a:t>Majah</a:t>
            </a:r>
            <a:r>
              <a:rPr lang="en-ID" sz="1600" b="1" dirty="0"/>
              <a:t> </a:t>
            </a:r>
            <a:r>
              <a:rPr lang="en-ID" sz="1600" b="1" dirty="0" err="1"/>
              <a:t>dari</a:t>
            </a:r>
            <a:r>
              <a:rPr lang="en-ID" sz="1600" b="1" dirty="0"/>
              <a:t> Safwan bin ‘Assal Al-</a:t>
            </a:r>
            <a:r>
              <a:rPr lang="en-ID" sz="1600" b="1" dirty="0" err="1"/>
              <a:t>Muradi</a:t>
            </a:r>
            <a:r>
              <a:rPr lang="en-ID" sz="1600" b="1" dirty="0"/>
              <a:t>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</p:txBody>
      </p:sp>
      <p:sp>
        <p:nvSpPr>
          <p:cNvPr id="10" name="Google Shape;980;p58">
            <a:extLst>
              <a:ext uri="{FF2B5EF4-FFF2-40B4-BE49-F238E27FC236}">
                <a16:creationId xmlns:a16="http://schemas.microsoft.com/office/drawing/2014/main" id="{DB0CA708-9B77-432C-D054-D14D1B33576E}"/>
              </a:ext>
            </a:extLst>
          </p:cNvPr>
          <p:cNvSpPr txBox="1">
            <a:spLocks/>
          </p:cNvSpPr>
          <p:nvPr/>
        </p:nvSpPr>
        <p:spPr>
          <a:xfrm>
            <a:off x="345482" y="1866355"/>
            <a:ext cx="7579318" cy="4555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dirty="0"/>
              <a:t>Keutamaan menuntut ilmu juga banyak dijelaskan dalam hadis-hadis lain selain dalam hadis tersebut.</a:t>
            </a:r>
            <a:endParaRPr lang="en-ID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40E48B-D9FA-203D-35D4-28EDFBBAF8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67" t="21852" r="20833" b="22060"/>
          <a:stretch/>
        </p:blipFill>
        <p:spPr>
          <a:xfrm>
            <a:off x="421543" y="2512770"/>
            <a:ext cx="3141366" cy="18877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B45957-CE03-6C04-AC23-264AEBA995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333" t="22920" r="20000" b="29234"/>
          <a:stretch/>
        </p:blipFill>
        <p:spPr>
          <a:xfrm>
            <a:off x="4343401" y="2512771"/>
            <a:ext cx="3733800" cy="1974171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50F2E2-560F-8AC4-347D-42BB284A353C}"/>
              </a:ext>
            </a:extLst>
          </p:cNvPr>
          <p:cNvCxnSpPr/>
          <p:nvPr/>
        </p:nvCxnSpPr>
        <p:spPr>
          <a:xfrm>
            <a:off x="3886200" y="2512771"/>
            <a:ext cx="0" cy="197417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19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0" grpId="0" build="p"/>
      <p:bldP spid="1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Ibnu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Majah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Safwan bin ‘Assal Al-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Muradi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342639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88483" y="1178876"/>
            <a:ext cx="84530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Hadis Riwayat Ibnu </a:t>
            </a:r>
            <a:r>
              <a:rPr lang="en-ID" sz="1600" b="1" dirty="0" err="1"/>
              <a:t>Majah</a:t>
            </a:r>
            <a:r>
              <a:rPr lang="en-ID" sz="1600" b="1" dirty="0"/>
              <a:t> </a:t>
            </a:r>
            <a:r>
              <a:rPr lang="en-ID" sz="1600" b="1" dirty="0" err="1"/>
              <a:t>dari</a:t>
            </a:r>
            <a:r>
              <a:rPr lang="en-ID" sz="1600" b="1" dirty="0"/>
              <a:t> Safwan bin ‘Assal Al-</a:t>
            </a:r>
            <a:r>
              <a:rPr lang="en-ID" sz="1600" b="1" dirty="0" err="1"/>
              <a:t>Muradi</a:t>
            </a:r>
            <a:r>
              <a:rPr lang="en-ID" sz="1600" b="1" dirty="0"/>
              <a:t>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</p:txBody>
      </p:sp>
      <p:sp>
        <p:nvSpPr>
          <p:cNvPr id="10" name="Google Shape;980;p58">
            <a:extLst>
              <a:ext uri="{FF2B5EF4-FFF2-40B4-BE49-F238E27FC236}">
                <a16:creationId xmlns:a16="http://schemas.microsoft.com/office/drawing/2014/main" id="{DB0CA708-9B77-432C-D054-D14D1B33576E}"/>
              </a:ext>
            </a:extLst>
          </p:cNvPr>
          <p:cNvSpPr txBox="1">
            <a:spLocks/>
          </p:cNvSpPr>
          <p:nvPr/>
        </p:nvSpPr>
        <p:spPr>
          <a:xfrm>
            <a:off x="386164" y="1825992"/>
            <a:ext cx="7579318" cy="4555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400" dirty="0"/>
              <a:t>Keutamaan menuntut ilmu juga banyak dijelaskan dalam hadis-hadis lain selain dalam hadis tersebut.</a:t>
            </a:r>
            <a:endParaRPr lang="en-ID" sz="14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50F2E2-560F-8AC4-347D-42BB284A353C}"/>
              </a:ext>
            </a:extLst>
          </p:cNvPr>
          <p:cNvCxnSpPr/>
          <p:nvPr/>
        </p:nvCxnSpPr>
        <p:spPr>
          <a:xfrm>
            <a:off x="3886200" y="2512771"/>
            <a:ext cx="0" cy="197417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54E4540-D28D-4921-B8E8-FCD4686206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333" t="28969" r="21667" b="17672"/>
          <a:stretch/>
        </p:blipFill>
        <p:spPr>
          <a:xfrm>
            <a:off x="331875" y="2409192"/>
            <a:ext cx="3379674" cy="20287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9B91F8-C734-3E06-9A20-9FF6784E6376}"/>
              </a:ext>
            </a:extLst>
          </p:cNvPr>
          <p:cNvSpPr txBox="1"/>
          <p:nvPr/>
        </p:nvSpPr>
        <p:spPr>
          <a:xfrm>
            <a:off x="4088467" y="2519764"/>
            <a:ext cx="387701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400" dirty="0"/>
              <a:t>d. Orang yang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senantiasa</a:t>
            </a:r>
            <a:r>
              <a:rPr lang="en-ID" sz="1400" dirty="0"/>
              <a:t> </a:t>
            </a:r>
            <a:r>
              <a:rPr lang="en-ID" sz="1400" dirty="0" err="1"/>
              <a:t>dinaungi</a:t>
            </a:r>
            <a:r>
              <a:rPr lang="en-ID" sz="1400" dirty="0"/>
              <a:t> </a:t>
            </a:r>
            <a:r>
              <a:rPr lang="en-ID" sz="1400" dirty="0" err="1"/>
              <a:t>malaikat</a:t>
            </a:r>
            <a:r>
              <a:rPr lang="en-ID" sz="1400" dirty="0"/>
              <a:t> di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langkah</a:t>
            </a:r>
            <a:r>
              <a:rPr lang="en-ID" sz="1400" dirty="0"/>
              <a:t> yang </a:t>
            </a:r>
            <a:r>
              <a:rPr lang="en-ID" sz="1400" dirty="0" err="1"/>
              <a:t>ia</a:t>
            </a:r>
            <a:r>
              <a:rPr lang="en-ID" sz="1400" dirty="0"/>
              <a:t> </a:t>
            </a:r>
            <a:r>
              <a:rPr lang="en-ID" sz="1400" dirty="0" err="1"/>
              <a:t>tempuh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/>
              <a:t>e. Orang yang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dimudahkan</a:t>
            </a:r>
            <a:r>
              <a:rPr lang="en-ID" sz="1400" dirty="0"/>
              <a:t> </a:t>
            </a:r>
            <a:r>
              <a:rPr lang="en-ID" sz="1400" dirty="0" err="1"/>
              <a:t>jalannya</a:t>
            </a:r>
            <a:r>
              <a:rPr lang="en-ID" sz="1400" dirty="0"/>
              <a:t> </a:t>
            </a:r>
            <a:r>
              <a:rPr lang="en-ID" sz="1400" dirty="0" err="1"/>
              <a:t>menuju</a:t>
            </a:r>
            <a:r>
              <a:rPr lang="en-ID" sz="1400" dirty="0"/>
              <a:t> </a:t>
            </a:r>
            <a:r>
              <a:rPr lang="en-ID" sz="1400" dirty="0" err="1"/>
              <a:t>surga</a:t>
            </a:r>
            <a:r>
              <a:rPr lang="en-ID" sz="1400" dirty="0"/>
              <a:t>, </a:t>
            </a:r>
            <a:r>
              <a:rPr lang="en-ID" sz="1400" dirty="0" err="1"/>
              <a:t>sebagaimana</a:t>
            </a:r>
            <a:r>
              <a:rPr lang="en-ID" sz="1400" dirty="0"/>
              <a:t> </a:t>
            </a:r>
            <a:r>
              <a:rPr lang="en-ID" sz="1400" dirty="0" err="1"/>
              <a:t>hadis</a:t>
            </a:r>
            <a:r>
              <a:rPr lang="en-ID" sz="1400" dirty="0"/>
              <a:t> </a:t>
            </a:r>
            <a:r>
              <a:rPr lang="en-ID" sz="1400" dirty="0" err="1"/>
              <a:t>riwayat</a:t>
            </a:r>
            <a:r>
              <a:rPr lang="en-ID" sz="1400" dirty="0"/>
              <a:t> Muslim </a:t>
            </a:r>
            <a:r>
              <a:rPr lang="en-ID" sz="1400" dirty="0" err="1"/>
              <a:t>dari</a:t>
            </a:r>
            <a:r>
              <a:rPr lang="en-ID" sz="1400" dirty="0"/>
              <a:t> Abu Hurairah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dijelaskan</a:t>
            </a:r>
            <a:r>
              <a:rPr lang="en-ID" sz="1400" dirty="0"/>
              <a:t> </a:t>
            </a:r>
            <a:r>
              <a:rPr lang="en-ID" sz="1400" dirty="0" err="1"/>
              <a:t>sebelumnya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931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0" grpId="0" build="p"/>
      <p:bldP spid="1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0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" y="364520"/>
            <a:ext cx="7239000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alt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Menerapkan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Kandungan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Hadis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1" name="Rounded Rectangle 14">
            <a:extLst>
              <a:ext uri="{FF2B5EF4-FFF2-40B4-BE49-F238E27FC236}">
                <a16:creationId xmlns:a16="http://schemas.microsoft.com/office/drawing/2014/main" id="{CC72D2A7-9CD1-46E5-9DAF-D9C93BAFE604}"/>
              </a:ext>
            </a:extLst>
          </p:cNvPr>
          <p:cNvSpPr/>
          <p:nvPr/>
        </p:nvSpPr>
        <p:spPr>
          <a:xfrm>
            <a:off x="304800" y="1228729"/>
            <a:ext cx="8305800" cy="65722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400" dirty="0" err="1">
                <a:solidFill>
                  <a:schemeClr val="tx1"/>
                </a:solidFill>
              </a:rPr>
              <a:t>Beberapa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perilaku</a:t>
            </a:r>
            <a:r>
              <a:rPr lang="en-ID" sz="1400" dirty="0">
                <a:solidFill>
                  <a:schemeClr val="tx1"/>
                </a:solidFill>
              </a:rPr>
              <a:t> yang </a:t>
            </a:r>
            <a:r>
              <a:rPr lang="en-ID" sz="1400" dirty="0" err="1">
                <a:solidFill>
                  <a:schemeClr val="tx1"/>
                </a:solidFill>
              </a:rPr>
              <a:t>dapat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diterapkan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dalam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kehidupan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sehari-hari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sesuai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dengan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isi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kandungan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hadis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riwayat</a:t>
            </a:r>
            <a:r>
              <a:rPr lang="en-ID" sz="1400" dirty="0">
                <a:solidFill>
                  <a:schemeClr val="tx1"/>
                </a:solidFill>
              </a:rPr>
              <a:t> Muslim </a:t>
            </a:r>
            <a:r>
              <a:rPr lang="en-ID" sz="1400" dirty="0" err="1">
                <a:solidFill>
                  <a:schemeClr val="tx1"/>
                </a:solidFill>
              </a:rPr>
              <a:t>dari</a:t>
            </a:r>
            <a:r>
              <a:rPr lang="en-ID" sz="1400" dirty="0">
                <a:solidFill>
                  <a:schemeClr val="tx1"/>
                </a:solidFill>
              </a:rPr>
              <a:t> Abu Hurairah dan </a:t>
            </a:r>
            <a:r>
              <a:rPr lang="en-ID" sz="1400" dirty="0" err="1">
                <a:solidFill>
                  <a:schemeClr val="tx1"/>
                </a:solidFill>
              </a:rPr>
              <a:t>hadis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riwayat</a:t>
            </a:r>
            <a:r>
              <a:rPr lang="en-ID" sz="1400" dirty="0">
                <a:solidFill>
                  <a:schemeClr val="tx1"/>
                </a:solidFill>
              </a:rPr>
              <a:t> Ibnu </a:t>
            </a:r>
            <a:r>
              <a:rPr lang="en-ID" sz="1400" dirty="0" err="1">
                <a:solidFill>
                  <a:schemeClr val="tx1"/>
                </a:solidFill>
              </a:rPr>
              <a:t>Majah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dari</a:t>
            </a:r>
            <a:r>
              <a:rPr lang="en-ID" sz="1400" dirty="0">
                <a:solidFill>
                  <a:schemeClr val="tx1"/>
                </a:solidFill>
              </a:rPr>
              <a:t> Safwan bin ‘Assal Al-</a:t>
            </a:r>
            <a:r>
              <a:rPr lang="en-ID" sz="1400" dirty="0" err="1">
                <a:solidFill>
                  <a:schemeClr val="tx1"/>
                </a:solidFill>
              </a:rPr>
              <a:t>Muradi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adalah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sebagai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berikut</a:t>
            </a:r>
            <a:r>
              <a:rPr lang="en-ID" sz="1400" dirty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98727-0749-95C4-E560-3F24AE7E1036}"/>
              </a:ext>
            </a:extLst>
          </p:cNvPr>
          <p:cNvSpPr txBox="1"/>
          <p:nvPr/>
        </p:nvSpPr>
        <p:spPr>
          <a:xfrm>
            <a:off x="114300" y="2093129"/>
            <a:ext cx="8686800" cy="2328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400" dirty="0" err="1"/>
              <a:t>Memanfaatkan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yang kalian </a:t>
            </a:r>
            <a:r>
              <a:rPr lang="en-ID" sz="1400" dirty="0" err="1"/>
              <a:t>miliki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belajar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sebaik-baiknya</a:t>
            </a:r>
            <a:r>
              <a:rPr lang="en-ID" sz="1400" dirty="0"/>
              <a:t> </a:t>
            </a:r>
            <a:r>
              <a:rPr lang="en-ID" sz="1400" dirty="0" err="1"/>
              <a:t>selama</a:t>
            </a:r>
            <a:r>
              <a:rPr lang="en-ID" sz="1400" dirty="0"/>
              <a:t> </a:t>
            </a:r>
            <a:r>
              <a:rPr lang="en-ID" sz="1400" dirty="0" err="1"/>
              <a:t>masih</a:t>
            </a:r>
            <a:r>
              <a:rPr lang="en-ID" sz="1400" dirty="0"/>
              <a:t> </a:t>
            </a:r>
            <a:r>
              <a:rPr lang="en-ID" sz="1400" dirty="0" err="1"/>
              <a:t>diberi</a:t>
            </a:r>
            <a:r>
              <a:rPr lang="en-ID" sz="1400" dirty="0"/>
              <a:t> </a:t>
            </a:r>
            <a:r>
              <a:rPr lang="en-ID" sz="1400" dirty="0" err="1"/>
              <a:t>kesempatan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400" dirty="0" err="1"/>
              <a:t>Bersungguh-sungguh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bermalas-malasan</a:t>
            </a:r>
            <a:r>
              <a:rPr lang="en-ID" sz="1400" dirty="0"/>
              <a:t> </a:t>
            </a:r>
            <a:r>
              <a:rPr lang="en-ID" sz="1400" dirty="0" err="1"/>
              <a:t>ketika</a:t>
            </a:r>
            <a:r>
              <a:rPr lang="en-ID" sz="1400" dirty="0"/>
              <a:t> </a:t>
            </a:r>
            <a:r>
              <a:rPr lang="en-ID" sz="1400" dirty="0" err="1"/>
              <a:t>belajar</a:t>
            </a:r>
            <a:r>
              <a:rPr lang="en-ID" sz="1400" dirty="0"/>
              <a:t> di </a:t>
            </a:r>
            <a:r>
              <a:rPr lang="en-ID" sz="1400" dirty="0" err="1"/>
              <a:t>rumah</a:t>
            </a:r>
            <a:r>
              <a:rPr lang="en-ID" sz="1400" dirty="0"/>
              <a:t> </a:t>
            </a:r>
            <a:r>
              <a:rPr lang="en-ID" sz="1400" dirty="0" err="1"/>
              <a:t>maupun</a:t>
            </a:r>
            <a:r>
              <a:rPr lang="en-ID" sz="1400" dirty="0"/>
              <a:t> di </a:t>
            </a:r>
            <a:r>
              <a:rPr lang="en-ID" sz="1400" dirty="0" err="1"/>
              <a:t>sekolah</a:t>
            </a:r>
            <a:r>
              <a:rPr lang="en-ID" sz="1400" dirty="0"/>
              <a:t>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selalu</a:t>
            </a:r>
            <a:r>
              <a:rPr lang="en-ID" sz="1400" dirty="0"/>
              <a:t> </a:t>
            </a:r>
            <a:r>
              <a:rPr lang="en-ID" sz="1400" dirty="0" err="1"/>
              <a:t>mengembangkan</a:t>
            </a:r>
            <a:r>
              <a:rPr lang="en-ID" sz="1400" dirty="0"/>
              <a:t> rasa </a:t>
            </a:r>
            <a:r>
              <a:rPr lang="en-ID" sz="1400" dirty="0" err="1"/>
              <a:t>keingintahuan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pengetahuan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400" dirty="0" err="1"/>
              <a:t>Senantiasa</a:t>
            </a:r>
            <a:r>
              <a:rPr lang="en-ID" sz="1400" dirty="0"/>
              <a:t> </a:t>
            </a:r>
            <a:r>
              <a:rPr lang="en-ID" sz="1400" dirty="0" err="1"/>
              <a:t>giat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belajar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orang yang </a:t>
            </a:r>
            <a:r>
              <a:rPr lang="en-ID" sz="1400" dirty="0" err="1"/>
              <a:t>berilmu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diangkat</a:t>
            </a:r>
            <a:r>
              <a:rPr lang="en-ID" sz="1400" dirty="0"/>
              <a:t> </a:t>
            </a:r>
            <a:r>
              <a:rPr lang="en-ID" sz="1400" dirty="0" err="1"/>
              <a:t>derajatnya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dan </a:t>
            </a:r>
            <a:r>
              <a:rPr lang="en-ID" sz="1400" dirty="0" err="1"/>
              <a:t>dihargai</a:t>
            </a:r>
            <a:r>
              <a:rPr lang="en-ID" sz="1400" dirty="0"/>
              <a:t> oleh orang lain.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400" dirty="0" err="1"/>
              <a:t>Gemar</a:t>
            </a:r>
            <a:r>
              <a:rPr lang="en-ID" sz="1400" dirty="0"/>
              <a:t> </a:t>
            </a:r>
            <a:r>
              <a:rPr lang="en-ID" sz="1400" dirty="0" err="1"/>
              <a:t>mendatangi</a:t>
            </a:r>
            <a:r>
              <a:rPr lang="en-ID" sz="1400" dirty="0"/>
              <a:t> </a:t>
            </a:r>
            <a:r>
              <a:rPr lang="en-ID" sz="1400" dirty="0" err="1"/>
              <a:t>majelis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400" dirty="0" err="1"/>
              <a:t>Senantiasa</a:t>
            </a:r>
            <a:r>
              <a:rPr lang="en-ID" sz="1400" dirty="0"/>
              <a:t> </a:t>
            </a:r>
            <a:r>
              <a:rPr lang="en-ID" sz="1400" dirty="0" err="1"/>
              <a:t>taat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guru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menjaga</a:t>
            </a:r>
            <a:r>
              <a:rPr lang="en-ID" sz="1400" dirty="0"/>
              <a:t> </a:t>
            </a:r>
            <a:r>
              <a:rPr lang="en-ID" sz="1400" dirty="0" err="1"/>
              <a:t>sopan</a:t>
            </a:r>
            <a:r>
              <a:rPr lang="en-ID" sz="1400" dirty="0"/>
              <a:t> </a:t>
            </a:r>
            <a:r>
              <a:rPr lang="en-ID" sz="1400" dirty="0" err="1"/>
              <a:t>santun</a:t>
            </a:r>
            <a:r>
              <a:rPr lang="en-ID" sz="1400" dirty="0"/>
              <a:t> dan </a:t>
            </a:r>
            <a:r>
              <a:rPr lang="en-ID" sz="1400" dirty="0" err="1"/>
              <a:t>kerendahan</a:t>
            </a:r>
            <a:r>
              <a:rPr lang="en-ID" sz="1400" dirty="0"/>
              <a:t> </a:t>
            </a:r>
            <a:r>
              <a:rPr lang="en-ID" sz="1400" dirty="0" err="1"/>
              <a:t>hati</a:t>
            </a:r>
            <a:r>
              <a:rPr lang="en-ID" sz="1400" dirty="0"/>
              <a:t> </a:t>
            </a:r>
            <a:r>
              <a:rPr lang="en-ID" sz="1400" dirty="0" err="1"/>
              <a:t>ketika</a:t>
            </a:r>
            <a:r>
              <a:rPr lang="en-ID" sz="1400" dirty="0"/>
              <a:t> </a:t>
            </a:r>
            <a:r>
              <a:rPr lang="en-ID" sz="1400" dirty="0" err="1"/>
              <a:t>berinteraksi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guru. </a:t>
            </a:r>
          </a:p>
        </p:txBody>
      </p:sp>
    </p:spTree>
    <p:extLst>
      <p:ext uri="{BB962C8B-B14F-4D97-AF65-F5344CB8AC3E}">
        <p14:creationId xmlns:p14="http://schemas.microsoft.com/office/powerpoint/2010/main" val="16927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8536" y="361950"/>
            <a:ext cx="7239000" cy="413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altLang="en-GB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Menerapkan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Kandungan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Hadis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304286"/>
            <a:ext cx="9144000" cy="9545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498727-0749-95C4-E560-3F24AE7E1036}"/>
              </a:ext>
            </a:extLst>
          </p:cNvPr>
          <p:cNvSpPr txBox="1"/>
          <p:nvPr/>
        </p:nvSpPr>
        <p:spPr>
          <a:xfrm>
            <a:off x="228600" y="1985407"/>
            <a:ext cx="8686800" cy="2544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Font typeface="+mj-lt"/>
              <a:buAutoNum type="arabicPeriod" startAt="6"/>
            </a:pPr>
            <a:r>
              <a:rPr lang="en-ID" sz="1400" dirty="0" err="1"/>
              <a:t>Mempelajari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sungguh-sungguh</a:t>
            </a:r>
            <a:r>
              <a:rPr lang="en-ID" sz="1400" dirty="0"/>
              <a:t> </a:t>
            </a:r>
            <a:r>
              <a:rPr lang="en-ID" sz="1400" dirty="0" err="1"/>
              <a:t>berbagai</a:t>
            </a:r>
            <a:r>
              <a:rPr lang="en-ID" sz="1400" dirty="0"/>
              <a:t> </a:t>
            </a:r>
            <a:r>
              <a:rPr lang="en-ID" sz="1400" dirty="0" err="1"/>
              <a:t>macam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pengetahuan</a:t>
            </a:r>
            <a:r>
              <a:rPr lang="en-ID" sz="1400" dirty="0"/>
              <a:t> </a:t>
            </a:r>
            <a:r>
              <a:rPr lang="en-ID" sz="1400" dirty="0" err="1"/>
              <a:t>selama</a:t>
            </a:r>
            <a:r>
              <a:rPr lang="en-ID" sz="1400" dirty="0"/>
              <a:t> </a:t>
            </a:r>
            <a:r>
              <a:rPr lang="en-ID" sz="1400" dirty="0" err="1"/>
              <a:t>itu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mendatangkan</a:t>
            </a:r>
            <a:r>
              <a:rPr lang="en-ID" sz="1400" dirty="0"/>
              <a:t> </a:t>
            </a:r>
            <a:r>
              <a:rPr lang="en-ID" sz="1400" dirty="0" err="1"/>
              <a:t>manfaat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bertentangan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Islam.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Font typeface="+mj-lt"/>
              <a:buAutoNum type="arabicPeriod" startAt="6"/>
            </a:pPr>
            <a:r>
              <a:rPr lang="en-ID" sz="1400" dirty="0" err="1"/>
              <a:t>Berteman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orang yang </a:t>
            </a:r>
            <a:r>
              <a:rPr lang="en-ID" sz="1400" dirty="0" err="1"/>
              <a:t>memiliki</a:t>
            </a:r>
            <a:r>
              <a:rPr lang="en-ID" sz="1400" dirty="0"/>
              <a:t> </a:t>
            </a:r>
            <a:r>
              <a:rPr lang="en-ID" sz="1400" dirty="0" err="1"/>
              <a:t>motivasi</a:t>
            </a:r>
            <a:r>
              <a:rPr lang="en-ID" sz="1400" dirty="0"/>
              <a:t> </a:t>
            </a:r>
            <a:r>
              <a:rPr lang="en-ID" sz="1400" dirty="0" err="1"/>
              <a:t>tinggi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kita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termotivasi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selalu</a:t>
            </a:r>
            <a:r>
              <a:rPr lang="en-ID" sz="1400" dirty="0"/>
              <a:t> </a:t>
            </a:r>
            <a:r>
              <a:rPr lang="en-ID" sz="1400" dirty="0" err="1"/>
              <a:t>tekun</a:t>
            </a:r>
            <a:r>
              <a:rPr lang="en-ID" sz="1400" dirty="0"/>
              <a:t> </a:t>
            </a:r>
            <a:r>
              <a:rPr lang="en-ID" sz="1400" dirty="0" err="1"/>
              <a:t>belajar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Font typeface="+mj-lt"/>
              <a:buAutoNum type="arabicPeriod" startAt="6"/>
            </a:pPr>
            <a:r>
              <a:rPr lang="en-ID" sz="1400" dirty="0" err="1"/>
              <a:t>Mengatur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beribadah</a:t>
            </a:r>
            <a:r>
              <a:rPr lang="en-ID" sz="1400" dirty="0"/>
              <a:t>, </a:t>
            </a:r>
            <a:r>
              <a:rPr lang="en-ID" sz="1400" dirty="0" err="1"/>
              <a:t>belajar</a:t>
            </a:r>
            <a:r>
              <a:rPr lang="en-ID" sz="1400" dirty="0"/>
              <a:t>, </a:t>
            </a:r>
            <a:r>
              <a:rPr lang="en-ID" sz="1400" dirty="0" err="1"/>
              <a:t>membantu</a:t>
            </a:r>
            <a:r>
              <a:rPr lang="en-ID" sz="1400" dirty="0"/>
              <a:t> orang </a:t>
            </a:r>
            <a:r>
              <a:rPr lang="en-ID" sz="1400" dirty="0" err="1"/>
              <a:t>tua</a:t>
            </a:r>
            <a:r>
              <a:rPr lang="en-ID" sz="1400" dirty="0"/>
              <a:t>, </a:t>
            </a:r>
            <a:r>
              <a:rPr lang="en-ID" sz="1400" dirty="0" err="1"/>
              <a:t>istirahat</a:t>
            </a:r>
            <a:r>
              <a:rPr lang="en-ID" sz="1400" dirty="0"/>
              <a:t>, dan </a:t>
            </a:r>
            <a:r>
              <a:rPr lang="en-ID" sz="1400" dirty="0" err="1"/>
              <a:t>bermain</a:t>
            </a:r>
            <a:r>
              <a:rPr lang="en-ID" sz="1400" dirty="0"/>
              <a:t>, agar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teratur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Font typeface="+mj-lt"/>
              <a:buAutoNum type="arabicPeriod" startAt="6"/>
            </a:pPr>
            <a:r>
              <a:rPr lang="en-ID" sz="1400" dirty="0" err="1"/>
              <a:t>Bercita-cita</a:t>
            </a:r>
            <a:r>
              <a:rPr lang="en-ID" sz="1400" dirty="0"/>
              <a:t> </a:t>
            </a:r>
            <a:r>
              <a:rPr lang="en-ID" sz="1400" dirty="0" err="1"/>
              <a:t>setinggi</a:t>
            </a:r>
            <a:r>
              <a:rPr lang="en-ID" sz="1400" dirty="0"/>
              <a:t> </a:t>
            </a:r>
            <a:r>
              <a:rPr lang="en-ID" sz="1400" dirty="0" err="1"/>
              <a:t>mungkin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orang yang </a:t>
            </a:r>
            <a:r>
              <a:rPr lang="en-ID" sz="1400" dirty="0" err="1"/>
              <a:t>berilmu</a:t>
            </a:r>
            <a:r>
              <a:rPr lang="en-ID" sz="1400" dirty="0"/>
              <a:t> dan </a:t>
            </a:r>
            <a:r>
              <a:rPr lang="en-ID" sz="1400" dirty="0" err="1"/>
              <a:t>memanfaatkan</a:t>
            </a:r>
            <a:r>
              <a:rPr lang="en-ID" sz="1400" dirty="0"/>
              <a:t> </a:t>
            </a:r>
            <a:r>
              <a:rPr lang="en-ID" sz="1400" dirty="0" err="1"/>
              <a:t>ilmunya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agama, </a:t>
            </a:r>
            <a:r>
              <a:rPr lang="en-ID" sz="1400" dirty="0" err="1"/>
              <a:t>masyarakat</a:t>
            </a:r>
            <a:r>
              <a:rPr lang="en-ID" sz="1400" dirty="0"/>
              <a:t>, dan </a:t>
            </a:r>
            <a:r>
              <a:rPr lang="en-ID" sz="1400" dirty="0" err="1"/>
              <a:t>bangsa</a:t>
            </a:r>
            <a:r>
              <a:rPr lang="en-ID" sz="14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Font typeface="+mj-lt"/>
              <a:buAutoNum type="arabicPeriod" startAt="6"/>
            </a:pPr>
            <a:r>
              <a:rPr lang="en-ID" sz="1400" dirty="0" err="1"/>
              <a:t>Senantiasa</a:t>
            </a:r>
            <a:r>
              <a:rPr lang="en-ID" sz="1400" dirty="0"/>
              <a:t> </a:t>
            </a:r>
            <a:r>
              <a:rPr lang="en-ID" sz="1400" dirty="0" err="1"/>
              <a:t>berdoa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agar </a:t>
            </a:r>
            <a:r>
              <a:rPr lang="en-ID" sz="1400" dirty="0" err="1"/>
              <a:t>diberikan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yang </a:t>
            </a:r>
            <a:r>
              <a:rPr lang="en-ID" sz="1400" dirty="0" err="1"/>
              <a:t>bermanfaat</a:t>
            </a:r>
            <a:r>
              <a:rPr lang="en-ID" sz="1400" dirty="0"/>
              <a:t>.</a:t>
            </a:r>
          </a:p>
        </p:txBody>
      </p:sp>
      <p:sp>
        <p:nvSpPr>
          <p:cNvPr id="2" name="Rounded Rectangle 14">
            <a:extLst>
              <a:ext uri="{FF2B5EF4-FFF2-40B4-BE49-F238E27FC236}">
                <a16:creationId xmlns:a16="http://schemas.microsoft.com/office/drawing/2014/main" id="{CB698CF6-912E-DCD0-43CA-7CE521494DD3}"/>
              </a:ext>
            </a:extLst>
          </p:cNvPr>
          <p:cNvSpPr/>
          <p:nvPr/>
        </p:nvSpPr>
        <p:spPr>
          <a:xfrm>
            <a:off x="381000" y="1222395"/>
            <a:ext cx="8305800" cy="66355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D" sz="1400" dirty="0" err="1">
                <a:solidFill>
                  <a:schemeClr val="tx1"/>
                </a:solidFill>
              </a:rPr>
              <a:t>Beberapa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perilaku</a:t>
            </a:r>
            <a:r>
              <a:rPr lang="en-ID" sz="1400" dirty="0">
                <a:solidFill>
                  <a:schemeClr val="tx1"/>
                </a:solidFill>
              </a:rPr>
              <a:t> yang </a:t>
            </a:r>
            <a:r>
              <a:rPr lang="en-ID" sz="1400" dirty="0" err="1">
                <a:solidFill>
                  <a:schemeClr val="tx1"/>
                </a:solidFill>
              </a:rPr>
              <a:t>dapat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diterapkan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dalam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kehidupan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sehari-hari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sesuai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dengan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isi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kandungan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hadis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riwayat</a:t>
            </a:r>
            <a:r>
              <a:rPr lang="en-ID" sz="1400" dirty="0">
                <a:solidFill>
                  <a:schemeClr val="tx1"/>
                </a:solidFill>
              </a:rPr>
              <a:t> Muslim </a:t>
            </a:r>
            <a:r>
              <a:rPr lang="en-ID" sz="1400" dirty="0" err="1">
                <a:solidFill>
                  <a:schemeClr val="tx1"/>
                </a:solidFill>
              </a:rPr>
              <a:t>dari</a:t>
            </a:r>
            <a:r>
              <a:rPr lang="en-ID" sz="1400" dirty="0">
                <a:solidFill>
                  <a:schemeClr val="tx1"/>
                </a:solidFill>
              </a:rPr>
              <a:t> Abu Hurairah dan </a:t>
            </a:r>
            <a:r>
              <a:rPr lang="en-ID" sz="1400" dirty="0" err="1">
                <a:solidFill>
                  <a:schemeClr val="tx1"/>
                </a:solidFill>
              </a:rPr>
              <a:t>hadis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riwayat</a:t>
            </a:r>
            <a:r>
              <a:rPr lang="en-ID" sz="1400" dirty="0">
                <a:solidFill>
                  <a:schemeClr val="tx1"/>
                </a:solidFill>
              </a:rPr>
              <a:t> Ibnu </a:t>
            </a:r>
            <a:r>
              <a:rPr lang="en-ID" sz="1400" dirty="0" err="1">
                <a:solidFill>
                  <a:schemeClr val="tx1"/>
                </a:solidFill>
              </a:rPr>
              <a:t>Majah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dari</a:t>
            </a:r>
            <a:r>
              <a:rPr lang="en-ID" sz="1400" dirty="0">
                <a:solidFill>
                  <a:schemeClr val="tx1"/>
                </a:solidFill>
              </a:rPr>
              <a:t> Safwan bin ‘Assal Al-</a:t>
            </a:r>
            <a:r>
              <a:rPr lang="en-ID" sz="1400" dirty="0" err="1">
                <a:solidFill>
                  <a:schemeClr val="tx1"/>
                </a:solidFill>
              </a:rPr>
              <a:t>Muradi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adalah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sebagai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berikut</a:t>
            </a:r>
            <a:r>
              <a:rPr lang="en-ID" sz="1400" dirty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6680" y="416259"/>
            <a:ext cx="7343802" cy="980744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800" b="1" dirty="0"/>
                <a:t>Hadis </a:t>
              </a:r>
              <a:r>
                <a:rPr lang="en-ID" sz="2800" b="1" dirty="0" err="1"/>
                <a:t>tentang</a:t>
              </a:r>
              <a:r>
                <a:rPr lang="en-ID" sz="2800" b="1" dirty="0"/>
                <a:t> </a:t>
              </a:r>
              <a:r>
                <a:rPr lang="en-ID" sz="2800" b="1" dirty="0" err="1"/>
                <a:t>Menuntut</a:t>
              </a:r>
              <a:r>
                <a:rPr lang="en-ID" sz="2800" b="1" dirty="0"/>
                <a:t> </a:t>
              </a:r>
              <a:r>
                <a:rPr lang="en-ID" sz="2800" b="1" dirty="0" err="1"/>
                <a:t>Ilmu</a:t>
              </a:r>
              <a:endParaRPr lang="id-ID" sz="28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454338" y="376836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623037" y="348728"/>
            <a:ext cx="998885" cy="940847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18035" y="343215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52527" y="510907"/>
            <a:ext cx="951497" cy="916110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32746" y="-119089"/>
              <a:ext cx="303251" cy="475976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5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6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" y="1726223"/>
            <a:ext cx="8349736" cy="2800667"/>
            <a:chOff x="-62295" y="1733550"/>
            <a:chExt cx="8509083" cy="2800667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400927" cy="423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16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Arial" pitchFamily="34" charset="0"/>
                </a:rPr>
                <a:t>TUJUAN PEMBELAJARAN:</a:t>
              </a:r>
              <a:endParaRPr lang="en-US" sz="16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-62295" y="2333615"/>
              <a:ext cx="8509083" cy="2200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Memahami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Muslim </a:t>
              </a:r>
              <a:r>
                <a:rPr lang="en-ID" sz="1400" dirty="0" err="1"/>
                <a:t>dari</a:t>
              </a:r>
              <a:r>
                <a:rPr lang="en-ID" sz="1400" dirty="0"/>
                <a:t> Abu Hurairah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Ibnu </a:t>
              </a:r>
              <a:r>
                <a:rPr lang="en-ID" sz="1400" dirty="0" err="1"/>
                <a:t>Majah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Safwan bin ‘Assal Al-</a:t>
              </a:r>
              <a:r>
                <a:rPr lang="en-ID" sz="1400" dirty="0" err="1"/>
                <a:t>Muradi</a:t>
              </a:r>
              <a:r>
                <a:rPr lang="en-ID" sz="1400" dirty="0"/>
                <a:t>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menuntut</a:t>
              </a:r>
              <a:r>
                <a:rPr lang="en-ID" sz="1400" dirty="0"/>
                <a:t> </a:t>
              </a:r>
              <a:r>
                <a:rPr lang="en-ID" sz="1400" dirty="0" err="1"/>
                <a:t>ilmu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baik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Menguraikan</a:t>
              </a:r>
              <a:r>
                <a:rPr lang="en-ID" sz="1400" dirty="0"/>
                <a:t> </a:t>
              </a:r>
              <a:r>
                <a:rPr lang="en-ID" sz="1400" dirty="0" err="1"/>
                <a:t>terjemahan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Muslim </a:t>
              </a:r>
              <a:r>
                <a:rPr lang="en-ID" sz="1400" dirty="0" err="1"/>
                <a:t>dari</a:t>
              </a:r>
              <a:r>
                <a:rPr lang="en-ID" sz="1400" dirty="0"/>
                <a:t> Abu Hurairah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Ibnu </a:t>
              </a:r>
              <a:r>
                <a:rPr lang="en-ID" sz="1400" dirty="0" err="1"/>
                <a:t>Majah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Safwan bin ‘Assal Al-</a:t>
              </a:r>
              <a:r>
                <a:rPr lang="en-ID" sz="1400" dirty="0" err="1"/>
                <a:t>Muradi</a:t>
              </a:r>
              <a:r>
                <a:rPr lang="en-ID" sz="1400" dirty="0"/>
                <a:t>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menuntut</a:t>
              </a:r>
              <a:r>
                <a:rPr lang="en-ID" sz="1400" dirty="0"/>
                <a:t> </a:t>
              </a:r>
              <a:r>
                <a:rPr lang="en-ID" sz="1400" dirty="0" err="1"/>
                <a:t>ilmu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tepat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Menelaah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Muslim </a:t>
              </a:r>
              <a:r>
                <a:rPr lang="en-ID" sz="1400" dirty="0" err="1"/>
                <a:t>dari</a:t>
              </a:r>
              <a:r>
                <a:rPr lang="en-ID" sz="1400" dirty="0"/>
                <a:t> Abu Hurairah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Ibnu </a:t>
              </a:r>
              <a:r>
                <a:rPr lang="en-ID" sz="1400" dirty="0" err="1"/>
                <a:t>Majah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Safwan bin ‘Assal Al-</a:t>
              </a:r>
              <a:r>
                <a:rPr lang="en-ID" sz="1400" dirty="0" err="1"/>
                <a:t>Muradi</a:t>
              </a:r>
              <a:r>
                <a:rPr lang="en-ID" sz="1400" dirty="0"/>
                <a:t>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menuntut</a:t>
              </a:r>
              <a:r>
                <a:rPr lang="en-ID" sz="1400" dirty="0"/>
                <a:t> </a:t>
              </a:r>
              <a:r>
                <a:rPr lang="en-ID" sz="1400" dirty="0" err="1"/>
                <a:t>ilmu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Mengimplementasikan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menuntut</a:t>
              </a:r>
              <a:r>
                <a:rPr lang="en-ID" sz="1400" dirty="0"/>
                <a:t> </a:t>
              </a:r>
              <a:r>
                <a:rPr lang="en-ID" sz="1400" dirty="0" err="1"/>
                <a:t>ilmu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kehidupan</a:t>
              </a:r>
              <a:r>
                <a:rPr lang="en-ID" sz="1400" dirty="0"/>
                <a:t> </a:t>
              </a:r>
              <a:r>
                <a:rPr lang="en-ID" sz="1400" dirty="0" err="1"/>
                <a:t>sehari-hari</a:t>
              </a:r>
              <a:r>
                <a:rPr lang="en-ID" sz="1400" dirty="0"/>
                <a:t>.</a:t>
              </a:r>
              <a:endParaRPr lang="en-US" sz="14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364" y="243528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0764" y="32363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342264" y="1237235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600" dirty="0"/>
              <a:t>Hadis </a:t>
            </a:r>
            <a:r>
              <a:rPr lang="en-ID" sz="1600" dirty="0" err="1"/>
              <a:t>riwayat</a:t>
            </a:r>
            <a:r>
              <a:rPr lang="en-ID" sz="1600" dirty="0"/>
              <a:t> Muslim </a:t>
            </a:r>
            <a:r>
              <a:rPr lang="en-ID" sz="1600" dirty="0" err="1"/>
              <a:t>dari</a:t>
            </a:r>
            <a:r>
              <a:rPr lang="en-ID" sz="1600" dirty="0"/>
              <a:t> Abu Hurairah </a:t>
            </a:r>
            <a:r>
              <a:rPr lang="en-ID" sz="1600" dirty="0" err="1"/>
              <a:t>menjelaskan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orang yang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dimudahkan</a:t>
            </a:r>
            <a:r>
              <a:rPr lang="en-ID" sz="1600" dirty="0"/>
              <a:t> </a:t>
            </a:r>
            <a:r>
              <a:rPr lang="en-ID" sz="1600" dirty="0" err="1"/>
              <a:t>jalannya</a:t>
            </a:r>
            <a:r>
              <a:rPr lang="en-ID" sz="1600" dirty="0"/>
              <a:t> oleh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  <a:r>
              <a:rPr lang="en-ID" sz="1600" dirty="0" err="1"/>
              <a:t>menuju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r>
              <a:rPr lang="en-ID" sz="16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hanya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agama </a:t>
            </a:r>
            <a:r>
              <a:rPr lang="en-ID" sz="1600" dirty="0" err="1"/>
              <a:t>saja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juga </a:t>
            </a:r>
            <a:r>
              <a:rPr lang="en-ID" sz="1600" dirty="0" err="1"/>
              <a:t>ilmu-ilmu</a:t>
            </a:r>
            <a:r>
              <a:rPr lang="en-ID" sz="1600" dirty="0"/>
              <a:t> </a:t>
            </a:r>
            <a:r>
              <a:rPr lang="en-ID" sz="1600" dirty="0" err="1"/>
              <a:t>lainnya</a:t>
            </a:r>
            <a:r>
              <a:rPr lang="en-ID" sz="1600" dirty="0"/>
              <a:t> yang </a:t>
            </a:r>
            <a:r>
              <a:rPr lang="en-ID" sz="1600" dirty="0" err="1"/>
              <a:t>bermanfaat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bertentangan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syariat</a:t>
            </a:r>
            <a:r>
              <a:rPr lang="en-ID" sz="1600" dirty="0"/>
              <a:t> Islam, agar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memperoleh</a:t>
            </a:r>
            <a:r>
              <a:rPr lang="en-ID" sz="1600" dirty="0"/>
              <a:t> </a:t>
            </a:r>
            <a:r>
              <a:rPr lang="en-ID" sz="1600" dirty="0" err="1"/>
              <a:t>kebahagiaan</a:t>
            </a:r>
            <a:r>
              <a:rPr lang="en-ID" sz="1600" dirty="0"/>
              <a:t> di dunia dan di </a:t>
            </a:r>
            <a:r>
              <a:rPr lang="en-ID" sz="1600" dirty="0" err="1"/>
              <a:t>akhirat</a:t>
            </a:r>
            <a:r>
              <a:rPr lang="en-ID" sz="16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600" dirty="0"/>
              <a:t>Hadis </a:t>
            </a:r>
            <a:r>
              <a:rPr lang="en-ID" sz="1600" dirty="0" err="1"/>
              <a:t>riwayat</a:t>
            </a:r>
            <a:r>
              <a:rPr lang="en-ID" sz="1600" dirty="0"/>
              <a:t> Ibnu </a:t>
            </a:r>
            <a:r>
              <a:rPr lang="en-ID" sz="1600" dirty="0" err="1"/>
              <a:t>Majah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Safwan bin ‘Assal Al-</a:t>
            </a:r>
            <a:r>
              <a:rPr lang="en-ID" sz="1600" dirty="0" err="1"/>
              <a:t>Muradi</a:t>
            </a:r>
            <a:r>
              <a:rPr lang="en-ID" sz="1600" dirty="0"/>
              <a:t> </a:t>
            </a:r>
            <a:r>
              <a:rPr lang="en-ID" sz="1600" dirty="0" err="1"/>
              <a:t>menjelaskan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balasan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orang yang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para </a:t>
            </a:r>
            <a:r>
              <a:rPr lang="en-ID" sz="1600" dirty="0" err="1"/>
              <a:t>malaikat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mengepakkan</a:t>
            </a:r>
            <a:r>
              <a:rPr lang="en-ID" sz="1600" dirty="0"/>
              <a:t> </a:t>
            </a:r>
            <a:r>
              <a:rPr lang="en-ID" sz="1600" dirty="0" err="1"/>
              <a:t>sayap</a:t>
            </a:r>
            <a:r>
              <a:rPr lang="en-ID" sz="1600" dirty="0"/>
              <a:t>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bentuk</a:t>
            </a:r>
            <a:r>
              <a:rPr lang="en-ID" sz="1600" dirty="0"/>
              <a:t> </a:t>
            </a:r>
            <a:r>
              <a:rPr lang="en-ID" sz="1600" dirty="0" err="1"/>
              <a:t>ketawaduan</a:t>
            </a:r>
            <a:r>
              <a:rPr lang="en-ID" sz="1600" dirty="0"/>
              <a:t> dan </a:t>
            </a:r>
            <a:r>
              <a:rPr lang="en-ID" sz="1600" dirty="0" err="1"/>
              <a:t>penghormatan</a:t>
            </a:r>
            <a:r>
              <a:rPr lang="en-ID" sz="1600" dirty="0"/>
              <a:t> </a:t>
            </a:r>
            <a:r>
              <a:rPr lang="en-ID" sz="1600" dirty="0" err="1"/>
              <a:t>terhadap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yang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miliki</a:t>
            </a:r>
            <a:r>
              <a:rPr lang="en-ID" sz="16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600" dirty="0" err="1"/>
              <a:t>Setiap</a:t>
            </a:r>
            <a:r>
              <a:rPr lang="en-ID" sz="1600" dirty="0"/>
              <a:t> orang yang </a:t>
            </a:r>
            <a:r>
              <a:rPr lang="en-ID" sz="1600" dirty="0" err="1"/>
              <a:t>berilmu</a:t>
            </a:r>
            <a:r>
              <a:rPr lang="en-ID" sz="1600" dirty="0"/>
              <a:t> </a:t>
            </a:r>
            <a:r>
              <a:rPr lang="en-ID" sz="1600" dirty="0" err="1"/>
              <a:t>diwajibkan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mengamalkan</a:t>
            </a:r>
            <a:r>
              <a:rPr lang="en-ID" sz="1600" dirty="0"/>
              <a:t> </a:t>
            </a:r>
            <a:r>
              <a:rPr lang="en-ID" sz="1600" dirty="0" err="1"/>
              <a:t>ilmunya</a:t>
            </a:r>
            <a:r>
              <a:rPr lang="en-ID" sz="16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600" dirty="0"/>
              <a:t> </a:t>
            </a:r>
            <a:r>
              <a:rPr lang="en-ID" sz="1600" dirty="0" err="1"/>
              <a:t>Beberapa</a:t>
            </a:r>
            <a:r>
              <a:rPr lang="en-ID" sz="1600" dirty="0"/>
              <a:t> </a:t>
            </a:r>
            <a:r>
              <a:rPr lang="en-ID" sz="1600" dirty="0" err="1"/>
              <a:t>keutamaan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, di </a:t>
            </a:r>
            <a:r>
              <a:rPr lang="en-ID" sz="1600" dirty="0" err="1"/>
              <a:t>antaranya</a:t>
            </a:r>
            <a:r>
              <a:rPr lang="en-ID" sz="1600" dirty="0"/>
              <a:t> </a:t>
            </a:r>
            <a:r>
              <a:rPr lang="en-ID" sz="1600" dirty="0" err="1"/>
              <a:t>memperoleh</a:t>
            </a:r>
            <a:r>
              <a:rPr lang="en-ID" sz="1600" dirty="0"/>
              <a:t> </a:t>
            </a:r>
            <a:r>
              <a:rPr lang="en-ID" sz="1600" dirty="0" err="1"/>
              <a:t>pahala</a:t>
            </a:r>
            <a:r>
              <a:rPr lang="en-ID" sz="1600" dirty="0"/>
              <a:t> </a:t>
            </a:r>
            <a:r>
              <a:rPr lang="en-ID" sz="1600" dirty="0" err="1"/>
              <a:t>seperti</a:t>
            </a:r>
            <a:r>
              <a:rPr lang="en-ID" sz="1600" dirty="0"/>
              <a:t> orang </a:t>
            </a:r>
            <a:r>
              <a:rPr lang="en-ID" sz="1600" dirty="0" err="1"/>
              <a:t>berjihad</a:t>
            </a:r>
            <a:r>
              <a:rPr lang="en-ID" sz="1600" dirty="0"/>
              <a:t>,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utama</a:t>
            </a:r>
            <a:r>
              <a:rPr lang="en-ID" sz="1600" dirty="0"/>
              <a:t> </a:t>
            </a:r>
            <a:r>
              <a:rPr lang="en-ID" sz="1600" dirty="0" err="1"/>
              <a:t>dibandingkan</a:t>
            </a:r>
            <a:r>
              <a:rPr lang="en-ID" sz="1600" dirty="0"/>
              <a:t> salat </a:t>
            </a:r>
            <a:r>
              <a:rPr lang="en-ID" sz="1600" dirty="0" err="1"/>
              <a:t>sunah</a:t>
            </a:r>
            <a:r>
              <a:rPr lang="en-ID" sz="1600" dirty="0"/>
              <a:t> </a:t>
            </a:r>
            <a:r>
              <a:rPr lang="en-ID" sz="1600" dirty="0" err="1"/>
              <a:t>seratus</a:t>
            </a:r>
            <a:r>
              <a:rPr lang="en-ID" sz="1600" dirty="0"/>
              <a:t> </a:t>
            </a:r>
            <a:r>
              <a:rPr lang="en-ID" sz="1600" dirty="0" err="1"/>
              <a:t>rakaat</a:t>
            </a:r>
            <a:r>
              <a:rPr lang="en-ID" sz="1600" dirty="0"/>
              <a:t>, </a:t>
            </a:r>
            <a:r>
              <a:rPr lang="en-ID" sz="1600" dirty="0" err="1"/>
              <a:t>setiap</a:t>
            </a:r>
            <a:r>
              <a:rPr lang="en-ID" sz="1600" dirty="0"/>
              <a:t> </a:t>
            </a:r>
            <a:r>
              <a:rPr lang="en-ID" sz="1600" dirty="0" err="1"/>
              <a:t>langkahnya</a:t>
            </a:r>
            <a:r>
              <a:rPr lang="en-ID" sz="1600" dirty="0"/>
              <a:t> </a:t>
            </a:r>
            <a:r>
              <a:rPr lang="en-ID" sz="1600" dirty="0" err="1"/>
              <a:t>dinaungi</a:t>
            </a:r>
            <a:r>
              <a:rPr lang="en-ID" sz="1600" dirty="0"/>
              <a:t> </a:t>
            </a:r>
            <a:r>
              <a:rPr lang="en-ID" sz="1600" dirty="0" err="1"/>
              <a:t>malaikat</a:t>
            </a:r>
            <a:r>
              <a:rPr lang="en-ID" sz="1600" dirty="0"/>
              <a:t>, dan </a:t>
            </a:r>
            <a:r>
              <a:rPr lang="en-ID" sz="1600" dirty="0" err="1"/>
              <a:t>diajarkan</a:t>
            </a:r>
            <a:r>
              <a:rPr lang="en-ID" sz="1600" dirty="0"/>
              <a:t> </a:t>
            </a:r>
            <a:r>
              <a:rPr lang="en-ID" sz="1600" dirty="0" err="1"/>
              <a:t>apa</a:t>
            </a:r>
            <a:r>
              <a:rPr lang="en-ID" sz="1600" dirty="0"/>
              <a:t> yang </a:t>
            </a:r>
            <a:r>
              <a:rPr lang="en-ID" sz="1600" dirty="0" err="1"/>
              <a:t>belum</a:t>
            </a:r>
            <a:r>
              <a:rPr lang="en-ID" sz="1600" dirty="0"/>
              <a:t> </a:t>
            </a:r>
            <a:r>
              <a:rPr lang="en-ID" sz="1600" dirty="0" err="1"/>
              <a:t>diketahuinya</a:t>
            </a:r>
            <a:r>
              <a:rPr lang="en-ID" sz="1600" dirty="0"/>
              <a:t> oleh Allah </a:t>
            </a:r>
            <a:r>
              <a:rPr lang="en-ID" sz="1600" dirty="0" err="1"/>
              <a:t>Swt</a:t>
            </a:r>
            <a:endParaRPr lang="en-US" altLang="en-GB" sz="1600" dirty="0">
              <a:solidFill>
                <a:srgbClr val="000000"/>
              </a:solidFill>
              <a:cs typeface="Calibri" panose="020F0502020204030204" charset="0"/>
              <a:sym typeface="+mn-ea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1"/>
      <p:bldP spid="17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5601400" y="1690153"/>
            <a:ext cx="2938838" cy="18848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8944" y="1665128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1426" y="1698030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5513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14201" y="4295274"/>
            <a:ext cx="9144000" cy="954527"/>
          </a:xfrm>
          <a:prstGeom prst="rect">
            <a:avLst/>
          </a:prstGeom>
        </p:spPr>
      </p:pic>
      <p:sp>
        <p:nvSpPr>
          <p:cNvPr id="9" name="Google Shape;946;p55">
            <a:hlinkClick r:id="rId4" action="ppaction://hlinksldjump"/>
          </p:cNvPr>
          <p:cNvSpPr txBox="1"/>
          <p:nvPr/>
        </p:nvSpPr>
        <p:spPr>
          <a:xfrm>
            <a:off x="931775" y="1152184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Google Shape;947;p55">
            <a:hlinkClick r:id="rId4" action="ppaction://hlinksldjump"/>
          </p:cNvPr>
          <p:cNvSpPr txBox="1"/>
          <p:nvPr/>
        </p:nvSpPr>
        <p:spPr>
          <a:xfrm>
            <a:off x="3396658" y="2496723"/>
            <a:ext cx="2856230" cy="48831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en-GB" sz="2000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41880" y="1761773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sz="16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A. </a:t>
            </a:r>
            <a:r>
              <a:rPr lang="en-ID" sz="1600" b="1" dirty="0">
                <a:solidFill>
                  <a:schemeClr val="tx1"/>
                </a:solidFill>
              </a:rPr>
              <a:t>Hadis Riwayat Muslim </a:t>
            </a:r>
            <a:r>
              <a:rPr lang="en-ID" sz="1600" b="1" dirty="0" err="1">
                <a:solidFill>
                  <a:schemeClr val="tx1"/>
                </a:solidFill>
              </a:rPr>
              <a:t>dari</a:t>
            </a:r>
            <a:r>
              <a:rPr lang="en-ID" sz="1600" b="1" dirty="0">
                <a:solidFill>
                  <a:schemeClr val="tx1"/>
                </a:solidFill>
              </a:rPr>
              <a:t> Abu Hurairah </a:t>
            </a:r>
            <a:r>
              <a:rPr lang="en-ID" sz="1600" b="1" dirty="0" err="1">
                <a:solidFill>
                  <a:schemeClr val="tx1"/>
                </a:solidFill>
              </a:rPr>
              <a:t>tentang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Menuntut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Ilmu</a:t>
            </a:r>
            <a:endParaRPr lang="en-US" altLang="en-GB" sz="16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26413" y="1761773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sz="16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B. </a:t>
            </a:r>
            <a:r>
              <a:rPr lang="en-ID" sz="1600" b="1" dirty="0">
                <a:solidFill>
                  <a:schemeClr val="tx1"/>
                </a:solidFill>
              </a:rPr>
              <a:t>Hadis Riwayat Ibnu </a:t>
            </a:r>
            <a:r>
              <a:rPr lang="en-ID" sz="1600" b="1" dirty="0" err="1">
                <a:solidFill>
                  <a:schemeClr val="tx1"/>
                </a:solidFill>
              </a:rPr>
              <a:t>Majah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dari</a:t>
            </a:r>
            <a:r>
              <a:rPr lang="en-ID" sz="1600" b="1" dirty="0">
                <a:solidFill>
                  <a:schemeClr val="tx1"/>
                </a:solidFill>
              </a:rPr>
              <a:t> Safwan bin ‘Assal Al-</a:t>
            </a:r>
            <a:r>
              <a:rPr lang="en-ID" sz="1600" b="1" dirty="0" err="1">
                <a:solidFill>
                  <a:schemeClr val="tx1"/>
                </a:solidFill>
              </a:rPr>
              <a:t>Muradi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tentang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Menuntut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Ilmu</a:t>
            </a:r>
            <a:endParaRPr lang="en-US" altLang="en-GB" sz="1600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01400" y="1761774"/>
            <a:ext cx="2713776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GB" sz="16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ID" sz="1600" b="1" dirty="0" err="1">
                <a:solidFill>
                  <a:schemeClr val="tx1"/>
                </a:solidFill>
              </a:rPr>
              <a:t>Menerapkan</a:t>
            </a:r>
            <a:r>
              <a:rPr lang="en-ID" sz="1600" b="1" dirty="0">
                <a:solidFill>
                  <a:schemeClr val="tx1"/>
                </a:solidFill>
              </a:rPr>
              <a:t> Isi </a:t>
            </a:r>
            <a:r>
              <a:rPr lang="en-ID" sz="1600" b="1" dirty="0" err="1">
                <a:solidFill>
                  <a:schemeClr val="tx1"/>
                </a:solidFill>
              </a:rPr>
              <a:t>Kandungan</a:t>
            </a:r>
            <a:r>
              <a:rPr lang="en-ID" sz="1600" b="1" dirty="0">
                <a:solidFill>
                  <a:schemeClr val="tx1"/>
                </a:solidFill>
              </a:rPr>
              <a:t> Hadis </a:t>
            </a:r>
            <a:r>
              <a:rPr lang="en-ID" sz="1600" b="1" dirty="0" err="1">
                <a:solidFill>
                  <a:schemeClr val="tx1"/>
                </a:solidFill>
              </a:rPr>
              <a:t>tentang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Menuntut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Ilmu</a:t>
            </a:r>
            <a:endParaRPr lang="en-US" altLang="en-US" sz="1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3" grpId="0"/>
      <p:bldP spid="9" grpId="0"/>
      <p:bldP spid="10" grpId="0"/>
      <p:bldP spid="13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23091" y="4324350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E2489E-83A0-E3D1-0294-227CFE9F267F}"/>
              </a:ext>
            </a:extLst>
          </p:cNvPr>
          <p:cNvSpPr/>
          <p:nvPr/>
        </p:nvSpPr>
        <p:spPr>
          <a:xfrm>
            <a:off x="286843" y="1363568"/>
            <a:ext cx="852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1. </a:t>
            </a:r>
            <a:r>
              <a:rPr lang="en-ID" b="1" dirty="0" err="1"/>
              <a:t>Membaca</a:t>
            </a:r>
            <a:r>
              <a:rPr lang="en-ID" b="1" dirty="0"/>
              <a:t> Hadis Riwayat Muslim </a:t>
            </a:r>
            <a:r>
              <a:rPr lang="en-ID" b="1" dirty="0" err="1"/>
              <a:t>dari</a:t>
            </a:r>
            <a:r>
              <a:rPr lang="en-ID" b="1" dirty="0"/>
              <a:t> Abu Hurairah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7EAD32-8F63-ACB5-F23A-F6A6300327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33" t="39631" r="31667" b="32221"/>
          <a:stretch/>
        </p:blipFill>
        <p:spPr>
          <a:xfrm>
            <a:off x="928661" y="2075214"/>
            <a:ext cx="6747408" cy="224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5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66700" y="1313422"/>
            <a:ext cx="8610600" cy="85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Hadis Riwayat Muslim </a:t>
            </a:r>
            <a:r>
              <a:rPr lang="en-ID" b="1" dirty="0" err="1"/>
              <a:t>dari</a:t>
            </a:r>
            <a:r>
              <a:rPr lang="en-ID" b="1" dirty="0"/>
              <a:t> Abu Hurairah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  <a:p>
            <a:pPr lvl="0" algn="just">
              <a:spcAft>
                <a:spcPts val="1600"/>
              </a:spcAft>
            </a:pPr>
            <a:endParaRPr lang="en-ID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A70AB-42BD-D70B-84BC-F509E3750B3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67" t="36666" r="18333" b="16706"/>
          <a:stretch/>
        </p:blipFill>
        <p:spPr>
          <a:xfrm>
            <a:off x="1447800" y="1888671"/>
            <a:ext cx="5943600" cy="239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0408"/>
            <a:ext cx="8610600" cy="85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Hadis Riwayat Muslim </a:t>
            </a:r>
            <a:r>
              <a:rPr lang="en-ID" b="1" dirty="0" err="1"/>
              <a:t>dari</a:t>
            </a:r>
            <a:r>
              <a:rPr lang="en-ID" b="1" dirty="0"/>
              <a:t> Abu Hurairah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  <a:p>
            <a:pPr lvl="0" algn="just">
              <a:spcAft>
                <a:spcPts val="1600"/>
              </a:spcAft>
            </a:pPr>
            <a:endParaRPr lang="en-ID" dirty="0"/>
          </a:p>
        </p:txBody>
      </p:sp>
      <p:sp>
        <p:nvSpPr>
          <p:cNvPr id="2" name="Google Shape;980;p58">
            <a:extLst>
              <a:ext uri="{FF2B5EF4-FFF2-40B4-BE49-F238E27FC236}">
                <a16:creationId xmlns:a16="http://schemas.microsoft.com/office/drawing/2014/main" id="{AD537B37-6D67-22B3-333E-46286CA87CEE}"/>
              </a:ext>
            </a:extLst>
          </p:cNvPr>
          <p:cNvSpPr txBox="1">
            <a:spLocks/>
          </p:cNvSpPr>
          <p:nvPr/>
        </p:nvSpPr>
        <p:spPr>
          <a:xfrm>
            <a:off x="533400" y="2057366"/>
            <a:ext cx="7543800" cy="1686044"/>
          </a:xfrm>
          <a:prstGeom prst="roundRect">
            <a:avLst/>
          </a:prstGeom>
          <a:solidFill>
            <a:srgbClr val="FFFF9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600" b="1" dirty="0" err="1"/>
              <a:t>Artinya</a:t>
            </a:r>
            <a:r>
              <a:rPr lang="en-ID" sz="1600" b="1" dirty="0"/>
              <a:t>:</a:t>
            </a:r>
            <a:r>
              <a:rPr lang="en-ID" sz="1600" dirty="0"/>
              <a:t> </a:t>
            </a:r>
          </a:p>
          <a:p>
            <a:pPr marL="0" indent="0">
              <a:buNone/>
            </a:pPr>
            <a:r>
              <a:rPr lang="en-ID" sz="1600" dirty="0"/>
              <a:t>Abu Hurairah R.A. </a:t>
            </a:r>
            <a:r>
              <a:rPr lang="en-ID" sz="1600" dirty="0" err="1"/>
              <a:t>berkata</a:t>
            </a:r>
            <a:r>
              <a:rPr lang="en-ID" sz="1600" dirty="0"/>
              <a:t>, Rasulullah Saw. </a:t>
            </a:r>
            <a:r>
              <a:rPr lang="en-ID" sz="1600" dirty="0" err="1"/>
              <a:t>bersabda</a:t>
            </a:r>
            <a:r>
              <a:rPr lang="en-ID" sz="1600" dirty="0"/>
              <a:t>: “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siapa</a:t>
            </a:r>
            <a:r>
              <a:rPr lang="en-ID" sz="1600" dirty="0"/>
              <a:t> </a:t>
            </a:r>
            <a:r>
              <a:rPr lang="en-ID" sz="1600" dirty="0" err="1"/>
              <a:t>menempuh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jalan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Allah </a:t>
            </a:r>
            <a:r>
              <a:rPr lang="en-ID" sz="1600" dirty="0" err="1"/>
              <a:t>memudahkan</a:t>
            </a:r>
            <a:r>
              <a:rPr lang="en-ID" sz="1600" dirty="0"/>
              <a:t> </a:t>
            </a:r>
            <a:r>
              <a:rPr lang="en-ID" sz="1600" dirty="0" err="1"/>
              <a:t>baginya</a:t>
            </a:r>
            <a:r>
              <a:rPr lang="en-ID" sz="1600" dirty="0"/>
              <a:t> </a:t>
            </a:r>
            <a:r>
              <a:rPr lang="en-ID" sz="1600" dirty="0" err="1"/>
              <a:t>jalan</a:t>
            </a:r>
            <a:r>
              <a:rPr lang="en-ID" sz="1600" dirty="0"/>
              <a:t> </a:t>
            </a:r>
            <a:r>
              <a:rPr lang="en-ID" sz="1600" dirty="0" err="1"/>
              <a:t>menuju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r>
              <a:rPr lang="en-ID" sz="1600" dirty="0"/>
              <a:t>.” (</a:t>
            </a:r>
            <a:r>
              <a:rPr lang="en-ID" sz="1600" b="1" dirty="0"/>
              <a:t>H.R. Muslim</a:t>
            </a:r>
            <a:r>
              <a:rPr lang="en-ID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9379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2" grpId="0" build="p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192968"/>
            <a:ext cx="8453036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3. </a:t>
            </a:r>
            <a:r>
              <a:rPr lang="en-ID" sz="1700" b="1" dirty="0" err="1"/>
              <a:t>Menghafal</a:t>
            </a:r>
            <a:r>
              <a:rPr lang="en-ID" sz="1700" b="1" dirty="0"/>
              <a:t> </a:t>
            </a:r>
            <a:r>
              <a:rPr lang="en-ID" sz="1600" b="1" dirty="0"/>
              <a:t>Hadis Riwayat Muslim </a:t>
            </a:r>
            <a:r>
              <a:rPr lang="en-ID" sz="1600" b="1" dirty="0" err="1"/>
              <a:t>dari</a:t>
            </a:r>
            <a:r>
              <a:rPr lang="en-ID" sz="1600" b="1" dirty="0"/>
              <a:t> Abu Hurairah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id="{42488A4D-7287-B6A7-677D-1C4BC8069F9A}"/>
              </a:ext>
            </a:extLst>
          </p:cNvPr>
          <p:cNvSpPr/>
          <p:nvPr/>
        </p:nvSpPr>
        <p:spPr>
          <a:xfrm>
            <a:off x="533400" y="1602867"/>
            <a:ext cx="7489190" cy="27660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>
                <a:solidFill>
                  <a:sysClr val="windowText" lastClr="000000"/>
                </a:solidFill>
              </a:rPr>
              <a:t>Bacalah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kembali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hadis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riwayat</a:t>
            </a:r>
            <a:r>
              <a:rPr lang="en-ID" dirty="0">
                <a:solidFill>
                  <a:sysClr val="windowText" lastClr="000000"/>
                </a:solidFill>
              </a:rPr>
              <a:t> Muslim </a:t>
            </a:r>
            <a:r>
              <a:rPr lang="en-ID" dirty="0" err="1">
                <a:solidFill>
                  <a:sysClr val="windowText" lastClr="000000"/>
                </a:solidFill>
              </a:rPr>
              <a:t>dari</a:t>
            </a:r>
            <a:r>
              <a:rPr lang="en-ID" dirty="0">
                <a:solidFill>
                  <a:sysClr val="windowText" lastClr="000000"/>
                </a:solidFill>
              </a:rPr>
              <a:t> Abu Hurairah </a:t>
            </a:r>
            <a:r>
              <a:rPr lang="en-ID" dirty="0" err="1">
                <a:solidFill>
                  <a:sysClr val="windowText" lastClr="000000"/>
                </a:solidFill>
              </a:rPr>
              <a:t>secara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berulang-ulang</a:t>
            </a:r>
            <a:r>
              <a:rPr lang="en-ID" dirty="0">
                <a:solidFill>
                  <a:sysClr val="windowText" lastClr="000000"/>
                </a:solidFill>
              </a:rPr>
              <a:t>, </a:t>
            </a:r>
            <a:r>
              <a:rPr lang="en-ID" dirty="0" err="1">
                <a:solidFill>
                  <a:sysClr val="windowText" lastClr="000000"/>
                </a:solidFill>
              </a:rPr>
              <a:t>kemudian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hafalkan</a:t>
            </a:r>
            <a:r>
              <a:rPr lang="en-ID" dirty="0">
                <a:solidFill>
                  <a:sysClr val="windowText" lastClr="000000"/>
                </a:solidFill>
              </a:rPr>
              <a:t> di </a:t>
            </a:r>
            <a:r>
              <a:rPr lang="en-ID" dirty="0" err="1">
                <a:solidFill>
                  <a:sysClr val="windowText" lastClr="000000"/>
                </a:solidFill>
              </a:rPr>
              <a:t>rumah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dengan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bimbingan</a:t>
            </a:r>
            <a:r>
              <a:rPr lang="en-ID" dirty="0">
                <a:solidFill>
                  <a:sysClr val="windowText" lastClr="000000"/>
                </a:solidFill>
              </a:rPr>
              <a:t> orang </a:t>
            </a:r>
            <a:r>
              <a:rPr lang="en-ID" dirty="0" err="1">
                <a:solidFill>
                  <a:sysClr val="windowText" lastClr="000000"/>
                </a:solidFill>
              </a:rPr>
              <a:t>tua</a:t>
            </a:r>
            <a:r>
              <a:rPr lang="en-ID" dirty="0">
                <a:solidFill>
                  <a:sysClr val="windowText" lastClr="000000"/>
                </a:solidFill>
              </a:rPr>
              <a:t>. Lalu, </a:t>
            </a:r>
            <a:r>
              <a:rPr lang="en-ID" dirty="0" err="1">
                <a:solidFill>
                  <a:sysClr val="windowText" lastClr="000000"/>
                </a:solidFill>
              </a:rPr>
              <a:t>tunjukkan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hafalan</a:t>
            </a:r>
            <a:r>
              <a:rPr lang="en-ID" dirty="0">
                <a:solidFill>
                  <a:sysClr val="windowText" lastClr="000000"/>
                </a:solidFill>
              </a:rPr>
              <a:t> kalian di </a:t>
            </a:r>
            <a:r>
              <a:rPr lang="en-ID" dirty="0" err="1">
                <a:solidFill>
                  <a:sysClr val="windowText" lastClr="000000"/>
                </a:solidFill>
              </a:rPr>
              <a:t>depan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kelas</a:t>
            </a:r>
            <a:r>
              <a:rPr lang="en-ID" dirty="0">
                <a:solidFill>
                  <a:sysClr val="windowText" lastClr="000000"/>
                </a:solidFill>
              </a:rPr>
              <a:t>. </a:t>
            </a:r>
          </a:p>
          <a:p>
            <a:pPr algn="ctr"/>
            <a:endParaRPr lang="en-ID" dirty="0">
              <a:solidFill>
                <a:sysClr val="windowText" lastClr="000000"/>
              </a:solidFill>
            </a:endParaRPr>
          </a:p>
          <a:p>
            <a:pPr algn="ctr"/>
            <a:endParaRPr lang="en-ID" dirty="0">
              <a:solidFill>
                <a:sysClr val="windowText" lastClr="000000"/>
              </a:solidFill>
            </a:endParaRPr>
          </a:p>
          <a:p>
            <a:pPr algn="ctr"/>
            <a:r>
              <a:rPr lang="en-ID" dirty="0">
                <a:solidFill>
                  <a:sysClr val="windowText" lastClr="000000"/>
                </a:solidFill>
              </a:rPr>
              <a:t>Guru </a:t>
            </a:r>
            <a:r>
              <a:rPr lang="en-ID" dirty="0" err="1">
                <a:solidFill>
                  <a:sysClr val="windowText" lastClr="000000"/>
                </a:solidFill>
              </a:rPr>
              <a:t>akan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memberikan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tanda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centang</a:t>
            </a:r>
            <a:r>
              <a:rPr lang="en-ID" dirty="0">
                <a:solidFill>
                  <a:sysClr val="windowText" lastClr="000000"/>
                </a:solidFill>
              </a:rPr>
              <a:t> (✔) pada </a:t>
            </a:r>
            <a:r>
              <a:rPr lang="en-ID" dirty="0" err="1">
                <a:solidFill>
                  <a:sysClr val="windowText" lastClr="000000"/>
                </a:solidFill>
              </a:rPr>
              <a:t>pilihan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sesuai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dengan</a:t>
            </a:r>
            <a:r>
              <a:rPr lang="en-ID" dirty="0">
                <a:solidFill>
                  <a:sysClr val="windowText" lastClr="000000"/>
                </a:solidFill>
              </a:rPr>
              <a:t> </a:t>
            </a:r>
            <a:r>
              <a:rPr lang="en-ID" dirty="0" err="1">
                <a:solidFill>
                  <a:sysClr val="windowText" lastClr="000000"/>
                </a:solidFill>
              </a:rPr>
              <a:t>hafalan</a:t>
            </a:r>
            <a:r>
              <a:rPr lang="en-ID" dirty="0">
                <a:solidFill>
                  <a:sysClr val="windowText" lastClr="000000"/>
                </a:solidFill>
              </a:rPr>
              <a:t> kalian.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3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2825"/>
            <a:ext cx="8453036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Hadis Riwayat Muslim </a:t>
            </a:r>
            <a:r>
              <a:rPr lang="en-ID" sz="1600" b="1" dirty="0" err="1"/>
              <a:t>dari</a:t>
            </a:r>
            <a:r>
              <a:rPr lang="en-ID" sz="1600" b="1" dirty="0"/>
              <a:t> Abu Hurairah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Menuntut</a:t>
            </a:r>
            <a:r>
              <a:rPr lang="en-ID" sz="1600" b="1" dirty="0"/>
              <a:t> </a:t>
            </a:r>
            <a:r>
              <a:rPr lang="en-ID" sz="1600" b="1" dirty="0" err="1"/>
              <a:t>Ilmu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2" name="Kotak Teks 10">
            <a:extLst>
              <a:ext uri="{FF2B5EF4-FFF2-40B4-BE49-F238E27FC236}">
                <a16:creationId xmlns:a16="http://schemas.microsoft.com/office/drawing/2014/main" id="{B3EC572C-686E-E4F2-71A3-BA71AF7072DC}"/>
              </a:ext>
            </a:extLst>
          </p:cNvPr>
          <p:cNvSpPr txBox="1"/>
          <p:nvPr/>
        </p:nvSpPr>
        <p:spPr>
          <a:xfrm>
            <a:off x="432986" y="1683752"/>
            <a:ext cx="8305800" cy="64698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ID" sz="1600" dirty="0"/>
              <a:t>Hadis </a:t>
            </a:r>
            <a:r>
              <a:rPr lang="en-ID" sz="1600" dirty="0" err="1"/>
              <a:t>riwayat</a:t>
            </a:r>
            <a:r>
              <a:rPr lang="en-ID" sz="1600" dirty="0"/>
              <a:t> Muslim </a:t>
            </a:r>
            <a:r>
              <a:rPr lang="en-ID" sz="1600" dirty="0" err="1"/>
              <a:t>dari</a:t>
            </a:r>
            <a:r>
              <a:rPr lang="en-ID" sz="1600" dirty="0"/>
              <a:t> Abu Hurairah </a:t>
            </a:r>
            <a:r>
              <a:rPr lang="en-ID" sz="1600" dirty="0" err="1"/>
              <a:t>menjelaskan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orang yang </a:t>
            </a:r>
            <a:r>
              <a:rPr lang="en-ID" sz="1600" dirty="0" err="1"/>
              <a:t>menempuh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perjalanan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niat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dimudahkan</a:t>
            </a:r>
            <a:r>
              <a:rPr lang="en-ID" sz="1600" dirty="0"/>
              <a:t> </a:t>
            </a:r>
            <a:r>
              <a:rPr lang="en-ID" sz="1600" dirty="0" err="1"/>
              <a:t>jalannya</a:t>
            </a:r>
            <a:r>
              <a:rPr lang="en-ID" sz="1600" dirty="0"/>
              <a:t> oleh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  <a:r>
              <a:rPr lang="en-ID" sz="1600" dirty="0" err="1"/>
              <a:t>menuju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endParaRPr lang="en-GB" sz="1600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Google Shape;980;p58">
            <a:extLst>
              <a:ext uri="{FF2B5EF4-FFF2-40B4-BE49-F238E27FC236}">
                <a16:creationId xmlns:a16="http://schemas.microsoft.com/office/drawing/2014/main" id="{A232240F-0888-1E81-095F-E0C2BA76771D}"/>
              </a:ext>
            </a:extLst>
          </p:cNvPr>
          <p:cNvSpPr txBox="1">
            <a:spLocks/>
          </p:cNvSpPr>
          <p:nvPr/>
        </p:nvSpPr>
        <p:spPr>
          <a:xfrm>
            <a:off x="345482" y="2536371"/>
            <a:ext cx="8453036" cy="1686044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muslim</a:t>
            </a:r>
            <a:r>
              <a:rPr lang="en-ID" sz="1600" dirty="0"/>
              <a:t> yang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rumahnya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menuntut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, </a:t>
            </a:r>
            <a:r>
              <a:rPr lang="en-ID" sz="1600" dirty="0" err="1"/>
              <a:t>terutama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mempelajari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agama yang </a:t>
            </a:r>
            <a:r>
              <a:rPr lang="en-ID" sz="1600" dirty="0" err="1"/>
              <a:t>disertai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niat</a:t>
            </a:r>
            <a:r>
              <a:rPr lang="en-ID" sz="1600" dirty="0"/>
              <a:t> yang </a:t>
            </a:r>
            <a:r>
              <a:rPr lang="en-ID" sz="1600" dirty="0" err="1"/>
              <a:t>ikhlas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., </a:t>
            </a:r>
            <a:r>
              <a:rPr lang="en-ID" sz="1600" dirty="0" err="1"/>
              <a:t>kemudian</a:t>
            </a:r>
            <a:r>
              <a:rPr lang="en-ID" sz="1600" dirty="0"/>
              <a:t> </a:t>
            </a:r>
            <a:r>
              <a:rPr lang="en-ID" sz="1600" dirty="0" err="1"/>
              <a:t>mengamalkan</a:t>
            </a:r>
            <a:r>
              <a:rPr lang="en-ID" sz="1600" dirty="0"/>
              <a:t> dan </a:t>
            </a:r>
            <a:r>
              <a:rPr lang="en-ID" sz="1600" dirty="0" err="1"/>
              <a:t>menerapkan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yang </a:t>
            </a:r>
            <a:r>
              <a:rPr lang="en-ID" sz="1600" dirty="0" err="1"/>
              <a:t>diperolehnya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diridai</a:t>
            </a:r>
            <a:r>
              <a:rPr lang="en-ID" sz="1600" dirty="0"/>
              <a:t> oleh Allah </a:t>
            </a:r>
            <a:r>
              <a:rPr lang="en-ID" sz="1600" dirty="0" err="1"/>
              <a:t>Swt</a:t>
            </a:r>
            <a:r>
              <a:rPr lang="en-ID" sz="1600" dirty="0"/>
              <a:t>. dan </a:t>
            </a:r>
            <a:r>
              <a:rPr lang="en-ID" sz="1600" dirty="0" err="1"/>
              <a:t>mendapat</a:t>
            </a:r>
            <a:r>
              <a:rPr lang="en-ID" sz="1600" dirty="0"/>
              <a:t> </a:t>
            </a:r>
            <a:r>
              <a:rPr lang="en-ID" sz="1600" dirty="0" err="1"/>
              <a:t>balasan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6849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2" grpId="0" animBg="1"/>
      <p:bldP spid="2" grpId="1" animBg="1"/>
      <p:bldP spid="6" grpId="0" build="p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Hadis Riwayat Muslim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dari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Abu Hurairah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tentang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Menuntut</a:t>
            </a:r>
            <a:r>
              <a:rPr lang="en-ID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Ilmu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2825"/>
            <a:ext cx="8453036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700" b="1" dirty="0" err="1"/>
              <a:t>Memahami</a:t>
            </a:r>
            <a:r>
              <a:rPr lang="en-ID" sz="1700" b="1" dirty="0"/>
              <a:t> Isi </a:t>
            </a:r>
            <a:r>
              <a:rPr lang="en-ID" sz="1700" b="1" dirty="0" err="1"/>
              <a:t>Kandungan</a:t>
            </a:r>
            <a:r>
              <a:rPr lang="en-ID" sz="1700" b="1" dirty="0"/>
              <a:t> Q.S. Al-</a:t>
            </a:r>
            <a:r>
              <a:rPr lang="en-ID" sz="1700" b="1" dirty="0" err="1"/>
              <a:t>Mutaffifin</a:t>
            </a:r>
            <a:r>
              <a:rPr lang="en-ID" sz="1700" b="1" dirty="0"/>
              <a:t>/83:1-17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6" name="Google Shape;980;p58">
            <a:extLst>
              <a:ext uri="{FF2B5EF4-FFF2-40B4-BE49-F238E27FC236}">
                <a16:creationId xmlns:a16="http://schemas.microsoft.com/office/drawing/2014/main" id="{A232240F-0888-1E81-095F-E0C2BA76771D}"/>
              </a:ext>
            </a:extLst>
          </p:cNvPr>
          <p:cNvSpPr txBox="1">
            <a:spLocks/>
          </p:cNvSpPr>
          <p:nvPr/>
        </p:nvSpPr>
        <p:spPr>
          <a:xfrm>
            <a:off x="350069" y="1683642"/>
            <a:ext cx="8188918" cy="2600581"/>
          </a:xfrm>
          <a:prstGeom prst="roundRect">
            <a:avLst/>
          </a:prstGeom>
          <a:solidFill>
            <a:srgbClr val="92D050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ID" sz="1400" dirty="0" err="1"/>
              <a:t>Makna</a:t>
            </a:r>
            <a:r>
              <a:rPr lang="en-ID" sz="1400" dirty="0"/>
              <a:t>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hadis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sebatas</a:t>
            </a:r>
            <a:r>
              <a:rPr lang="en-ID" sz="1400" dirty="0"/>
              <a:t>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agama </a:t>
            </a:r>
            <a:r>
              <a:rPr lang="en-ID" sz="1400" dirty="0" err="1"/>
              <a:t>saja</a:t>
            </a:r>
            <a:r>
              <a:rPr lang="en-ID" sz="1400" dirty="0"/>
              <a:t>, </a:t>
            </a:r>
            <a:r>
              <a:rPr lang="en-ID" sz="1400" dirty="0" err="1"/>
              <a:t>tetapi</a:t>
            </a:r>
            <a:r>
              <a:rPr lang="en-ID" sz="1400" dirty="0"/>
              <a:t> juga </a:t>
            </a:r>
            <a:r>
              <a:rPr lang="en-ID" sz="1400" dirty="0" err="1"/>
              <a:t>ilmu-ilmu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, </a:t>
            </a:r>
            <a:r>
              <a:rPr lang="en-ID" sz="1400" dirty="0" err="1"/>
              <a:t>selama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bermanfaat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bertentangan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Islam. </a:t>
            </a:r>
          </a:p>
          <a:p>
            <a:pPr marL="0" indent="0" algn="just">
              <a:buNone/>
            </a:pPr>
            <a:endParaRPr lang="en-ID" sz="1400" dirty="0"/>
          </a:p>
          <a:p>
            <a:pPr marL="0" indent="0" algn="just">
              <a:buNone/>
            </a:pP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umat</a:t>
            </a:r>
            <a:r>
              <a:rPr lang="en-ID" sz="1400" dirty="0"/>
              <a:t> </a:t>
            </a:r>
            <a:r>
              <a:rPr lang="en-ID" sz="1400" dirty="0" err="1"/>
              <a:t>muslim</a:t>
            </a:r>
            <a:r>
              <a:rPr lang="en-ID" sz="1400" dirty="0"/>
              <a:t> </a:t>
            </a:r>
            <a:r>
              <a:rPr lang="en-ID" sz="1400" dirty="0" err="1"/>
              <a:t>diwajibkan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menuntut</a:t>
            </a:r>
            <a:r>
              <a:rPr lang="en-ID" sz="1400" dirty="0"/>
              <a:t> </a:t>
            </a:r>
            <a:r>
              <a:rPr lang="en-ID" sz="1400" dirty="0" err="1"/>
              <a:t>ilmu</a:t>
            </a:r>
            <a:r>
              <a:rPr lang="en-ID" sz="1400" dirty="0"/>
              <a:t> agama. </a:t>
            </a:r>
            <a:r>
              <a:rPr lang="en-ID" sz="1400" dirty="0" err="1"/>
              <a:t>Sebab</a:t>
            </a:r>
            <a:r>
              <a:rPr lang="en-ID" sz="1400" dirty="0"/>
              <a:t>, </a:t>
            </a:r>
            <a:r>
              <a:rPr lang="en-ID" sz="1400" dirty="0" err="1"/>
              <a:t>ilmu</a:t>
            </a:r>
            <a:r>
              <a:rPr lang="en-ID" sz="1400" dirty="0"/>
              <a:t> agama </a:t>
            </a:r>
            <a:r>
              <a:rPr lang="en-ID" sz="1400" dirty="0" err="1"/>
              <a:t>merupakan</a:t>
            </a:r>
            <a:r>
              <a:rPr lang="en-ID" sz="1400" dirty="0"/>
              <a:t> </a:t>
            </a:r>
            <a:r>
              <a:rPr lang="en-ID" sz="1400" dirty="0" err="1"/>
              <a:t>sarana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mendekatkan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mengajarkan</a:t>
            </a:r>
            <a:r>
              <a:rPr lang="en-ID" sz="1400" dirty="0"/>
              <a:t> tata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beribadah</a:t>
            </a:r>
            <a:r>
              <a:rPr lang="en-ID" sz="1400" dirty="0"/>
              <a:t>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tuntunan</a:t>
            </a:r>
            <a:r>
              <a:rPr lang="en-ID" sz="1400" dirty="0"/>
              <a:t> Islam </a:t>
            </a:r>
            <a:r>
              <a:rPr lang="en-ID" sz="1400" dirty="0" err="1"/>
              <a:t>lainnya</a:t>
            </a:r>
            <a:r>
              <a:rPr lang="en-ID" sz="1400" dirty="0"/>
              <a:t>. </a:t>
            </a:r>
          </a:p>
          <a:p>
            <a:pPr marL="0" indent="0" algn="just">
              <a:buNone/>
            </a:pPr>
            <a:endParaRPr lang="en-ID" sz="1400" dirty="0"/>
          </a:p>
          <a:p>
            <a:pPr marL="0" indent="0" algn="just">
              <a:buNone/>
            </a:pPr>
            <a:r>
              <a:rPr lang="en-ID" sz="1400" dirty="0" err="1"/>
              <a:t>Namun</a:t>
            </a:r>
            <a:r>
              <a:rPr lang="en-ID" sz="1400" dirty="0"/>
              <a:t>, </a:t>
            </a:r>
            <a:r>
              <a:rPr lang="en-ID" sz="1400" dirty="0" err="1"/>
              <a:t>kita</a:t>
            </a:r>
            <a:r>
              <a:rPr lang="en-ID" sz="1400" dirty="0"/>
              <a:t> juga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mengesampingkan</a:t>
            </a:r>
            <a:r>
              <a:rPr lang="en-ID" sz="1400" dirty="0"/>
              <a:t> </a:t>
            </a:r>
            <a:r>
              <a:rPr lang="en-ID" sz="1400" dirty="0" err="1"/>
              <a:t>ilmu-ilmu</a:t>
            </a:r>
            <a:r>
              <a:rPr lang="en-ID" sz="1400" dirty="0"/>
              <a:t> </a:t>
            </a:r>
            <a:r>
              <a:rPr lang="en-ID" sz="1400" dirty="0" err="1"/>
              <a:t>duniawi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. </a:t>
            </a:r>
            <a:endParaRPr lang="en-ID" sz="1400" i="1" dirty="0"/>
          </a:p>
        </p:txBody>
      </p:sp>
    </p:spTree>
    <p:extLst>
      <p:ext uri="{BB962C8B-B14F-4D97-AF65-F5344CB8AC3E}">
        <p14:creationId xmlns:p14="http://schemas.microsoft.com/office/powerpoint/2010/main" val="5038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 build="p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2793</TotalTime>
  <Words>1535</Words>
  <Application>Microsoft Office PowerPoint</Application>
  <PresentationFormat>On-screen Show (16:9)</PresentationFormat>
  <Paragraphs>91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ae_Ouhod</vt:lpstr>
      <vt:lpstr>Arial</vt:lpstr>
      <vt:lpstr>Calibri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274</cp:revision>
  <cp:lastPrinted>2022-04-09T01:52:42Z</cp:lastPrinted>
  <dcterms:created xsi:type="dcterms:W3CDTF">2022-01-17T01:37:52Z</dcterms:created>
  <dcterms:modified xsi:type="dcterms:W3CDTF">2024-07-13T13:15:45Z</dcterms:modified>
</cp:coreProperties>
</file>