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8" r:id="rId2"/>
    <p:sldId id="281" r:id="rId3"/>
    <p:sldId id="283" r:id="rId4"/>
    <p:sldId id="282" r:id="rId5"/>
    <p:sldId id="30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293" r:id="rId21"/>
  </p:sldIdLst>
  <p:sldSz cx="9144000" cy="5143500" type="screen16x9"/>
  <p:notesSz cx="9296400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06A"/>
    <a:srgbClr val="F8804B"/>
    <a:srgbClr val="C9C011"/>
    <a:srgbClr val="CCFF66"/>
    <a:srgbClr val="15C06A"/>
    <a:srgbClr val="26A8DF"/>
    <a:srgbClr val="B1CE37"/>
    <a:srgbClr val="40BF38"/>
    <a:srgbClr val="FF7C8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3178" autoAdjust="0"/>
  </p:normalViewPr>
  <p:slideViewPr>
    <p:cSldViewPr>
      <p:cViewPr>
        <p:scale>
          <a:sx n="66" d="100"/>
          <a:sy n="66" d="100"/>
        </p:scale>
        <p:origin x="1280" y="2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2E6E017-A963-4A82-B8B2-F25912348ED9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BED2E8A-BC53-4118-AA88-80264F1A9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6895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9075" cy="350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738" y="0"/>
            <a:ext cx="4029075" cy="350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76CD-5A03-400B-9626-9CAC9FC07700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275" y="3373438"/>
            <a:ext cx="7435850" cy="27606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9563"/>
            <a:ext cx="4029075" cy="3508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738" y="6659563"/>
            <a:ext cx="4029075" cy="3508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A5CCB-EE0E-4589-AFE9-2AE502C1D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082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4A5CCB-EE0E-4589-AFE9-2AE502C1D06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17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940"/>
            <a:ext cx="9144000" cy="8503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5940A6-6B58-4C50-8006-0CA1F2B5298B}"/>
              </a:ext>
            </a:extLst>
          </p:cNvPr>
          <p:cNvSpPr/>
          <p:nvPr userDrawn="1"/>
        </p:nvSpPr>
        <p:spPr>
          <a:xfrm>
            <a:off x="3048000" y="4781550"/>
            <a:ext cx="2438400" cy="324000"/>
          </a:xfrm>
          <a:prstGeom prst="rect">
            <a:avLst/>
          </a:prstGeom>
          <a:solidFill>
            <a:srgbClr val="F88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DAB9A3-DA0D-4826-A94E-E96849D6EA0E}"/>
              </a:ext>
            </a:extLst>
          </p:cNvPr>
          <p:cNvSpPr txBox="1"/>
          <p:nvPr userDrawn="1"/>
        </p:nvSpPr>
        <p:spPr>
          <a:xfrm>
            <a:off x="3637974" y="4820878"/>
            <a:ext cx="2590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ae_Ouhod" panose="020B0803030604020204" pitchFamily="34" charset="-78"/>
                <a:cs typeface="ae_Ouhod" panose="020B0803030604020204" pitchFamily="34" charset="-78"/>
              </a:rPr>
              <a:t>Sejarah </a:t>
            </a:r>
            <a:r>
              <a:rPr lang="en-US" sz="1100" dirty="0" err="1">
                <a:solidFill>
                  <a:schemeClr val="bg1"/>
                </a:solidFill>
                <a:latin typeface="ae_Ouhod" panose="020B0803030604020204" pitchFamily="34" charset="-78"/>
                <a:cs typeface="ae_Ouhod" panose="020B0803030604020204" pitchFamily="34" charset="-78"/>
              </a:rPr>
              <a:t>Kebudayaan</a:t>
            </a:r>
            <a:r>
              <a:rPr lang="en-US" sz="1100" dirty="0">
                <a:solidFill>
                  <a:schemeClr val="bg1"/>
                </a:solidFill>
                <a:latin typeface="ae_Ouhod" panose="020B0803030604020204" pitchFamily="34" charset="-78"/>
                <a:cs typeface="ae_Ouhod" panose="020B0803030604020204" pitchFamily="34" charset="-78"/>
              </a:rPr>
              <a:t> Islam</a:t>
            </a:r>
            <a:endParaRPr lang="en-ID" sz="1100" dirty="0">
              <a:solidFill>
                <a:schemeClr val="bg1"/>
              </a:solidFill>
              <a:latin typeface="ae_Ouhod" panose="020B0803030604020204" pitchFamily="34" charset="-78"/>
              <a:cs typeface="ae_Ouhod" panose="020B0803030604020204" pitchFamily="34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741517-C15C-40FB-B78B-0CE180BB4AC3}"/>
              </a:ext>
            </a:extLst>
          </p:cNvPr>
          <p:cNvSpPr/>
          <p:nvPr userDrawn="1"/>
        </p:nvSpPr>
        <p:spPr>
          <a:xfrm>
            <a:off x="8305800" y="4891357"/>
            <a:ext cx="762000" cy="194993"/>
          </a:xfrm>
          <a:prstGeom prst="rect">
            <a:avLst/>
          </a:prstGeom>
          <a:solidFill>
            <a:srgbClr val="15C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409A54-7B0D-4BC4-8096-69695C6AD07A}"/>
              </a:ext>
            </a:extLst>
          </p:cNvPr>
          <p:cNvSpPr txBox="1"/>
          <p:nvPr userDrawn="1"/>
        </p:nvSpPr>
        <p:spPr>
          <a:xfrm>
            <a:off x="8534400" y="4793218"/>
            <a:ext cx="589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e_Ouhod" panose="020B0803030604020204" pitchFamily="34" charset="-78"/>
                <a:cs typeface="ae_Ouhod" panose="020B0803030604020204" pitchFamily="34" charset="-78"/>
              </a:rPr>
              <a:t>MI</a:t>
            </a:r>
            <a:endParaRPr lang="en-ID" b="1" dirty="0">
              <a:solidFill>
                <a:schemeClr val="bg1"/>
              </a:solidFill>
              <a:latin typeface="ae_Ouhod" panose="020B0803030604020204" pitchFamily="34" charset="-78"/>
              <a:cs typeface="ae_Ouhod" panose="020B0803030604020204" pitchFamily="34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7859D8-F533-49FD-80EC-9D8DED124C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4757838"/>
            <a:ext cx="1656774" cy="360000"/>
          </a:xfrm>
          <a:prstGeom prst="rect">
            <a:avLst/>
          </a:prstGeom>
          <a:effectLst>
            <a:glow rad="25400">
              <a:schemeClr val="bg1">
                <a:alpha val="50000"/>
              </a:schemeClr>
            </a:glo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DC0B35D-6CD5-4F07-97B2-378CAA575587}"/>
              </a:ext>
            </a:extLst>
          </p:cNvPr>
          <p:cNvSpPr/>
          <p:nvPr userDrawn="1"/>
        </p:nvSpPr>
        <p:spPr>
          <a:xfrm>
            <a:off x="8470488" y="4820878"/>
            <a:ext cx="653848" cy="256487"/>
          </a:xfrm>
          <a:prstGeom prst="rect">
            <a:avLst/>
          </a:prstGeom>
          <a:solidFill>
            <a:srgbClr val="15C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MTs</a:t>
            </a:r>
            <a:endParaRPr lang="en-ID" sz="2000" b="1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A22F32B-1D14-4F15-AC9A-EFCAB144EE9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451" y="94841"/>
            <a:ext cx="1656774" cy="360000"/>
          </a:xfrm>
          <a:prstGeom prst="rect">
            <a:avLst/>
          </a:prstGeom>
          <a:effectLst>
            <a:glow rad="25400">
              <a:schemeClr val="bg1">
                <a:alpha val="5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54188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985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793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039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274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2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7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797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639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7A039E0-9D20-4F11-9C44-189E61EF5EEF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504EBD7-C134-42FD-99B9-8CBF0A2062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606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4" r="2812"/>
          <a:stretch/>
        </p:blipFill>
        <p:spPr>
          <a:xfrm>
            <a:off x="-9525" y="0"/>
            <a:ext cx="9153525" cy="5193750"/>
          </a:xfrm>
          <a:prstGeom prst="rect">
            <a:avLst/>
          </a:prstGeom>
        </p:spPr>
      </p:pic>
      <p:sp>
        <p:nvSpPr>
          <p:cNvPr id="8" name="テキスト プレースホルダー 11"/>
          <p:cNvSpPr txBox="1">
            <a:spLocks/>
          </p:cNvSpPr>
          <p:nvPr/>
        </p:nvSpPr>
        <p:spPr>
          <a:xfrm>
            <a:off x="3901966" y="2202538"/>
            <a:ext cx="4793616" cy="788673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B1CE37"/>
                </a:solidFill>
                <a:cs typeface="Arial" pitchFamily="34" charset="0"/>
              </a:rPr>
              <a:t>Al-Qur’an </a:t>
            </a:r>
            <a:r>
              <a:rPr lang="en-US" b="1" dirty="0" err="1">
                <a:solidFill>
                  <a:srgbClr val="B1CE37"/>
                </a:solidFill>
                <a:cs typeface="Arial" pitchFamily="34" charset="0"/>
              </a:rPr>
              <a:t>dan</a:t>
            </a:r>
            <a:r>
              <a:rPr lang="en-US" b="1" dirty="0">
                <a:solidFill>
                  <a:srgbClr val="B1CE37"/>
                </a:solidFill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B1CE37"/>
                </a:solidFill>
                <a:cs typeface="Arial" pitchFamily="34" charset="0"/>
              </a:rPr>
              <a:t>Hadis</a:t>
            </a:r>
            <a:endParaRPr lang="id-ID" b="1" dirty="0">
              <a:solidFill>
                <a:srgbClr val="B1CE37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9" name="直線コネクタ 9"/>
          <p:cNvCxnSpPr/>
          <p:nvPr/>
        </p:nvCxnSpPr>
        <p:spPr>
          <a:xfrm>
            <a:off x="4455855" y="3024736"/>
            <a:ext cx="373380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781763" y="1558454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56239" y="3108946"/>
            <a:ext cx="1933030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MTs </a:t>
            </a:r>
            <a:r>
              <a:rPr lang="en-US" sz="1600" b="1">
                <a:solidFill>
                  <a:schemeClr val="tx1">
                    <a:lumMod val="65000"/>
                    <a:lumOff val="35000"/>
                  </a:schemeClr>
                </a:solidFill>
              </a:rPr>
              <a:t>KELAS IX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524000" y="819150"/>
            <a:ext cx="2377966" cy="3232405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B3284C-6A94-41C6-82E0-C8B27A1D40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1" b="25674"/>
          <a:stretch/>
        </p:blipFill>
        <p:spPr>
          <a:xfrm>
            <a:off x="1500734" y="916244"/>
            <a:ext cx="2304296" cy="313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86649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C.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GB" altLang="en-GB" sz="3200" b="1" i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Tashil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3" name="Kotak Teks 10">
            <a:extLst>
              <a:ext uri="{FF2B5EF4-FFF2-40B4-BE49-F238E27FC236}">
                <a16:creationId xmlns:a16="http://schemas.microsoft.com/office/drawing/2014/main" id="{216F3276-6812-9AAA-55AA-25F7EFABFFCB}"/>
              </a:ext>
            </a:extLst>
          </p:cNvPr>
          <p:cNvSpPr txBox="1"/>
          <p:nvPr/>
        </p:nvSpPr>
        <p:spPr>
          <a:xfrm>
            <a:off x="627569" y="1464040"/>
            <a:ext cx="3429000" cy="286035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tx1"/>
            </a:solidFill>
            <a:prstDash val="dash"/>
          </a:ln>
          <a:effectLst>
            <a:outerShdw blurRad="107950" dist="12700" dir="5400000" algn="ctr">
              <a:srgbClr val="000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D" dirty="0" err="1"/>
              <a:t>Tashil</a:t>
            </a:r>
            <a:r>
              <a:rPr lang="en-ID" dirty="0"/>
              <a:t> </a:t>
            </a:r>
            <a:r>
              <a:rPr lang="en-ID" dirty="0" err="1"/>
              <a:t>menurut</a:t>
            </a:r>
            <a:r>
              <a:rPr lang="en-ID" dirty="0"/>
              <a:t> </a:t>
            </a:r>
            <a:r>
              <a:rPr lang="en-ID" dirty="0" err="1"/>
              <a:t>bahasa</a:t>
            </a:r>
            <a:r>
              <a:rPr lang="en-ID" dirty="0"/>
              <a:t>  </a:t>
            </a:r>
            <a:r>
              <a:rPr lang="en-ID" dirty="0" err="1"/>
              <a:t>artinya</a:t>
            </a:r>
            <a:r>
              <a:rPr lang="en-ID" dirty="0"/>
              <a:t> </a:t>
            </a:r>
            <a:r>
              <a:rPr lang="en-ID" dirty="0" err="1"/>
              <a:t>meringankan</a:t>
            </a:r>
            <a:r>
              <a:rPr lang="en-ID" dirty="0"/>
              <a:t>, </a:t>
            </a:r>
            <a:r>
              <a:rPr lang="en-ID" dirty="0" err="1"/>
              <a:t>memudahkan</a:t>
            </a:r>
            <a:r>
              <a:rPr lang="en-ID" dirty="0"/>
              <a:t>,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menyederhanakan</a:t>
            </a:r>
            <a:r>
              <a:rPr lang="en-ID" dirty="0"/>
              <a:t>. </a:t>
            </a:r>
            <a:r>
              <a:rPr lang="en-ID" dirty="0" err="1"/>
              <a:t>Sementara</a:t>
            </a:r>
            <a:r>
              <a:rPr lang="en-ID" dirty="0"/>
              <a:t> </a:t>
            </a:r>
            <a:r>
              <a:rPr lang="en-ID" dirty="0" err="1"/>
              <a:t>menurut</a:t>
            </a:r>
            <a:r>
              <a:rPr lang="en-ID" dirty="0"/>
              <a:t> </a:t>
            </a:r>
            <a:r>
              <a:rPr lang="en-ID" dirty="0" err="1"/>
              <a:t>istilah</a:t>
            </a:r>
            <a:r>
              <a:rPr lang="en-ID" dirty="0"/>
              <a:t> </a:t>
            </a:r>
            <a:r>
              <a:rPr lang="en-ID" dirty="0" err="1"/>
              <a:t>adalah</a:t>
            </a:r>
            <a:r>
              <a:rPr lang="en-ID" dirty="0"/>
              <a:t> </a:t>
            </a:r>
            <a:r>
              <a:rPr lang="en-ID" dirty="0" err="1"/>
              <a:t>membaca</a:t>
            </a:r>
            <a:r>
              <a:rPr lang="en-ID" dirty="0"/>
              <a:t> </a:t>
            </a:r>
            <a:r>
              <a:rPr lang="en-ID" dirty="0" err="1"/>
              <a:t>antara</a:t>
            </a:r>
            <a:r>
              <a:rPr lang="en-ID" dirty="0"/>
              <a:t> </a:t>
            </a:r>
            <a:r>
              <a:rPr lang="en-ID" dirty="0" err="1"/>
              <a:t>hamzah</a:t>
            </a:r>
            <a:r>
              <a:rPr lang="en-ID" dirty="0"/>
              <a:t> dan alif; </a:t>
            </a:r>
            <a:r>
              <a:rPr lang="en-ID" dirty="0" err="1"/>
              <a:t>hamzah</a:t>
            </a:r>
            <a:r>
              <a:rPr lang="en-ID" dirty="0"/>
              <a:t> </a:t>
            </a:r>
            <a:r>
              <a:rPr lang="en-ID" dirty="0" err="1"/>
              <a:t>pertama</a:t>
            </a:r>
            <a:r>
              <a:rPr lang="en-ID" dirty="0"/>
              <a:t> </a:t>
            </a:r>
            <a:r>
              <a:rPr lang="en-ID" dirty="0" err="1"/>
              <a:t>dibaca</a:t>
            </a:r>
            <a:r>
              <a:rPr lang="en-ID" dirty="0"/>
              <a:t> </a:t>
            </a:r>
            <a:r>
              <a:rPr lang="en-ID" dirty="0" err="1"/>
              <a:t>tahqiq</a:t>
            </a:r>
            <a:r>
              <a:rPr lang="en-ID" dirty="0"/>
              <a:t> (</a:t>
            </a:r>
            <a:r>
              <a:rPr lang="en-ID" dirty="0" err="1"/>
              <a:t>jelas</a:t>
            </a:r>
            <a:r>
              <a:rPr lang="en-ID" dirty="0"/>
              <a:t>) dan </a:t>
            </a:r>
            <a:r>
              <a:rPr lang="en-ID" dirty="0" err="1"/>
              <a:t>pendek</a:t>
            </a:r>
            <a:r>
              <a:rPr lang="en-ID" dirty="0"/>
              <a:t>, </a:t>
            </a:r>
            <a:r>
              <a:rPr lang="en-ID" dirty="0" err="1"/>
              <a:t>sedangkan</a:t>
            </a:r>
            <a:r>
              <a:rPr lang="en-ID" dirty="0"/>
              <a:t> </a:t>
            </a:r>
            <a:r>
              <a:rPr lang="en-ID" dirty="0" err="1"/>
              <a:t>hamzah</a:t>
            </a:r>
            <a:r>
              <a:rPr lang="en-ID" dirty="0"/>
              <a:t> </a:t>
            </a:r>
            <a:r>
              <a:rPr lang="en-ID" dirty="0" err="1"/>
              <a:t>kedua</a:t>
            </a:r>
            <a:r>
              <a:rPr lang="en-ID" dirty="0"/>
              <a:t> </a:t>
            </a:r>
            <a:r>
              <a:rPr lang="en-ID" dirty="0" err="1"/>
              <a:t>dibaca</a:t>
            </a:r>
            <a:r>
              <a:rPr lang="en-ID" dirty="0"/>
              <a:t> </a:t>
            </a:r>
            <a:r>
              <a:rPr lang="en-ID" dirty="0" err="1"/>
              <a:t>tashil</a:t>
            </a:r>
            <a:r>
              <a:rPr lang="en-ID" dirty="0"/>
              <a:t>. </a:t>
            </a:r>
            <a:endParaRPr lang="en-US" altLang="id-ID" dirty="0">
              <a:solidFill>
                <a:schemeClr val="tx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2" name="Gambar 2" descr="Sumber gambar: www.freepik.com&#10;">
            <a:extLst>
              <a:ext uri="{FF2B5EF4-FFF2-40B4-BE49-F238E27FC236}">
                <a16:creationId xmlns:a16="http://schemas.microsoft.com/office/drawing/2014/main" id="{7AE80A54-B360-D865-FAE8-420F64D606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3" t="-626" r="-303" b="626"/>
          <a:stretch/>
        </p:blipFill>
        <p:spPr>
          <a:xfrm>
            <a:off x="4953000" y="1325015"/>
            <a:ext cx="3170478" cy="3071769"/>
          </a:xfrm>
          <a:prstGeom prst="ellipse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720AD8-DD0A-13B6-B73B-95A8458773B3}"/>
              </a:ext>
            </a:extLst>
          </p:cNvPr>
          <p:cNvSpPr txBox="1"/>
          <p:nvPr/>
        </p:nvSpPr>
        <p:spPr>
          <a:xfrm>
            <a:off x="5562600" y="4402268"/>
            <a:ext cx="484958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id-ID" sz="1200" dirty="0" err="1">
                <a:latin typeface="Calibri" panose="020F0502020204030204" charset="0"/>
                <a:cs typeface="Calibri" panose="020F0502020204030204" charset="0"/>
                <a:sym typeface="+mn-ea"/>
              </a:rPr>
              <a:t>Sumber</a:t>
            </a:r>
            <a:r>
              <a:rPr lang="en-US" altLang="id-ID" sz="1200" dirty="0"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id-ID" sz="1200" dirty="0" err="1">
                <a:latin typeface="Calibri" panose="020F0502020204030204" charset="0"/>
                <a:cs typeface="Calibri" panose="020F0502020204030204" charset="0"/>
                <a:sym typeface="+mn-ea"/>
              </a:rPr>
              <a:t>gambar</a:t>
            </a:r>
            <a:r>
              <a:rPr lang="en-US" altLang="id-ID" sz="1200" dirty="0">
                <a:latin typeface="Calibri" panose="020F0502020204030204" charset="0"/>
                <a:cs typeface="Calibri" panose="020F0502020204030204" charset="0"/>
                <a:sym typeface="+mn-ea"/>
              </a:rPr>
              <a:t>: www.freepik.com</a:t>
            </a:r>
            <a:endParaRPr lang="id-ID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85076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86649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C.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GB" altLang="en-GB" sz="3200" b="1" i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Tashil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2" name="Google Shape;1110;p67">
            <a:extLst>
              <a:ext uri="{FF2B5EF4-FFF2-40B4-BE49-F238E27FC236}">
                <a16:creationId xmlns:a16="http://schemas.microsoft.com/office/drawing/2014/main" id="{CD716B20-062F-464C-2832-8882847AA419}"/>
              </a:ext>
            </a:extLst>
          </p:cNvPr>
          <p:cNvSpPr txBox="1"/>
          <p:nvPr/>
        </p:nvSpPr>
        <p:spPr>
          <a:xfrm>
            <a:off x="412575" y="1431929"/>
            <a:ext cx="8209469" cy="95617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dk2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9pPr>
          </a:lstStyle>
          <a:p>
            <a:pPr lvl="0" algn="just"/>
            <a:r>
              <a:rPr lang="en-ID" sz="1400" dirty="0" err="1">
                <a:solidFill>
                  <a:schemeClr val="tx1"/>
                </a:solidFill>
                <a:latin typeface="+mj-lt"/>
              </a:rPr>
              <a:t>Dalam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qira’at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Imam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Ashim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riwayat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Hafs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dijelaskan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bahwa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bacaan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tashil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hanya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terdapat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satu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dalam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Al-Qur’an,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yaitu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pada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ar-SA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             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dalam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Q.S.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Fus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.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silat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/41: 44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sebagai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berikut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. </a:t>
            </a:r>
            <a:endParaRPr lang="en-GB" sz="1400" dirty="0">
              <a:solidFill>
                <a:schemeClr val="tx1"/>
              </a:solidFill>
              <a:latin typeface="+mj-lt"/>
              <a:cs typeface="Calibri" panose="020F050202020403020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D8F5A5-77AA-21B8-6643-08907BF946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834" t="39630" r="39166" b="54444"/>
          <a:stretch/>
        </p:blipFill>
        <p:spPr>
          <a:xfrm>
            <a:off x="1676400" y="1830637"/>
            <a:ext cx="457200" cy="304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EEF4679-8FDF-2C01-FE7D-D046CE5F31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333" t="45555" r="12500" b="29260"/>
          <a:stretch/>
        </p:blipFill>
        <p:spPr>
          <a:xfrm>
            <a:off x="4645480" y="2482756"/>
            <a:ext cx="4227460" cy="1752849"/>
          </a:xfrm>
          <a:prstGeom prst="rect">
            <a:avLst/>
          </a:prstGeom>
        </p:spPr>
      </p:pic>
      <p:sp>
        <p:nvSpPr>
          <p:cNvPr id="15" name="Google Shape;1110;p67">
            <a:extLst>
              <a:ext uri="{FF2B5EF4-FFF2-40B4-BE49-F238E27FC236}">
                <a16:creationId xmlns:a16="http://schemas.microsoft.com/office/drawing/2014/main" id="{6B0DDF5C-F1BE-8213-A15E-2E72B64EA421}"/>
              </a:ext>
            </a:extLst>
          </p:cNvPr>
          <p:cNvSpPr txBox="1"/>
          <p:nvPr/>
        </p:nvSpPr>
        <p:spPr>
          <a:xfrm>
            <a:off x="412575" y="2362560"/>
            <a:ext cx="4083223" cy="207162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dk2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9pPr>
          </a:lstStyle>
          <a:p>
            <a:pPr lvl="0" algn="just"/>
            <a:r>
              <a:rPr lang="en-ID" sz="14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tersebut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pada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awalnya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dibaca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i="1" dirty="0" err="1">
                <a:solidFill>
                  <a:schemeClr val="tx1"/>
                </a:solidFill>
                <a:latin typeface="+mj-lt"/>
              </a:rPr>
              <a:t>aa’jamiyyun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tetapi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karena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tersebut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merupakan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bacaan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tashil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maka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cara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membacanya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menjadi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i="1" dirty="0" err="1">
                <a:solidFill>
                  <a:schemeClr val="tx1"/>
                </a:solidFill>
                <a:latin typeface="+mj-lt"/>
              </a:rPr>
              <a:t>a’jamiyyun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. </a:t>
            </a:r>
          </a:p>
          <a:p>
            <a:pPr lvl="0" algn="just"/>
            <a:endParaRPr lang="en-ID" sz="1400" dirty="0">
              <a:solidFill>
                <a:schemeClr val="tx1"/>
              </a:solidFill>
              <a:latin typeface="+mj-lt"/>
            </a:endParaRPr>
          </a:p>
          <a:p>
            <a:pPr lvl="0" algn="just"/>
            <a:r>
              <a:rPr lang="en-ID" sz="1400" dirty="0" err="1">
                <a:solidFill>
                  <a:schemeClr val="tx1"/>
                </a:solidFill>
                <a:latin typeface="+mj-lt"/>
              </a:rPr>
              <a:t>Sebab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, pada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tersebut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bunyi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hamzah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yang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pertama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mempengaruhi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bunyi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hamzah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setelahnya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sehingga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bunyi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hamzah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yang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kedua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melebur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ke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dalam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bunyi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hamzah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yang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pertama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.</a:t>
            </a:r>
            <a:endParaRPr lang="en-GB" sz="1400" dirty="0">
              <a:solidFill>
                <a:schemeClr val="tx1"/>
              </a:solidFill>
              <a:latin typeface="+mj-lt"/>
              <a:cs typeface="Calibri" panose="020F050202020403020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08FD7C3-A6E0-FA8E-9FA5-2544B2D2567E}"/>
              </a:ext>
            </a:extLst>
          </p:cNvPr>
          <p:cNvCxnSpPr>
            <a:cxnSpLocks/>
          </p:cNvCxnSpPr>
          <p:nvPr/>
        </p:nvCxnSpPr>
        <p:spPr>
          <a:xfrm flipV="1">
            <a:off x="4533900" y="2334020"/>
            <a:ext cx="0" cy="210016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134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2" grpId="1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86649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D.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Naql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3" name="Kotak Teks 10">
            <a:extLst>
              <a:ext uri="{FF2B5EF4-FFF2-40B4-BE49-F238E27FC236}">
                <a16:creationId xmlns:a16="http://schemas.microsoft.com/office/drawing/2014/main" id="{216F3276-6812-9AAA-55AA-25F7EFABFFCB}"/>
              </a:ext>
            </a:extLst>
          </p:cNvPr>
          <p:cNvSpPr txBox="1"/>
          <p:nvPr/>
        </p:nvSpPr>
        <p:spPr>
          <a:xfrm>
            <a:off x="437067" y="1332144"/>
            <a:ext cx="7924800" cy="578882"/>
          </a:xfrm>
          <a:prstGeom prst="round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D" sz="1400" dirty="0" err="1"/>
              <a:t>Naql</a:t>
            </a:r>
            <a:r>
              <a:rPr lang="en-ID" sz="1400" dirty="0"/>
              <a:t> </a:t>
            </a:r>
            <a:r>
              <a:rPr lang="en-ID" sz="1400" dirty="0" err="1"/>
              <a:t>menurut</a:t>
            </a:r>
            <a:r>
              <a:rPr lang="en-ID" sz="1400" dirty="0"/>
              <a:t> Bahasa </a:t>
            </a:r>
            <a:r>
              <a:rPr lang="en-ID" sz="1400" dirty="0" err="1"/>
              <a:t>artinya</a:t>
            </a:r>
            <a:r>
              <a:rPr lang="en-ID" sz="1400" dirty="0"/>
              <a:t> </a:t>
            </a:r>
            <a:r>
              <a:rPr lang="en-ID" sz="1400" dirty="0" err="1"/>
              <a:t>memindahkan</a:t>
            </a:r>
            <a:r>
              <a:rPr lang="en-ID" sz="1400" dirty="0"/>
              <a:t>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menggeser</a:t>
            </a:r>
            <a:r>
              <a:rPr lang="en-ID" sz="1400" dirty="0"/>
              <a:t>. </a:t>
            </a:r>
            <a:r>
              <a:rPr lang="en-ID" sz="1400" dirty="0" err="1"/>
              <a:t>Sementara</a:t>
            </a:r>
            <a:r>
              <a:rPr lang="en-ID" sz="1400" dirty="0"/>
              <a:t> </a:t>
            </a:r>
            <a:r>
              <a:rPr lang="en-ID" sz="1400" dirty="0" err="1"/>
              <a:t>menurut</a:t>
            </a:r>
            <a:r>
              <a:rPr lang="en-ID" sz="1400" dirty="0"/>
              <a:t> </a:t>
            </a:r>
            <a:r>
              <a:rPr lang="en-ID" sz="1400" dirty="0" err="1"/>
              <a:t>istilah</a:t>
            </a:r>
            <a:r>
              <a:rPr lang="en-ID" sz="1400" dirty="0"/>
              <a:t>, </a:t>
            </a:r>
            <a:r>
              <a:rPr lang="en-ID" sz="1400" dirty="0" err="1"/>
              <a:t>naql</a:t>
            </a:r>
            <a:r>
              <a:rPr lang="en-ID" sz="1400" dirty="0"/>
              <a:t> </a:t>
            </a:r>
            <a:r>
              <a:rPr lang="en-ID" sz="1400" dirty="0" err="1"/>
              <a:t>berarti</a:t>
            </a:r>
            <a:r>
              <a:rPr lang="en-ID" sz="1400" dirty="0"/>
              <a:t> </a:t>
            </a:r>
            <a:r>
              <a:rPr lang="en-ID" sz="1400" dirty="0" err="1"/>
              <a:t>memindahkan</a:t>
            </a:r>
            <a:r>
              <a:rPr lang="en-ID" sz="1400" dirty="0"/>
              <a:t> harakat </a:t>
            </a:r>
            <a:r>
              <a:rPr lang="en-ID" sz="1400" dirty="0" err="1"/>
              <a:t>ke</a:t>
            </a:r>
            <a:r>
              <a:rPr lang="en-ID" sz="1400" dirty="0"/>
              <a:t> </a:t>
            </a:r>
            <a:r>
              <a:rPr lang="en-ID" sz="1400" dirty="0" err="1"/>
              <a:t>huruf</a:t>
            </a:r>
            <a:r>
              <a:rPr lang="en-ID" sz="1400" dirty="0"/>
              <a:t> </a:t>
            </a:r>
            <a:r>
              <a:rPr lang="en-ID" sz="1400" dirty="0" err="1"/>
              <a:t>sebelumnya</a:t>
            </a:r>
            <a:r>
              <a:rPr lang="en-ID" sz="1400" dirty="0"/>
              <a:t>. </a:t>
            </a:r>
            <a:endParaRPr lang="en-US" altLang="id-ID" sz="1400" dirty="0">
              <a:solidFill>
                <a:schemeClr val="tx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9E8A25-DA12-CA82-B3F2-04E38E186614}"/>
              </a:ext>
            </a:extLst>
          </p:cNvPr>
          <p:cNvSpPr txBox="1"/>
          <p:nvPr/>
        </p:nvSpPr>
        <p:spPr>
          <a:xfrm>
            <a:off x="437067" y="1971506"/>
            <a:ext cx="79247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D" sz="1400" dirty="0" err="1"/>
              <a:t>Dalam</a:t>
            </a:r>
            <a:r>
              <a:rPr lang="en-ID" sz="1400" dirty="0"/>
              <a:t> </a:t>
            </a:r>
            <a:r>
              <a:rPr lang="en-ID" sz="1400" dirty="0" err="1"/>
              <a:t>qira’at</a:t>
            </a:r>
            <a:r>
              <a:rPr lang="en-ID" sz="1400" dirty="0"/>
              <a:t> Imam </a:t>
            </a:r>
            <a:r>
              <a:rPr lang="en-ID" sz="1400" dirty="0" err="1"/>
              <a:t>Ashim</a:t>
            </a:r>
            <a:r>
              <a:rPr lang="en-ID" sz="1400" dirty="0"/>
              <a:t> </a:t>
            </a:r>
            <a:r>
              <a:rPr lang="en-ID" sz="1400" dirty="0" err="1"/>
              <a:t>riwayat</a:t>
            </a:r>
            <a:r>
              <a:rPr lang="en-ID" sz="1400" dirty="0"/>
              <a:t> </a:t>
            </a:r>
            <a:r>
              <a:rPr lang="en-ID" sz="1400" dirty="0" err="1"/>
              <a:t>Hafs</a:t>
            </a:r>
            <a:r>
              <a:rPr lang="en-ID" sz="1400" dirty="0"/>
              <a:t> </a:t>
            </a:r>
            <a:r>
              <a:rPr lang="en-ID" sz="1400" dirty="0" err="1"/>
              <a:t>dijelaskan</a:t>
            </a:r>
            <a:r>
              <a:rPr lang="en-ID" sz="1400" dirty="0"/>
              <a:t> </a:t>
            </a:r>
            <a:r>
              <a:rPr lang="en-ID" sz="1400" dirty="0" err="1"/>
              <a:t>bahwa</a:t>
            </a:r>
            <a:r>
              <a:rPr lang="en-ID" sz="1400" dirty="0"/>
              <a:t> </a:t>
            </a:r>
            <a:r>
              <a:rPr lang="en-ID" sz="1400" dirty="0" err="1"/>
              <a:t>hanya</a:t>
            </a:r>
            <a:r>
              <a:rPr lang="en-ID" sz="1400" dirty="0"/>
              <a:t> </a:t>
            </a:r>
            <a:r>
              <a:rPr lang="en-ID" sz="1400" dirty="0" err="1"/>
              <a:t>terdapat</a:t>
            </a:r>
            <a:r>
              <a:rPr lang="en-ID" sz="1400" dirty="0"/>
              <a:t> </a:t>
            </a:r>
            <a:r>
              <a:rPr lang="en-ID" sz="1400" dirty="0" err="1"/>
              <a:t>satu</a:t>
            </a:r>
            <a:r>
              <a:rPr lang="en-ID" sz="1400" dirty="0"/>
              <a:t> </a:t>
            </a:r>
            <a:r>
              <a:rPr lang="en-ID" sz="1400" dirty="0" err="1"/>
              <a:t>bacaan</a:t>
            </a:r>
            <a:r>
              <a:rPr lang="en-ID" sz="1400" dirty="0"/>
              <a:t> </a:t>
            </a:r>
            <a:r>
              <a:rPr lang="en-ID" sz="1400" dirty="0" err="1"/>
              <a:t>naql</a:t>
            </a:r>
            <a:r>
              <a:rPr lang="en-ID" sz="1400" dirty="0"/>
              <a:t> </a:t>
            </a:r>
            <a:r>
              <a:rPr lang="en-ID" sz="1400" dirty="0" err="1"/>
              <a:t>dalam</a:t>
            </a:r>
            <a:r>
              <a:rPr lang="en-ID" sz="1400" dirty="0"/>
              <a:t> Al-Qur’an, </a:t>
            </a:r>
            <a:r>
              <a:rPr lang="en-ID" sz="1400" dirty="0" err="1"/>
              <a:t>yaitu</a:t>
            </a:r>
            <a:r>
              <a:rPr lang="en-ID" sz="1400" dirty="0"/>
              <a:t> pada </a:t>
            </a:r>
            <a:r>
              <a:rPr lang="en-ID" sz="1400" dirty="0" err="1"/>
              <a:t>lafal</a:t>
            </a:r>
            <a:r>
              <a:rPr lang="en-ID" sz="1400" dirty="0"/>
              <a:t>                   </a:t>
            </a:r>
            <a:r>
              <a:rPr lang="en-ID" sz="1400" dirty="0" err="1"/>
              <a:t>dalam</a:t>
            </a:r>
            <a:r>
              <a:rPr lang="en-ID" sz="1400" dirty="0"/>
              <a:t> Q.S. Al-</a:t>
            </a:r>
            <a:r>
              <a:rPr lang="en-ID" sz="1400" dirty="0" err="1"/>
              <a:t>Hujurāt</a:t>
            </a:r>
            <a:r>
              <a:rPr lang="en-ID" sz="1400" dirty="0"/>
              <a:t>/49: 11 </a:t>
            </a:r>
            <a:r>
              <a:rPr lang="en-ID" sz="1400" dirty="0" err="1"/>
              <a:t>sebagai</a:t>
            </a:r>
            <a:r>
              <a:rPr lang="en-ID" sz="1400" dirty="0"/>
              <a:t> </a:t>
            </a:r>
            <a:r>
              <a:rPr lang="en-ID" sz="1400" dirty="0" err="1"/>
              <a:t>berikut</a:t>
            </a:r>
            <a:r>
              <a:rPr lang="en-ID" sz="1400" dirty="0"/>
              <a:t>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2BACD96-9E3D-AD81-F137-02BC46BD54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167" t="30480" r="34166" b="64220"/>
          <a:stretch/>
        </p:blipFill>
        <p:spPr>
          <a:xfrm>
            <a:off x="2286000" y="2320989"/>
            <a:ext cx="609600" cy="27261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3418906-9B66-41F4-2078-C119A77D66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500" t="35185" r="10000" b="39181"/>
          <a:stretch/>
        </p:blipFill>
        <p:spPr>
          <a:xfrm>
            <a:off x="1981200" y="2593602"/>
            <a:ext cx="4572000" cy="2028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9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86649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D.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Naql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5975"/>
            <a:ext cx="9144000" cy="9545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F09897C-3CBD-B5C4-0820-C53A003052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500" t="35185" r="10000" b="39181"/>
          <a:stretch/>
        </p:blipFill>
        <p:spPr>
          <a:xfrm>
            <a:off x="4223348" y="1845537"/>
            <a:ext cx="4712391" cy="20906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EA2A464-A4E3-8C2F-62C4-42CF3F35BB7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000" t="45556" r="37402" b="47037"/>
          <a:stretch/>
        </p:blipFill>
        <p:spPr>
          <a:xfrm>
            <a:off x="5486401" y="2343149"/>
            <a:ext cx="237585" cy="381002"/>
          </a:xfrm>
          <a:prstGeom prst="rect">
            <a:avLst/>
          </a:prstGeom>
        </p:spPr>
      </p:pic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DF43F79C-627B-98A3-3E83-46BA936C7124}"/>
              </a:ext>
            </a:extLst>
          </p:cNvPr>
          <p:cNvSpPr/>
          <p:nvPr/>
        </p:nvSpPr>
        <p:spPr>
          <a:xfrm>
            <a:off x="208261" y="1662761"/>
            <a:ext cx="3944426" cy="244832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6D7E99BC-F47D-EDB4-0E30-ECFD5A78A57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833" t="26296" r="6666" b="39630"/>
          <a:stretch/>
        </p:blipFill>
        <p:spPr>
          <a:xfrm>
            <a:off x="304800" y="2038350"/>
            <a:ext cx="3599263" cy="16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64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86649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E.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Mad</a:t>
            </a:r>
            <a:r>
              <a:rPr lang="en-US" altLang="en-GB" sz="3200" b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atau</a:t>
            </a:r>
            <a:r>
              <a:rPr lang="en-US" altLang="en-GB" sz="3200" b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Qasr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8DF5EBAA-3277-60F2-2260-22641B25A4BA}"/>
              </a:ext>
            </a:extLst>
          </p:cNvPr>
          <p:cNvSpPr/>
          <p:nvPr/>
        </p:nvSpPr>
        <p:spPr>
          <a:xfrm>
            <a:off x="1219200" y="1438412"/>
            <a:ext cx="6629400" cy="2860358"/>
          </a:xfrm>
          <a:prstGeom prst="roundRect">
            <a:avLst/>
          </a:prstGeom>
          <a:solidFill>
            <a:srgbClr val="00C06A"/>
          </a:solidFill>
          <a:ln w="1905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ID" dirty="0" err="1"/>
              <a:t>Seperti</a:t>
            </a:r>
            <a:r>
              <a:rPr lang="en-ID" dirty="0"/>
              <a:t> yang </a:t>
            </a:r>
            <a:r>
              <a:rPr lang="en-ID" dirty="0" err="1"/>
              <a:t>sudah</a:t>
            </a:r>
            <a:r>
              <a:rPr lang="en-ID" dirty="0"/>
              <a:t> </a:t>
            </a:r>
            <a:r>
              <a:rPr lang="en-ID" dirty="0" err="1"/>
              <a:t>diketahui</a:t>
            </a:r>
            <a:r>
              <a:rPr lang="en-ID" dirty="0"/>
              <a:t> </a:t>
            </a:r>
            <a:r>
              <a:rPr lang="en-ID" dirty="0" err="1"/>
              <a:t>sebelumnya</a:t>
            </a:r>
            <a:r>
              <a:rPr lang="en-ID" dirty="0"/>
              <a:t>, </a:t>
            </a:r>
            <a:r>
              <a:rPr lang="en-ID" i="1" dirty="0"/>
              <a:t>mad</a:t>
            </a:r>
            <a:r>
              <a:rPr lang="en-ID" dirty="0"/>
              <a:t> </a:t>
            </a:r>
            <a:r>
              <a:rPr lang="en-ID" dirty="0" err="1"/>
              <a:t>artinya</a:t>
            </a:r>
            <a:r>
              <a:rPr lang="en-ID" dirty="0"/>
              <a:t> </a:t>
            </a:r>
            <a:r>
              <a:rPr lang="en-ID" dirty="0" err="1"/>
              <a:t>memanjangkan</a:t>
            </a:r>
            <a:r>
              <a:rPr lang="en-ID" dirty="0"/>
              <a:t> </a:t>
            </a:r>
            <a:r>
              <a:rPr lang="en-ID" dirty="0" err="1"/>
              <a:t>bacaan</a:t>
            </a:r>
            <a:r>
              <a:rPr lang="en-ID" dirty="0"/>
              <a:t>, </a:t>
            </a:r>
            <a:r>
              <a:rPr lang="en-ID" dirty="0" err="1"/>
              <a:t>sedangkan</a:t>
            </a:r>
            <a:r>
              <a:rPr lang="en-ID" dirty="0"/>
              <a:t> </a:t>
            </a:r>
            <a:r>
              <a:rPr lang="en-ID" i="1" dirty="0"/>
              <a:t>qasr</a:t>
            </a:r>
            <a:r>
              <a:rPr lang="en-ID" dirty="0"/>
              <a:t> </a:t>
            </a:r>
            <a:r>
              <a:rPr lang="en-ID" dirty="0" err="1"/>
              <a:t>artinya</a:t>
            </a:r>
            <a:r>
              <a:rPr lang="en-ID" dirty="0"/>
              <a:t> </a:t>
            </a:r>
            <a:r>
              <a:rPr lang="en-ID" dirty="0" err="1"/>
              <a:t>memendekkan</a:t>
            </a:r>
            <a:r>
              <a:rPr lang="en-ID" dirty="0"/>
              <a:t> </a:t>
            </a:r>
            <a:r>
              <a:rPr lang="en-ID" dirty="0" err="1"/>
              <a:t>bacaan</a:t>
            </a:r>
            <a:r>
              <a:rPr lang="en-ID" dirty="0"/>
              <a:t> Al-Qur’an. </a:t>
            </a:r>
          </a:p>
          <a:p>
            <a:pPr algn="ctr"/>
            <a:endParaRPr lang="en-ID" dirty="0"/>
          </a:p>
          <a:p>
            <a:pPr algn="ctr"/>
            <a:r>
              <a:rPr lang="en-ID" dirty="0" err="1"/>
              <a:t>Permasalahan</a:t>
            </a:r>
            <a:r>
              <a:rPr lang="en-ID" dirty="0"/>
              <a:t> </a:t>
            </a:r>
            <a:r>
              <a:rPr lang="en-ID" dirty="0" err="1"/>
              <a:t>mengenai</a:t>
            </a:r>
            <a:r>
              <a:rPr lang="en-ID" dirty="0"/>
              <a:t> </a:t>
            </a:r>
            <a:r>
              <a:rPr lang="en-ID" i="1" dirty="0"/>
              <a:t>mad</a:t>
            </a:r>
            <a:r>
              <a:rPr lang="en-ID" dirty="0"/>
              <a:t> dan </a:t>
            </a:r>
            <a:r>
              <a:rPr lang="en-ID" i="1" dirty="0"/>
              <a:t>qasr</a:t>
            </a:r>
            <a:r>
              <a:rPr lang="en-ID" dirty="0"/>
              <a:t> </a:t>
            </a:r>
            <a:r>
              <a:rPr lang="en-ID" dirty="0" err="1"/>
              <a:t>timbul</a:t>
            </a:r>
            <a:r>
              <a:rPr lang="en-ID" dirty="0"/>
              <a:t> </a:t>
            </a:r>
            <a:r>
              <a:rPr lang="en-ID" dirty="0" err="1"/>
              <a:t>akibat</a:t>
            </a:r>
            <a:r>
              <a:rPr lang="en-ID" dirty="0"/>
              <a:t> </a:t>
            </a:r>
            <a:r>
              <a:rPr lang="en-ID" dirty="0" err="1"/>
              <a:t>adanya</a:t>
            </a:r>
            <a:r>
              <a:rPr lang="en-ID" dirty="0"/>
              <a:t> </a:t>
            </a:r>
            <a:r>
              <a:rPr lang="en-ID" dirty="0" err="1"/>
              <a:t>kekeliruan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bacaan</a:t>
            </a:r>
            <a:r>
              <a:rPr lang="en-ID" dirty="0"/>
              <a:t> Al-Qur’an yang di-mad-</a:t>
            </a:r>
            <a:r>
              <a:rPr lang="en-ID" dirty="0" err="1"/>
              <a:t>kan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di-qasr-</a:t>
            </a:r>
            <a:r>
              <a:rPr lang="en-ID" dirty="0" err="1"/>
              <a:t>kan</a:t>
            </a:r>
            <a:r>
              <a:rPr lang="en-ID" dirty="0"/>
              <a:t> pada </a:t>
            </a:r>
            <a:r>
              <a:rPr lang="en-ID" dirty="0" err="1"/>
              <a:t>lafal-lafal</a:t>
            </a:r>
            <a:r>
              <a:rPr lang="en-ID" dirty="0"/>
              <a:t> </a:t>
            </a:r>
            <a:r>
              <a:rPr lang="en-ID" dirty="0" err="1"/>
              <a:t>tertentu</a:t>
            </a:r>
            <a:r>
              <a:rPr lang="en-ID" dirty="0"/>
              <a:t>, </a:t>
            </a:r>
            <a:r>
              <a:rPr lang="en-ID" dirty="0" err="1"/>
              <a:t>seperti</a:t>
            </a:r>
            <a:r>
              <a:rPr lang="en-ID" dirty="0"/>
              <a:t> </a:t>
            </a:r>
            <a:r>
              <a:rPr lang="en-ID" dirty="0" err="1"/>
              <a:t>bacaan</a:t>
            </a:r>
            <a:r>
              <a:rPr lang="en-ID" dirty="0"/>
              <a:t> yang </a:t>
            </a:r>
            <a:r>
              <a:rPr lang="en-ID" dirty="0" err="1"/>
              <a:t>seharusnya</a:t>
            </a:r>
            <a:r>
              <a:rPr lang="en-ID" dirty="0"/>
              <a:t> </a:t>
            </a:r>
            <a:r>
              <a:rPr lang="en-ID" dirty="0" err="1"/>
              <a:t>dibaca</a:t>
            </a:r>
            <a:r>
              <a:rPr lang="en-ID" dirty="0"/>
              <a:t> mad (</a:t>
            </a:r>
            <a:r>
              <a:rPr lang="en-ID" dirty="0" err="1"/>
              <a:t>panjang</a:t>
            </a:r>
            <a:r>
              <a:rPr lang="en-ID" dirty="0"/>
              <a:t>), </a:t>
            </a:r>
            <a:r>
              <a:rPr lang="en-ID" dirty="0" err="1"/>
              <a:t>tetapi</a:t>
            </a:r>
            <a:r>
              <a:rPr lang="en-ID" dirty="0"/>
              <a:t> </a:t>
            </a:r>
            <a:r>
              <a:rPr lang="en-ID" dirty="0" err="1"/>
              <a:t>dibaca</a:t>
            </a:r>
            <a:r>
              <a:rPr lang="en-ID" dirty="0"/>
              <a:t> qasr (</a:t>
            </a:r>
            <a:r>
              <a:rPr lang="en-ID" dirty="0" err="1"/>
              <a:t>pendek</a:t>
            </a:r>
            <a:r>
              <a:rPr lang="en-ID" dirty="0"/>
              <a:t>) </a:t>
            </a:r>
            <a:r>
              <a:rPr lang="en-ID" dirty="0" err="1"/>
              <a:t>ataupun</a:t>
            </a:r>
            <a:r>
              <a:rPr lang="en-ID" dirty="0"/>
              <a:t> </a:t>
            </a:r>
            <a:r>
              <a:rPr lang="en-ID" dirty="0" err="1"/>
              <a:t>sebaliknya</a:t>
            </a:r>
            <a:r>
              <a:rPr lang="en-ID" dirty="0"/>
              <a:t>.</a:t>
            </a:r>
            <a:endParaRPr lang="en-US" altLang="id-ID" dirty="0">
              <a:latin typeface="Calibri" panose="020F0502020204030204" charset="0"/>
              <a:cs typeface="Calibri" panose="020F050202020403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32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36714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E.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Mad</a:t>
            </a:r>
            <a:r>
              <a:rPr lang="en-US" altLang="en-GB" sz="3200" b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atau</a:t>
            </a:r>
            <a:r>
              <a:rPr lang="en-US" altLang="en-GB" sz="3200" b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Qasr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188973"/>
            <a:ext cx="9144000" cy="9545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C160B6-CF96-20AF-BD47-F02AD5D61B9F}"/>
              </a:ext>
            </a:extLst>
          </p:cNvPr>
          <p:cNvSpPr txBox="1"/>
          <p:nvPr/>
        </p:nvSpPr>
        <p:spPr>
          <a:xfrm>
            <a:off x="266700" y="1239122"/>
            <a:ext cx="861060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ilmu</a:t>
            </a:r>
            <a:r>
              <a:rPr lang="en-ID" dirty="0"/>
              <a:t> al-</a:t>
            </a:r>
            <a:r>
              <a:rPr lang="en-ID" dirty="0" err="1"/>
              <a:t>aswat</a:t>
            </a:r>
            <a:r>
              <a:rPr lang="en-ID" dirty="0"/>
              <a:t>, </a:t>
            </a:r>
            <a:r>
              <a:rPr lang="en-ID" dirty="0" err="1"/>
              <a:t>terdapat</a:t>
            </a:r>
            <a:r>
              <a:rPr lang="en-ID" dirty="0"/>
              <a:t> </a:t>
            </a:r>
            <a:r>
              <a:rPr lang="en-ID" dirty="0" err="1"/>
              <a:t>lafal-lafal</a:t>
            </a:r>
            <a:r>
              <a:rPr lang="en-ID" dirty="0"/>
              <a:t> yang </a:t>
            </a:r>
            <a:r>
              <a:rPr lang="en-ID" dirty="0" err="1"/>
              <a:t>dibaca</a:t>
            </a:r>
            <a:r>
              <a:rPr lang="en-ID" dirty="0"/>
              <a:t> </a:t>
            </a:r>
            <a:r>
              <a:rPr lang="en-ID" dirty="0" err="1"/>
              <a:t>pendek</a:t>
            </a:r>
            <a:r>
              <a:rPr lang="en-ID" dirty="0"/>
              <a:t> (qasr) </a:t>
            </a:r>
            <a:r>
              <a:rPr lang="en-ID" dirty="0" err="1"/>
              <a:t>ketika</a:t>
            </a:r>
            <a:r>
              <a:rPr lang="en-ID" dirty="0"/>
              <a:t> </a:t>
            </a:r>
            <a:r>
              <a:rPr lang="en-ID" dirty="0" err="1"/>
              <a:t>washal</a:t>
            </a:r>
            <a:r>
              <a:rPr lang="en-ID" dirty="0"/>
              <a:t> dan </a:t>
            </a:r>
            <a:r>
              <a:rPr lang="en-ID" dirty="0" err="1"/>
              <a:t>dibaca</a:t>
            </a:r>
            <a:r>
              <a:rPr lang="en-ID" dirty="0"/>
              <a:t> </a:t>
            </a:r>
            <a:r>
              <a:rPr lang="en-ID" dirty="0" err="1"/>
              <a:t>panjang</a:t>
            </a:r>
            <a:r>
              <a:rPr lang="en-ID" dirty="0"/>
              <a:t> (mad) </a:t>
            </a:r>
            <a:r>
              <a:rPr lang="en-ID" dirty="0" err="1"/>
              <a:t>ketika</a:t>
            </a:r>
            <a:r>
              <a:rPr lang="en-ID" dirty="0"/>
              <a:t> </a:t>
            </a:r>
            <a:r>
              <a:rPr lang="en-ID" dirty="0" err="1"/>
              <a:t>waqaf</a:t>
            </a:r>
            <a:r>
              <a:rPr lang="en-ID" dirty="0"/>
              <a:t>. </a:t>
            </a:r>
            <a:r>
              <a:rPr lang="en-ID" dirty="0" err="1"/>
              <a:t>Lafal-lafal</a:t>
            </a:r>
            <a:r>
              <a:rPr lang="en-ID" dirty="0"/>
              <a:t> </a:t>
            </a:r>
            <a:r>
              <a:rPr lang="en-ID" dirty="0" err="1"/>
              <a:t>tersebut</a:t>
            </a:r>
            <a:r>
              <a:rPr lang="en-ID" dirty="0"/>
              <a:t> </a:t>
            </a:r>
            <a:r>
              <a:rPr lang="en-ID" dirty="0" err="1"/>
              <a:t>antara</a:t>
            </a:r>
            <a:r>
              <a:rPr lang="en-ID" dirty="0"/>
              <a:t> lain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berikut</a:t>
            </a:r>
            <a:r>
              <a:rPr lang="en-ID" dirty="0"/>
              <a:t>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82B5D13-6757-A32B-1ABD-AE33DC7021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102" t="35873" r="11088" b="56606"/>
          <a:stretch/>
        </p:blipFill>
        <p:spPr>
          <a:xfrm>
            <a:off x="2124935" y="2767548"/>
            <a:ext cx="2892798" cy="3730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A46810-27F0-DE4F-30CA-5943F7B9637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5834" t="26553" r="9167" b="67908"/>
          <a:stretch/>
        </p:blipFill>
        <p:spPr>
          <a:xfrm>
            <a:off x="266700" y="2046518"/>
            <a:ext cx="4395706" cy="3913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3C2510-6D3C-5AC6-D266-C4369323C2F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0834" t="52963" r="19622" b="40494"/>
          <a:stretch/>
        </p:blipFill>
        <p:spPr>
          <a:xfrm>
            <a:off x="533401" y="2757733"/>
            <a:ext cx="1676400" cy="3156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4140F2-19FF-6DFD-6872-7057B2ECB30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8333" t="31329" r="18334" b="55173"/>
          <a:stretch/>
        </p:blipFill>
        <p:spPr>
          <a:xfrm>
            <a:off x="437069" y="3365702"/>
            <a:ext cx="3819606" cy="8700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32206F6-1004-9A77-3009-B9884F2FAA8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6895" t="30169" r="18257" b="51273"/>
          <a:stretch/>
        </p:blipFill>
        <p:spPr>
          <a:xfrm>
            <a:off x="5078711" y="2334351"/>
            <a:ext cx="3880708" cy="116245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7DC0632-28E6-D824-7A5D-3EBD18B4469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4166" t="45271" r="33334" b="51440"/>
          <a:stretch/>
        </p:blipFill>
        <p:spPr>
          <a:xfrm>
            <a:off x="595445" y="2437849"/>
            <a:ext cx="1295400" cy="191738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9591E92-04CD-0724-26A2-29ADC83F7F20}"/>
              </a:ext>
            </a:extLst>
          </p:cNvPr>
          <p:cNvCxnSpPr>
            <a:cxnSpLocks/>
          </p:cNvCxnSpPr>
          <p:nvPr/>
        </p:nvCxnSpPr>
        <p:spPr>
          <a:xfrm flipV="1">
            <a:off x="5017733" y="2176529"/>
            <a:ext cx="0" cy="2100168"/>
          </a:xfrm>
          <a:prstGeom prst="line">
            <a:avLst/>
          </a:prstGeom>
          <a:ln w="19050">
            <a:solidFill>
              <a:srgbClr val="00C0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672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86649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E.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Mad</a:t>
            </a:r>
            <a:r>
              <a:rPr lang="en-US" altLang="en-GB" sz="3200" b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atau</a:t>
            </a:r>
            <a:r>
              <a:rPr lang="en-US" altLang="en-GB" sz="3200" b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Qasr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6FEBDEB-4501-C83F-9380-E2AD121AFB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668" t="21852" r="18333" b="42678"/>
          <a:stretch/>
        </p:blipFill>
        <p:spPr>
          <a:xfrm>
            <a:off x="250918" y="1596838"/>
            <a:ext cx="4070165" cy="23201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C121C0-D4B7-7C66-1D05-AAEFEC12BB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668" t="57407" r="18333" b="16706"/>
          <a:stretch/>
        </p:blipFill>
        <p:spPr>
          <a:xfrm>
            <a:off x="4792140" y="1989243"/>
            <a:ext cx="4203911" cy="174896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CFD4184-9FC9-305D-9C44-448511FC26C7}"/>
              </a:ext>
            </a:extLst>
          </p:cNvPr>
          <p:cNvCxnSpPr>
            <a:cxnSpLocks/>
          </p:cNvCxnSpPr>
          <p:nvPr/>
        </p:nvCxnSpPr>
        <p:spPr>
          <a:xfrm flipV="1">
            <a:off x="4572000" y="1352550"/>
            <a:ext cx="0" cy="3115374"/>
          </a:xfrm>
          <a:prstGeom prst="line">
            <a:avLst/>
          </a:prstGeom>
          <a:ln w="19050">
            <a:solidFill>
              <a:srgbClr val="00C0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6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86649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E.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Mad</a:t>
            </a:r>
            <a:r>
              <a:rPr lang="en-US" altLang="en-GB" sz="3200" b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atau</a:t>
            </a:r>
            <a:r>
              <a:rPr lang="en-US" altLang="en-GB" sz="3200" b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Qasr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CFD4184-9FC9-305D-9C44-448511FC26C7}"/>
              </a:ext>
            </a:extLst>
          </p:cNvPr>
          <p:cNvCxnSpPr>
            <a:cxnSpLocks/>
          </p:cNvCxnSpPr>
          <p:nvPr/>
        </p:nvCxnSpPr>
        <p:spPr>
          <a:xfrm flipV="1">
            <a:off x="4572000" y="1352550"/>
            <a:ext cx="0" cy="3115374"/>
          </a:xfrm>
          <a:prstGeom prst="line">
            <a:avLst/>
          </a:prstGeom>
          <a:ln w="19050">
            <a:solidFill>
              <a:srgbClr val="00C0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DA047FC5-409E-5130-A030-F09B2A3AAD8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667" t="28892" r="19167" b="55146"/>
          <a:stretch/>
        </p:blipFill>
        <p:spPr>
          <a:xfrm>
            <a:off x="261475" y="1858754"/>
            <a:ext cx="4081925" cy="10726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0264944-128F-BD08-D43F-9BA74FAF0CC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685" t="26445" r="12107" b="58412"/>
          <a:stretch/>
        </p:blipFill>
        <p:spPr>
          <a:xfrm>
            <a:off x="333443" y="2825831"/>
            <a:ext cx="3962192" cy="101627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5EC7FF1-98F5-F9F2-8105-97AE2C2937D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4167" t="27840" r="11351" b="36600"/>
          <a:stretch/>
        </p:blipFill>
        <p:spPr>
          <a:xfrm>
            <a:off x="4953796" y="1866073"/>
            <a:ext cx="3751532" cy="217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22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86649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E.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Mad</a:t>
            </a:r>
            <a:r>
              <a:rPr lang="en-US" altLang="en-GB" sz="3200" b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atau</a:t>
            </a:r>
            <a:r>
              <a:rPr lang="en-US" altLang="en-GB" sz="3200" b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Qasr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CFD4184-9FC9-305D-9C44-448511FC26C7}"/>
              </a:ext>
            </a:extLst>
          </p:cNvPr>
          <p:cNvCxnSpPr>
            <a:cxnSpLocks/>
          </p:cNvCxnSpPr>
          <p:nvPr/>
        </p:nvCxnSpPr>
        <p:spPr>
          <a:xfrm flipV="1">
            <a:off x="4572000" y="1352550"/>
            <a:ext cx="0" cy="3115374"/>
          </a:xfrm>
          <a:prstGeom prst="line">
            <a:avLst/>
          </a:prstGeom>
          <a:ln w="19050">
            <a:solidFill>
              <a:srgbClr val="00C0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A572E23C-C23D-3F4F-048B-608DF8D856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394" t="21852" r="12500" b="42593"/>
          <a:stretch/>
        </p:blipFill>
        <p:spPr>
          <a:xfrm>
            <a:off x="300134" y="1732713"/>
            <a:ext cx="3966407" cy="23961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661295-07AF-9188-7CEF-CA814B87026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167" t="57407" r="11667" b="16706"/>
          <a:stretch/>
        </p:blipFill>
        <p:spPr>
          <a:xfrm>
            <a:off x="4785087" y="1626195"/>
            <a:ext cx="4018812" cy="171273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815B230-73B2-F552-B119-B70654D92A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6711" t="51650" r="18333" b="34168"/>
          <a:stretch/>
        </p:blipFill>
        <p:spPr>
          <a:xfrm>
            <a:off x="4910756" y="3494317"/>
            <a:ext cx="3767474" cy="85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6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86649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E.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Mad</a:t>
            </a:r>
            <a:r>
              <a:rPr lang="en-US" altLang="en-GB" sz="3200" b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atau</a:t>
            </a:r>
            <a:r>
              <a:rPr lang="en-US" altLang="en-GB" sz="3200" b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 </a:t>
            </a:r>
            <a:r>
              <a:rPr lang="en-US" altLang="en-GB" sz="3200" b="1" i="1" dirty="0">
                <a:solidFill>
                  <a:schemeClr val="bg1"/>
                </a:solidFill>
                <a:latin typeface="+mj-lt"/>
                <a:cs typeface="Calibri" panose="020F0502020204030204" charset="0"/>
              </a:rPr>
              <a:t>Qasr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CFD4184-9FC9-305D-9C44-448511FC26C7}"/>
              </a:ext>
            </a:extLst>
          </p:cNvPr>
          <p:cNvCxnSpPr>
            <a:cxnSpLocks/>
          </p:cNvCxnSpPr>
          <p:nvPr/>
        </p:nvCxnSpPr>
        <p:spPr>
          <a:xfrm flipV="1">
            <a:off x="4572000" y="1352550"/>
            <a:ext cx="0" cy="3115374"/>
          </a:xfrm>
          <a:prstGeom prst="line">
            <a:avLst/>
          </a:prstGeom>
          <a:ln w="19050">
            <a:solidFill>
              <a:srgbClr val="00C0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CF8F8B3-7311-8F71-61C8-949316454F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660" t="38038" r="18333" b="39630"/>
          <a:stretch/>
        </p:blipFill>
        <p:spPr>
          <a:xfrm>
            <a:off x="352237" y="1932847"/>
            <a:ext cx="4013702" cy="14402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80F4F84-ED9B-4D2B-2AEF-5781079160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5000" t="31882" r="10000" b="16706"/>
          <a:stretch/>
        </p:blipFill>
        <p:spPr>
          <a:xfrm>
            <a:off x="4669744" y="1588052"/>
            <a:ext cx="4114800" cy="264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77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36680" y="416259"/>
            <a:ext cx="7343802" cy="980744"/>
            <a:chOff x="1330583" y="3352296"/>
            <a:chExt cx="5344813" cy="839333"/>
          </a:xfrm>
        </p:grpSpPr>
        <p:sp>
          <p:nvSpPr>
            <p:cNvPr id="3" name="Parallelogram 2"/>
            <p:cNvSpPr/>
            <p:nvPr/>
          </p:nvSpPr>
          <p:spPr>
            <a:xfrm>
              <a:off x="1330583" y="3352296"/>
              <a:ext cx="5344813" cy="839333"/>
            </a:xfrm>
            <a:prstGeom prst="parallelogram">
              <a:avLst>
                <a:gd name="adj" fmla="val 4531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/>
            </a:p>
          </p:txBody>
        </p:sp>
        <p:sp>
          <p:nvSpPr>
            <p:cNvPr id="4" name="テキスト プレースホルダー 17"/>
            <p:cNvSpPr txBox="1">
              <a:spLocks/>
            </p:cNvSpPr>
            <p:nvPr/>
          </p:nvSpPr>
          <p:spPr>
            <a:xfrm>
              <a:off x="2141433" y="3436503"/>
              <a:ext cx="4415612" cy="609600"/>
            </a:xfrm>
            <a:prstGeom prst="rect">
              <a:avLst/>
            </a:prstGeom>
          </p:spPr>
          <p:txBody>
            <a:bodyPr vert="horz" lIns="36000" tIns="36000" rIns="36000" bIns="36000" rtlCol="0" anchor="ctr">
              <a:noAutofit/>
            </a:bodyPr>
            <a:lstStyle>
              <a:lvl1pPr marL="342900" indent="-342900" algn="l" defTabSz="1632753" rtl="0" eaLnBrk="1" latinLnBrk="0" hangingPunct="1">
                <a:lnSpc>
                  <a:spcPct val="120000"/>
                </a:lnSpc>
                <a:spcBef>
                  <a:spcPts val="1200"/>
                </a:spcBef>
                <a:buClr>
                  <a:schemeClr val="accent5"/>
                </a:buClr>
                <a:buFont typeface="Wingdings" panose="05000000000000000000" pitchFamily="2" charset="2"/>
                <a:buChar char="l"/>
                <a:defRPr kumimoji="1" sz="20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1326612" indent="-510235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5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40941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857317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73693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490070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306446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122822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939199" indent="-408188" algn="l" defTabSz="1632753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ID" sz="2800" b="1" dirty="0" err="1"/>
                <a:t>Bacaan</a:t>
              </a:r>
              <a:r>
                <a:rPr lang="en-ID" sz="2800" b="1" dirty="0"/>
                <a:t> </a:t>
              </a:r>
              <a:r>
                <a:rPr lang="en-ID" sz="2800" b="1" i="1" dirty="0"/>
                <a:t>Garib </a:t>
              </a:r>
              <a:r>
                <a:rPr lang="en-ID" sz="2800" b="1" dirty="0" err="1"/>
                <a:t>dalam</a:t>
              </a:r>
              <a:r>
                <a:rPr lang="en-ID" sz="2800" b="1" dirty="0"/>
                <a:t> Al-Qur’an</a:t>
              </a:r>
              <a:endParaRPr lang="id-ID" sz="2800" b="1" i="1" dirty="0">
                <a:ln w="0"/>
                <a:solidFill>
                  <a:schemeClr val="accent1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5" name="直角三角形 28"/>
          <p:cNvSpPr/>
          <p:nvPr/>
        </p:nvSpPr>
        <p:spPr>
          <a:xfrm rot="2700000">
            <a:off x="454338" y="376836"/>
            <a:ext cx="1093583" cy="1093583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 w="25400" cap="flat" cmpd="sng" algn="ctr">
            <a:noFill/>
            <a:prstDash val="sysDot"/>
          </a:ln>
          <a:effectLst/>
        </p:spPr>
        <p:txBody>
          <a:bodyPr rot="0" spcFirstLastPara="0" vertOverflow="overflow" horzOverflow="overflow" vert="horz" wrap="square" lIns="162552" tIns="81275" rIns="162552" bIns="812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625519">
              <a:defRPr/>
            </a:pPr>
            <a:endParaRPr kumimoji="1" lang="ja-JP" altLang="en-US" kern="0" dirty="0">
              <a:solidFill>
                <a:srgbClr val="5BB8D1"/>
              </a:solidFill>
              <a:latin typeface="Open Sans"/>
            </a:endParaRPr>
          </a:p>
        </p:txBody>
      </p:sp>
      <p:sp>
        <p:nvSpPr>
          <p:cNvPr id="6" name="直角三角形 8"/>
          <p:cNvSpPr/>
          <p:nvPr/>
        </p:nvSpPr>
        <p:spPr>
          <a:xfrm rot="2700000">
            <a:off x="623037" y="348728"/>
            <a:ext cx="998885" cy="940847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 w="25400" cap="flat" cmpd="sng" algn="ctr">
            <a:noFill/>
            <a:prstDash val="sysDot"/>
          </a:ln>
          <a:effectLst/>
        </p:spPr>
        <p:txBody>
          <a:bodyPr rot="0" spcFirstLastPara="0" vertOverflow="overflow" horzOverflow="overflow" vert="horz" wrap="square" lIns="162552" tIns="81275" rIns="162552" bIns="812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625519">
              <a:defRPr/>
            </a:pPr>
            <a:endParaRPr kumimoji="1" lang="ja-JP" altLang="en-US" kern="0" dirty="0">
              <a:solidFill>
                <a:srgbClr val="5BB8D1"/>
              </a:solidFill>
              <a:latin typeface="Open Sans"/>
            </a:endParaRPr>
          </a:p>
        </p:txBody>
      </p:sp>
      <p:sp>
        <p:nvSpPr>
          <p:cNvPr id="7" name="直角三角形 4"/>
          <p:cNvSpPr/>
          <p:nvPr/>
        </p:nvSpPr>
        <p:spPr>
          <a:xfrm rot="13500000">
            <a:off x="518035" y="343215"/>
            <a:ext cx="1093583" cy="1093583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ysDot"/>
          </a:ln>
          <a:effectLst/>
        </p:spPr>
        <p:txBody>
          <a:bodyPr rot="0" spcFirstLastPara="0" vertOverflow="overflow" horzOverflow="overflow" vert="horz" wrap="square" lIns="162552" tIns="81275" rIns="162552" bIns="812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625519">
              <a:defRPr/>
            </a:pPr>
            <a:endParaRPr kumimoji="1" lang="ja-JP" altLang="en-US" kern="0">
              <a:solidFill>
                <a:srgbClr val="5BB8D1"/>
              </a:solidFill>
              <a:latin typeface="Open San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52527" y="510907"/>
            <a:ext cx="951497" cy="916110"/>
            <a:chOff x="2895601" y="-542991"/>
            <a:chExt cx="960519" cy="960519"/>
          </a:xfrm>
        </p:grpSpPr>
        <p:grpSp>
          <p:nvGrpSpPr>
            <p:cNvPr id="9" name="Group 8"/>
            <p:cNvGrpSpPr/>
            <p:nvPr/>
          </p:nvGrpSpPr>
          <p:grpSpPr>
            <a:xfrm>
              <a:off x="2895601" y="-542991"/>
              <a:ext cx="960519" cy="960519"/>
              <a:chOff x="2895601" y="-542991"/>
              <a:chExt cx="960519" cy="960519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2895601" y="-542991"/>
                <a:ext cx="960519" cy="9605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 dirty="0">
                  <a:solidFill>
                    <a:srgbClr val="4F81BD"/>
                  </a:solidFill>
                </a:endParaRP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926336" y="-512255"/>
                <a:ext cx="898264" cy="89826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 dirty="0"/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3015079" y="-488577"/>
              <a:ext cx="720773" cy="507174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28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Bab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232746" y="-119089"/>
              <a:ext cx="303251" cy="475976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25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4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6200" y="1726223"/>
            <a:ext cx="8349736" cy="2585224"/>
            <a:chOff x="-62295" y="1733550"/>
            <a:chExt cx="8509083" cy="2585224"/>
          </a:xfrm>
        </p:grpSpPr>
        <p:grpSp>
          <p:nvGrpSpPr>
            <p:cNvPr id="15" name="Group 14"/>
            <p:cNvGrpSpPr/>
            <p:nvPr/>
          </p:nvGrpSpPr>
          <p:grpSpPr>
            <a:xfrm>
              <a:off x="157161" y="1735291"/>
              <a:ext cx="3370144" cy="492230"/>
              <a:chOff x="157161" y="1735291"/>
              <a:chExt cx="3370144" cy="492230"/>
            </a:xfrm>
          </p:grpSpPr>
          <p:sp>
            <p:nvSpPr>
              <p:cNvPr id="18" name="Isosceles Triangle 17"/>
              <p:cNvSpPr/>
              <p:nvPr/>
            </p:nvSpPr>
            <p:spPr>
              <a:xfrm rot="3600000">
                <a:off x="3123480" y="1756519"/>
                <a:ext cx="425053" cy="382597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57161" y="1846521"/>
                <a:ext cx="3119439" cy="3810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  <p:sp>
          <p:nvSpPr>
            <p:cNvPr id="16" name="Rectangle 15"/>
            <p:cNvSpPr/>
            <p:nvPr/>
          </p:nvSpPr>
          <p:spPr bwMode="auto">
            <a:xfrm>
              <a:off x="165705" y="1733550"/>
              <a:ext cx="2400927" cy="4234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id-ID" sz="1600" b="1" noProof="1">
                  <a:solidFill>
                    <a:schemeClr val="bg1"/>
                  </a:solidFill>
                  <a:latin typeface="+mj-lt"/>
                  <a:cs typeface="Arial" pitchFamily="34" charset="0"/>
                </a:rPr>
                <a:t>TUJUAN PEMBELAJARAN:</a:t>
              </a:r>
              <a:endParaRPr lang="en-US" sz="1600" b="1" noProof="1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-62295" y="2333615"/>
              <a:ext cx="8509083" cy="1985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482600" lvl="0" indent="-342900" algn="just">
                <a:spcBef>
                  <a:spcPts val="1000"/>
                </a:spcBef>
                <a:buClr>
                  <a:schemeClr val="accent2"/>
                </a:buClr>
                <a:buSzPts val="1400"/>
                <a:buAutoNum type="arabicPeriod"/>
              </a:pPr>
              <a:r>
                <a:rPr lang="en-ID" sz="1400" dirty="0" err="1"/>
                <a:t>Menguraikan</a:t>
              </a:r>
              <a:r>
                <a:rPr lang="en-ID" sz="1400" dirty="0"/>
                <a:t> </a:t>
              </a:r>
              <a:r>
                <a:rPr lang="en-ID" sz="1400" dirty="0" err="1"/>
                <a:t>ketentuan</a:t>
              </a:r>
              <a:r>
                <a:rPr lang="en-ID" sz="1400" dirty="0"/>
                <a:t> </a:t>
              </a:r>
              <a:r>
                <a:rPr lang="en-ID" sz="1400" dirty="0" err="1"/>
                <a:t>bacaan</a:t>
              </a:r>
              <a:r>
                <a:rPr lang="en-ID" sz="1400" dirty="0"/>
                <a:t> </a:t>
              </a:r>
              <a:r>
                <a:rPr lang="en-ID" sz="1400" i="1" dirty="0" err="1"/>
                <a:t>garib</a:t>
              </a:r>
              <a:r>
                <a:rPr lang="en-ID" sz="1400" dirty="0"/>
                <a:t> </a:t>
              </a:r>
              <a:r>
                <a:rPr lang="en-ID" sz="1400" dirty="0" err="1"/>
                <a:t>dalam</a:t>
              </a:r>
              <a:r>
                <a:rPr lang="en-ID" sz="1400" dirty="0"/>
                <a:t> Al-Qur’an (</a:t>
              </a:r>
              <a:r>
                <a:rPr lang="en-ID" sz="1400" dirty="0" err="1"/>
                <a:t>i</a:t>
              </a:r>
              <a:r>
                <a:rPr lang="en-ID" sz="1400" i="1" dirty="0" err="1"/>
                <a:t>malah</a:t>
              </a:r>
              <a:r>
                <a:rPr lang="en-ID" sz="1400" i="1" dirty="0"/>
                <a:t>, </a:t>
              </a:r>
              <a:r>
                <a:rPr lang="en-ID" sz="1400" i="1" dirty="0" err="1"/>
                <a:t>isymam</a:t>
              </a:r>
              <a:r>
                <a:rPr lang="en-ID" sz="1400" i="1" dirty="0"/>
                <a:t>, </a:t>
              </a:r>
              <a:r>
                <a:rPr lang="en-ID" sz="1400" i="1" dirty="0" err="1"/>
                <a:t>tashil</a:t>
              </a:r>
              <a:r>
                <a:rPr lang="en-ID" sz="1400" i="1" dirty="0"/>
                <a:t>, </a:t>
              </a:r>
              <a:r>
                <a:rPr lang="en-ID" sz="1400" i="1" dirty="0" err="1"/>
                <a:t>naql</a:t>
              </a:r>
              <a:r>
                <a:rPr lang="en-ID" sz="1400" i="1" dirty="0"/>
                <a:t>, dan mad/qasr</a:t>
              </a:r>
              <a:r>
                <a:rPr lang="en-ID" sz="1400" dirty="0"/>
                <a:t>) </a:t>
              </a:r>
              <a:r>
                <a:rPr lang="en-ID" sz="1400" dirty="0" err="1"/>
                <a:t>dengan</a:t>
              </a:r>
              <a:r>
                <a:rPr lang="en-ID" sz="1400" dirty="0"/>
                <a:t> </a:t>
              </a:r>
              <a:r>
                <a:rPr lang="en-ID" sz="1400" dirty="0" err="1"/>
                <a:t>benar</a:t>
              </a:r>
              <a:r>
                <a:rPr lang="en-ID" sz="1400" dirty="0"/>
                <a:t>. </a:t>
              </a:r>
            </a:p>
            <a:p>
              <a:pPr marL="482600" lvl="0" indent="-342900" algn="just">
                <a:spcBef>
                  <a:spcPts val="1000"/>
                </a:spcBef>
                <a:buClr>
                  <a:schemeClr val="accent2"/>
                </a:buClr>
                <a:buSzPts val="1400"/>
                <a:buAutoNum type="arabicPeriod"/>
              </a:pPr>
              <a:r>
                <a:rPr lang="en-ID" sz="1400" dirty="0" err="1"/>
                <a:t>Menganalisis</a:t>
              </a:r>
              <a:r>
                <a:rPr lang="en-ID" sz="1400" dirty="0"/>
                <a:t> </a:t>
              </a:r>
              <a:r>
                <a:rPr lang="en-ID" sz="1400" dirty="0" err="1"/>
                <a:t>ketentuan</a:t>
              </a:r>
              <a:r>
                <a:rPr lang="en-ID" sz="1400" dirty="0"/>
                <a:t> </a:t>
              </a:r>
              <a:r>
                <a:rPr lang="en-ID" sz="1400" dirty="0" err="1"/>
                <a:t>bacaan</a:t>
              </a:r>
              <a:r>
                <a:rPr lang="en-ID" sz="1400" dirty="0"/>
                <a:t> </a:t>
              </a:r>
              <a:r>
                <a:rPr lang="en-ID" sz="1400" i="1" dirty="0" err="1"/>
                <a:t>garib</a:t>
              </a:r>
              <a:r>
                <a:rPr lang="en-ID" sz="1400" dirty="0"/>
                <a:t> </a:t>
              </a:r>
              <a:r>
                <a:rPr lang="en-ID" sz="1400" dirty="0" err="1"/>
                <a:t>dalam</a:t>
              </a:r>
              <a:r>
                <a:rPr lang="en-ID" sz="1400" dirty="0"/>
                <a:t> Al-Qur’an (</a:t>
              </a:r>
              <a:r>
                <a:rPr lang="en-ID" sz="1400" i="1" dirty="0" err="1"/>
                <a:t>imalah</a:t>
              </a:r>
              <a:r>
                <a:rPr lang="en-ID" sz="1400" i="1" dirty="0"/>
                <a:t>, </a:t>
              </a:r>
              <a:r>
                <a:rPr lang="en-ID" sz="1400" i="1" dirty="0" err="1"/>
                <a:t>isymam</a:t>
              </a:r>
              <a:r>
                <a:rPr lang="en-ID" sz="1400" i="1" dirty="0"/>
                <a:t>, </a:t>
              </a:r>
              <a:r>
                <a:rPr lang="en-ID" sz="1400" i="1" dirty="0" err="1"/>
                <a:t>tashil</a:t>
              </a:r>
              <a:r>
                <a:rPr lang="en-ID" sz="1400" i="1" dirty="0"/>
                <a:t>, </a:t>
              </a:r>
              <a:r>
                <a:rPr lang="en-ID" sz="1400" i="1" dirty="0" err="1"/>
                <a:t>naql</a:t>
              </a:r>
              <a:r>
                <a:rPr lang="en-ID" sz="1400" i="1" dirty="0"/>
                <a:t>, dan mad/qasr</a:t>
              </a:r>
              <a:r>
                <a:rPr lang="en-ID" sz="1400" dirty="0"/>
                <a:t>) </a:t>
              </a:r>
              <a:r>
                <a:rPr lang="en-ID" sz="1400" dirty="0" err="1"/>
                <a:t>dengan</a:t>
              </a:r>
              <a:r>
                <a:rPr lang="en-ID" sz="1400" dirty="0"/>
                <a:t> </a:t>
              </a:r>
              <a:r>
                <a:rPr lang="en-ID" sz="1400" dirty="0" err="1"/>
                <a:t>benar</a:t>
              </a:r>
              <a:r>
                <a:rPr lang="en-ID" sz="1400" dirty="0"/>
                <a:t>. </a:t>
              </a:r>
            </a:p>
            <a:p>
              <a:pPr marL="482600" lvl="0" indent="-342900" algn="just">
                <a:spcBef>
                  <a:spcPts val="1000"/>
                </a:spcBef>
                <a:buClr>
                  <a:schemeClr val="accent2"/>
                </a:buClr>
                <a:buSzPts val="1400"/>
                <a:buAutoNum type="arabicPeriod"/>
              </a:pPr>
              <a:r>
                <a:rPr lang="en-ID" sz="1400" dirty="0" err="1"/>
                <a:t>Menemukan</a:t>
              </a:r>
              <a:r>
                <a:rPr lang="en-ID" sz="1400" dirty="0"/>
                <a:t> </a:t>
              </a:r>
              <a:r>
                <a:rPr lang="en-ID" sz="1400" dirty="0" err="1"/>
                <a:t>bacaan</a:t>
              </a:r>
              <a:r>
                <a:rPr lang="en-ID" sz="1400" dirty="0"/>
                <a:t> </a:t>
              </a:r>
              <a:r>
                <a:rPr lang="en-ID" sz="1400" i="1" dirty="0" err="1"/>
                <a:t>garib</a:t>
              </a:r>
              <a:r>
                <a:rPr lang="en-ID" sz="1400" i="1" dirty="0"/>
                <a:t> </a:t>
              </a:r>
              <a:r>
                <a:rPr lang="en-ID" sz="1400" dirty="0" err="1"/>
                <a:t>dalam</a:t>
              </a:r>
              <a:r>
                <a:rPr lang="en-ID" sz="1400" dirty="0"/>
                <a:t> Al-Qur’an (</a:t>
              </a:r>
              <a:r>
                <a:rPr lang="en-ID" sz="1400" i="1" dirty="0" err="1"/>
                <a:t>imalah</a:t>
              </a:r>
              <a:r>
                <a:rPr lang="en-ID" sz="1400" i="1" dirty="0"/>
                <a:t>, </a:t>
              </a:r>
              <a:r>
                <a:rPr lang="en-ID" sz="1400" i="1" dirty="0" err="1"/>
                <a:t>isymam</a:t>
              </a:r>
              <a:r>
                <a:rPr lang="en-ID" sz="1400" i="1" dirty="0"/>
                <a:t>, </a:t>
              </a:r>
              <a:r>
                <a:rPr lang="en-ID" sz="1400" i="1" dirty="0" err="1"/>
                <a:t>tashil</a:t>
              </a:r>
              <a:r>
                <a:rPr lang="en-ID" sz="1400" i="1" dirty="0"/>
                <a:t>, </a:t>
              </a:r>
              <a:r>
                <a:rPr lang="en-ID" sz="1400" i="1" dirty="0" err="1"/>
                <a:t>naql</a:t>
              </a:r>
              <a:r>
                <a:rPr lang="en-ID" sz="1400" i="1" dirty="0"/>
                <a:t>, dan mad/qasr</a:t>
              </a:r>
              <a:r>
                <a:rPr lang="en-ID" sz="1400" dirty="0"/>
                <a:t>) </a:t>
              </a:r>
              <a:r>
                <a:rPr lang="en-ID" sz="1400" dirty="0" err="1"/>
                <a:t>dengan</a:t>
              </a:r>
              <a:r>
                <a:rPr lang="en-ID" sz="1400" dirty="0"/>
                <a:t> </a:t>
              </a:r>
              <a:r>
                <a:rPr lang="en-ID" sz="1400" dirty="0" err="1"/>
                <a:t>tepat</a:t>
              </a:r>
              <a:r>
                <a:rPr lang="en-ID" sz="1400" dirty="0"/>
                <a:t>.</a:t>
              </a:r>
            </a:p>
            <a:p>
              <a:pPr marL="482600" lvl="0" indent="-342900" algn="just">
                <a:spcBef>
                  <a:spcPts val="1000"/>
                </a:spcBef>
                <a:buClr>
                  <a:schemeClr val="accent2"/>
                </a:buClr>
                <a:buSzPts val="1400"/>
                <a:buAutoNum type="arabicPeriod"/>
              </a:pPr>
              <a:r>
                <a:rPr lang="en-ID" sz="1400" dirty="0" err="1"/>
                <a:t>Mengimplementasikan</a:t>
              </a:r>
              <a:r>
                <a:rPr lang="en-ID" sz="1400" dirty="0"/>
                <a:t> </a:t>
              </a:r>
              <a:r>
                <a:rPr lang="en-ID" sz="1400" dirty="0" err="1"/>
                <a:t>bacaan</a:t>
              </a:r>
              <a:r>
                <a:rPr lang="en-ID" sz="1400" dirty="0"/>
                <a:t> </a:t>
              </a:r>
              <a:r>
                <a:rPr lang="en-ID" sz="1400" i="1" dirty="0" err="1"/>
                <a:t>garib</a:t>
              </a:r>
              <a:r>
                <a:rPr lang="en-ID" sz="1400" i="1" dirty="0"/>
                <a:t> </a:t>
              </a:r>
              <a:r>
                <a:rPr lang="en-ID" sz="1400" dirty="0"/>
                <a:t>(</a:t>
              </a:r>
              <a:r>
                <a:rPr lang="en-ID" sz="1400" i="1" dirty="0" err="1"/>
                <a:t>imalah</a:t>
              </a:r>
              <a:r>
                <a:rPr lang="en-ID" sz="1400" i="1" dirty="0"/>
                <a:t>, </a:t>
              </a:r>
              <a:r>
                <a:rPr lang="en-ID" sz="1400" i="1" dirty="0" err="1"/>
                <a:t>isymam</a:t>
              </a:r>
              <a:r>
                <a:rPr lang="en-ID" sz="1400" i="1" dirty="0"/>
                <a:t>, </a:t>
              </a:r>
              <a:r>
                <a:rPr lang="en-ID" sz="1400" i="1" dirty="0" err="1"/>
                <a:t>tashil</a:t>
              </a:r>
              <a:r>
                <a:rPr lang="en-ID" sz="1400" i="1" dirty="0"/>
                <a:t>, </a:t>
              </a:r>
              <a:r>
                <a:rPr lang="en-ID" sz="1400" i="1" dirty="0" err="1"/>
                <a:t>naql</a:t>
              </a:r>
              <a:r>
                <a:rPr lang="en-ID" sz="1400" i="1" dirty="0"/>
                <a:t>, dan mad/qasr</a:t>
              </a:r>
              <a:r>
                <a:rPr lang="en-ID" sz="1400" dirty="0"/>
                <a:t>) </a:t>
              </a:r>
              <a:r>
                <a:rPr lang="en-ID" sz="1400" dirty="0" err="1"/>
                <a:t>dengan</a:t>
              </a:r>
              <a:r>
                <a:rPr lang="en-ID" sz="1400" dirty="0"/>
                <a:t> </a:t>
              </a:r>
              <a:r>
                <a:rPr lang="en-ID" sz="1400" dirty="0" err="1"/>
                <a:t>benar</a:t>
              </a:r>
              <a:r>
                <a:rPr lang="en-ID" sz="1400" dirty="0"/>
                <a:t> </a:t>
              </a:r>
              <a:r>
                <a:rPr lang="en-ID" sz="1400" dirty="0" err="1"/>
                <a:t>dalam</a:t>
              </a:r>
              <a:r>
                <a:rPr lang="en-ID" sz="1400" dirty="0"/>
                <a:t> </a:t>
              </a:r>
              <a:r>
                <a:rPr lang="en-ID" sz="1400" dirty="0" err="1"/>
                <a:t>membaca</a:t>
              </a:r>
              <a:r>
                <a:rPr lang="en-ID" sz="1400" dirty="0"/>
                <a:t> Al-Qur’an. </a:t>
              </a:r>
              <a:endParaRPr lang="en-US" sz="1400" dirty="0">
                <a:latin typeface="Muli"/>
                <a:ea typeface="Muli"/>
                <a:cs typeface="LPMQ Isep Misbah" panose="02000000000000000000" pitchFamily="2" charset="-78"/>
                <a:sym typeface="Muli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7275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364" y="243528"/>
            <a:ext cx="3048001" cy="762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80764" y="323630"/>
            <a:ext cx="1981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GB" sz="2800" b="1" dirty="0" err="1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+mn-ea"/>
              </a:rPr>
              <a:t>Rangkuman</a:t>
            </a:r>
            <a:endParaRPr lang="en-US" altLang="en-GB" sz="3600" b="1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7" name="Kotak Teks 2"/>
          <p:cNvSpPr txBox="1"/>
          <p:nvPr/>
        </p:nvSpPr>
        <p:spPr>
          <a:xfrm>
            <a:off x="304800" y="1102675"/>
            <a:ext cx="8458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0000"/>
              </a:lnSpc>
              <a:buAutoNum type="arabicPeriod"/>
            </a:pPr>
            <a:r>
              <a:rPr lang="en-ID" sz="1400" dirty="0"/>
              <a:t>Garib </a:t>
            </a:r>
            <a:r>
              <a:rPr lang="en-ID" sz="1400" dirty="0" err="1"/>
              <a:t>merupakan</a:t>
            </a:r>
            <a:r>
              <a:rPr lang="en-ID" sz="1400" dirty="0"/>
              <a:t> </a:t>
            </a:r>
            <a:r>
              <a:rPr lang="en-ID" sz="1400" dirty="0" err="1"/>
              <a:t>bacaan</a:t>
            </a:r>
            <a:r>
              <a:rPr lang="en-ID" sz="1400" dirty="0"/>
              <a:t> yang </a:t>
            </a:r>
            <a:r>
              <a:rPr lang="en-ID" sz="1400" dirty="0" err="1"/>
              <a:t>memerlukan</a:t>
            </a:r>
            <a:r>
              <a:rPr lang="en-ID" sz="1400" dirty="0"/>
              <a:t> </a:t>
            </a:r>
            <a:r>
              <a:rPr lang="en-ID" sz="1400" dirty="0" err="1"/>
              <a:t>penjelasan</a:t>
            </a:r>
            <a:r>
              <a:rPr lang="en-ID" sz="1400" dirty="0"/>
              <a:t> </a:t>
            </a:r>
            <a:r>
              <a:rPr lang="en-ID" sz="1400" dirty="0" err="1"/>
              <a:t>khusus</a:t>
            </a:r>
            <a:r>
              <a:rPr lang="en-ID" sz="1400" dirty="0"/>
              <a:t> </a:t>
            </a:r>
            <a:r>
              <a:rPr lang="en-ID" sz="1400" dirty="0" err="1"/>
              <a:t>karena</a:t>
            </a:r>
            <a:r>
              <a:rPr lang="en-ID" sz="1400" dirty="0"/>
              <a:t> </a:t>
            </a:r>
            <a:r>
              <a:rPr lang="en-ID" sz="1400" dirty="0" err="1"/>
              <a:t>samarnya</a:t>
            </a:r>
            <a:r>
              <a:rPr lang="en-ID" sz="1400" dirty="0"/>
              <a:t> </a:t>
            </a:r>
            <a:r>
              <a:rPr lang="en-ID" sz="1400" dirty="0" err="1"/>
              <a:t>pembahasan</a:t>
            </a:r>
            <a:r>
              <a:rPr lang="en-ID" sz="1400" dirty="0"/>
              <a:t>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rumitnya</a:t>
            </a:r>
            <a:r>
              <a:rPr lang="en-ID" sz="1400" dirty="0"/>
              <a:t> </a:t>
            </a:r>
            <a:r>
              <a:rPr lang="en-ID" sz="1400" dirty="0" err="1"/>
              <a:t>permasalahan</a:t>
            </a:r>
            <a:r>
              <a:rPr lang="en-ID" sz="1400" dirty="0"/>
              <a:t>, </a:t>
            </a:r>
            <a:r>
              <a:rPr lang="en-ID" sz="1400" dirty="0" err="1"/>
              <a:t>baik</a:t>
            </a:r>
            <a:r>
              <a:rPr lang="en-ID" sz="1400" dirty="0"/>
              <a:t> </a:t>
            </a:r>
            <a:r>
              <a:rPr lang="en-ID" sz="1400" dirty="0" err="1"/>
              <a:t>dari</a:t>
            </a:r>
            <a:r>
              <a:rPr lang="en-ID" sz="1400" dirty="0"/>
              <a:t> </a:t>
            </a:r>
            <a:r>
              <a:rPr lang="en-ID" sz="1400" dirty="0" err="1"/>
              <a:t>segi</a:t>
            </a:r>
            <a:r>
              <a:rPr lang="en-ID" sz="1400" dirty="0"/>
              <a:t> </a:t>
            </a:r>
            <a:r>
              <a:rPr lang="en-ID" sz="1400" dirty="0" err="1"/>
              <a:t>huruf</a:t>
            </a:r>
            <a:r>
              <a:rPr lang="en-ID" sz="1400" dirty="0"/>
              <a:t>, </a:t>
            </a:r>
            <a:r>
              <a:rPr lang="en-ID" sz="1400" dirty="0" err="1"/>
              <a:t>lafal</a:t>
            </a:r>
            <a:r>
              <a:rPr lang="en-ID" sz="1400" dirty="0"/>
              <a:t>, arti, </a:t>
            </a:r>
            <a:r>
              <a:rPr lang="en-ID" sz="1400" dirty="0" err="1"/>
              <a:t>maupun</a:t>
            </a:r>
            <a:r>
              <a:rPr lang="en-ID" sz="1400" dirty="0"/>
              <a:t> </a:t>
            </a:r>
            <a:r>
              <a:rPr lang="en-ID" sz="1400" dirty="0" err="1"/>
              <a:t>pemahaman</a:t>
            </a:r>
            <a:r>
              <a:rPr lang="en-ID" sz="1400" dirty="0"/>
              <a:t> yang </a:t>
            </a:r>
            <a:r>
              <a:rPr lang="en-ID" sz="1400" dirty="0" err="1"/>
              <a:t>terdapat</a:t>
            </a:r>
            <a:r>
              <a:rPr lang="en-ID" sz="1400" dirty="0"/>
              <a:t> </a:t>
            </a:r>
            <a:r>
              <a:rPr lang="en-ID" sz="1400" dirty="0" err="1"/>
              <a:t>dalam</a:t>
            </a:r>
            <a:r>
              <a:rPr lang="en-ID" sz="1400" dirty="0"/>
              <a:t> Al-Qur’an.</a:t>
            </a:r>
          </a:p>
          <a:p>
            <a:pPr marL="342900" indent="-342900" algn="just">
              <a:lnSpc>
                <a:spcPct val="100000"/>
              </a:lnSpc>
              <a:buAutoNum type="arabicPeriod"/>
            </a:pPr>
            <a:r>
              <a:rPr lang="en-ID" sz="1400" dirty="0" err="1"/>
              <a:t>Bacaan-bacaan</a:t>
            </a:r>
            <a:r>
              <a:rPr lang="en-ID" sz="1400" dirty="0"/>
              <a:t> yang </a:t>
            </a:r>
            <a:r>
              <a:rPr lang="en-ID" sz="1400" dirty="0" err="1"/>
              <a:t>termasuk</a:t>
            </a:r>
            <a:r>
              <a:rPr lang="en-ID" sz="1400" dirty="0"/>
              <a:t> </a:t>
            </a:r>
            <a:r>
              <a:rPr lang="en-ID" sz="1400" dirty="0" err="1"/>
              <a:t>dalam</a:t>
            </a:r>
            <a:r>
              <a:rPr lang="en-ID" sz="1400" dirty="0"/>
              <a:t> </a:t>
            </a:r>
            <a:r>
              <a:rPr lang="en-ID" sz="1400" dirty="0" err="1"/>
              <a:t>bacaan</a:t>
            </a:r>
            <a:r>
              <a:rPr lang="en-ID" sz="1400" dirty="0"/>
              <a:t> </a:t>
            </a:r>
            <a:r>
              <a:rPr lang="en-ID" sz="1400" dirty="0" err="1"/>
              <a:t>garib</a:t>
            </a:r>
            <a:r>
              <a:rPr lang="en-ID" sz="1400" dirty="0"/>
              <a:t> </a:t>
            </a:r>
            <a:r>
              <a:rPr lang="en-ID" sz="1400" dirty="0" err="1"/>
              <a:t>antara</a:t>
            </a:r>
            <a:r>
              <a:rPr lang="en-ID" sz="1400" dirty="0"/>
              <a:t> lain </a:t>
            </a:r>
            <a:r>
              <a:rPr lang="en-ID" sz="1400" dirty="0" err="1"/>
              <a:t>adalah</a:t>
            </a:r>
            <a:r>
              <a:rPr lang="en-ID" sz="1400" dirty="0"/>
              <a:t> </a:t>
            </a:r>
            <a:r>
              <a:rPr lang="en-ID" sz="1400" dirty="0" err="1"/>
              <a:t>imalah</a:t>
            </a:r>
            <a:r>
              <a:rPr lang="en-ID" sz="1400" dirty="0"/>
              <a:t>, </a:t>
            </a:r>
            <a:r>
              <a:rPr lang="en-ID" sz="1400" dirty="0" err="1"/>
              <a:t>isymam</a:t>
            </a:r>
            <a:r>
              <a:rPr lang="en-ID" sz="1400" dirty="0"/>
              <a:t>, </a:t>
            </a:r>
            <a:r>
              <a:rPr lang="en-ID" sz="1400" dirty="0" err="1"/>
              <a:t>tashil</a:t>
            </a:r>
            <a:r>
              <a:rPr lang="en-ID" sz="1400" dirty="0"/>
              <a:t>, </a:t>
            </a:r>
            <a:r>
              <a:rPr lang="en-ID" sz="1400" dirty="0" err="1"/>
              <a:t>naql</a:t>
            </a:r>
            <a:r>
              <a:rPr lang="en-ID" sz="1400" dirty="0"/>
              <a:t>, dan mad </a:t>
            </a:r>
            <a:r>
              <a:rPr lang="en-ID" sz="1400" dirty="0" err="1"/>
              <a:t>atau</a:t>
            </a:r>
            <a:r>
              <a:rPr lang="en-ID" sz="1400" dirty="0"/>
              <a:t> qasr. </a:t>
            </a:r>
          </a:p>
          <a:p>
            <a:pPr marL="342900" indent="-342900" algn="just">
              <a:lnSpc>
                <a:spcPct val="100000"/>
              </a:lnSpc>
              <a:buAutoNum type="arabicPeriod"/>
            </a:pPr>
            <a:r>
              <a:rPr lang="en-ID" sz="1400" dirty="0" err="1"/>
              <a:t>Imalah</a:t>
            </a:r>
            <a:r>
              <a:rPr lang="en-ID" sz="1400" dirty="0"/>
              <a:t> </a:t>
            </a:r>
            <a:r>
              <a:rPr lang="en-ID" sz="1400" dirty="0" err="1"/>
              <a:t>menurut</a:t>
            </a:r>
            <a:r>
              <a:rPr lang="en-ID" sz="1400" dirty="0"/>
              <a:t> </a:t>
            </a:r>
            <a:r>
              <a:rPr lang="en-ID" sz="1400" dirty="0" err="1"/>
              <a:t>bahasa</a:t>
            </a:r>
            <a:r>
              <a:rPr lang="en-ID" sz="1400" dirty="0"/>
              <a:t> </a:t>
            </a:r>
            <a:r>
              <a:rPr lang="en-ID" sz="1400" dirty="0" err="1"/>
              <a:t>artinya</a:t>
            </a:r>
            <a:r>
              <a:rPr lang="en-ID" sz="1400" dirty="0"/>
              <a:t> </a:t>
            </a:r>
            <a:r>
              <a:rPr lang="en-ID" sz="1400" dirty="0" err="1"/>
              <a:t>mencondongkan</a:t>
            </a:r>
            <a:r>
              <a:rPr lang="en-ID" sz="1400" dirty="0"/>
              <a:t>, </a:t>
            </a:r>
            <a:r>
              <a:rPr lang="en-ID" sz="1400" dirty="0" err="1"/>
              <a:t>membelokkan</a:t>
            </a:r>
            <a:r>
              <a:rPr lang="en-ID" sz="1400" dirty="0"/>
              <a:t>,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memiringkan</a:t>
            </a:r>
            <a:r>
              <a:rPr lang="en-ID" sz="1400" dirty="0"/>
              <a:t>. </a:t>
            </a:r>
            <a:r>
              <a:rPr lang="en-ID" sz="1400" dirty="0" err="1"/>
              <a:t>Sementara</a:t>
            </a:r>
            <a:r>
              <a:rPr lang="en-ID" sz="1400" dirty="0"/>
              <a:t> </a:t>
            </a:r>
            <a:r>
              <a:rPr lang="en-ID" sz="1400" dirty="0" err="1"/>
              <a:t>menurut</a:t>
            </a:r>
            <a:r>
              <a:rPr lang="en-ID" sz="1400" dirty="0"/>
              <a:t> </a:t>
            </a:r>
            <a:r>
              <a:rPr lang="en-ID" sz="1400" dirty="0" err="1"/>
              <a:t>istilah</a:t>
            </a:r>
            <a:r>
              <a:rPr lang="en-ID" sz="1400" dirty="0"/>
              <a:t>, </a:t>
            </a:r>
            <a:r>
              <a:rPr lang="en-ID" sz="1400" dirty="0" err="1"/>
              <a:t>imalah</a:t>
            </a:r>
            <a:r>
              <a:rPr lang="en-ID" sz="1400" dirty="0"/>
              <a:t> </a:t>
            </a:r>
            <a:r>
              <a:rPr lang="en-ID" sz="1400" dirty="0" err="1"/>
              <a:t>adalah</a:t>
            </a:r>
            <a:r>
              <a:rPr lang="en-ID" sz="1400" dirty="0"/>
              <a:t> </a:t>
            </a:r>
            <a:r>
              <a:rPr lang="en-ID" sz="1400" dirty="0" err="1"/>
              <a:t>bacaan</a:t>
            </a:r>
            <a:r>
              <a:rPr lang="en-ID" sz="1400" dirty="0"/>
              <a:t> </a:t>
            </a:r>
            <a:r>
              <a:rPr lang="en-ID" sz="1400" dirty="0" err="1"/>
              <a:t>fathah</a:t>
            </a:r>
            <a:r>
              <a:rPr lang="en-ID" sz="1400" dirty="0"/>
              <a:t> yang </a:t>
            </a:r>
            <a:r>
              <a:rPr lang="en-ID" sz="1400" dirty="0" err="1"/>
              <a:t>dilafalkan</a:t>
            </a:r>
            <a:r>
              <a:rPr lang="en-ID" sz="1400" dirty="0"/>
              <a:t> </a:t>
            </a:r>
            <a:r>
              <a:rPr lang="en-ID" sz="1400" dirty="0" err="1"/>
              <a:t>ke</a:t>
            </a:r>
            <a:r>
              <a:rPr lang="en-ID" sz="1400" dirty="0"/>
              <a:t> </a:t>
            </a:r>
            <a:r>
              <a:rPr lang="en-ID" sz="1400" dirty="0" err="1"/>
              <a:t>arah</a:t>
            </a:r>
            <a:r>
              <a:rPr lang="en-ID" sz="1400" dirty="0"/>
              <a:t> </a:t>
            </a:r>
            <a:r>
              <a:rPr lang="en-ID" sz="1400" dirty="0" err="1"/>
              <a:t>kasrah</a:t>
            </a:r>
            <a:r>
              <a:rPr lang="en-ID" sz="1400" dirty="0"/>
              <a:t>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bacaan</a:t>
            </a:r>
            <a:r>
              <a:rPr lang="en-ID" sz="1400" dirty="0"/>
              <a:t> alif yang </a:t>
            </a:r>
            <a:r>
              <a:rPr lang="en-ID" sz="1400" dirty="0" err="1"/>
              <a:t>dilafalkan</a:t>
            </a:r>
            <a:r>
              <a:rPr lang="en-ID" sz="1400" dirty="0"/>
              <a:t> </a:t>
            </a:r>
            <a:r>
              <a:rPr lang="en-ID" sz="1400" dirty="0" err="1"/>
              <a:t>ke</a:t>
            </a:r>
            <a:r>
              <a:rPr lang="en-ID" sz="1400" dirty="0"/>
              <a:t> </a:t>
            </a:r>
            <a:r>
              <a:rPr lang="en-ID" sz="1400" dirty="0" err="1"/>
              <a:t>arah</a:t>
            </a:r>
            <a:r>
              <a:rPr lang="en-ID" sz="1400" dirty="0"/>
              <a:t> </a:t>
            </a:r>
            <a:r>
              <a:rPr lang="en-ID" sz="1400" dirty="0" err="1"/>
              <a:t>ya</a:t>
            </a:r>
            <a:r>
              <a:rPr lang="en-ID" sz="1400" dirty="0"/>
              <a:t>’.</a:t>
            </a:r>
          </a:p>
          <a:p>
            <a:pPr marL="342900" indent="-342900" algn="just">
              <a:lnSpc>
                <a:spcPct val="100000"/>
              </a:lnSpc>
              <a:buAutoNum type="arabicPeriod"/>
            </a:pPr>
            <a:r>
              <a:rPr lang="en-ID" sz="1400" dirty="0" err="1"/>
              <a:t>Isymam</a:t>
            </a:r>
            <a:r>
              <a:rPr lang="en-ID" sz="1400" dirty="0"/>
              <a:t> </a:t>
            </a:r>
            <a:r>
              <a:rPr lang="en-ID" sz="1400" dirty="0" err="1"/>
              <a:t>menurut</a:t>
            </a:r>
            <a:r>
              <a:rPr lang="en-ID" sz="1400" dirty="0"/>
              <a:t> </a:t>
            </a:r>
            <a:r>
              <a:rPr lang="en-ID" sz="1400" dirty="0" err="1"/>
              <a:t>bahasa</a:t>
            </a:r>
            <a:r>
              <a:rPr lang="en-ID" sz="1400" dirty="0"/>
              <a:t> </a:t>
            </a:r>
            <a:r>
              <a:rPr lang="en-ID" sz="1400" dirty="0" err="1"/>
              <a:t>artinya</a:t>
            </a:r>
            <a:r>
              <a:rPr lang="en-ID" sz="1400" dirty="0"/>
              <a:t> </a:t>
            </a:r>
            <a:r>
              <a:rPr lang="en-ID" sz="1400" dirty="0" err="1"/>
              <a:t>menggabungkan</a:t>
            </a:r>
            <a:r>
              <a:rPr lang="en-ID" sz="1400" dirty="0"/>
              <a:t>, </a:t>
            </a:r>
            <a:r>
              <a:rPr lang="en-ID" sz="1400" dirty="0" err="1"/>
              <a:t>memadukan</a:t>
            </a:r>
            <a:r>
              <a:rPr lang="en-ID" sz="1400" dirty="0"/>
              <a:t>,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mencampurkan</a:t>
            </a:r>
            <a:r>
              <a:rPr lang="en-ID" sz="1400" dirty="0"/>
              <a:t>. </a:t>
            </a:r>
            <a:r>
              <a:rPr lang="en-ID" sz="1400" dirty="0" err="1"/>
              <a:t>Sementara</a:t>
            </a:r>
            <a:r>
              <a:rPr lang="en-ID" sz="1400" dirty="0"/>
              <a:t> </a:t>
            </a:r>
            <a:r>
              <a:rPr lang="en-ID" sz="1400" dirty="0" err="1"/>
              <a:t>menurut</a:t>
            </a:r>
            <a:r>
              <a:rPr lang="en-ID" sz="1400" dirty="0"/>
              <a:t> </a:t>
            </a:r>
            <a:r>
              <a:rPr lang="en-ID" sz="1400" dirty="0" err="1"/>
              <a:t>istilah</a:t>
            </a:r>
            <a:r>
              <a:rPr lang="en-ID" sz="1400" dirty="0"/>
              <a:t>, </a:t>
            </a:r>
            <a:r>
              <a:rPr lang="en-ID" sz="1400" dirty="0" err="1"/>
              <a:t>isymam</a:t>
            </a:r>
            <a:r>
              <a:rPr lang="en-ID" sz="1400" dirty="0"/>
              <a:t> </a:t>
            </a:r>
            <a:r>
              <a:rPr lang="en-ID" sz="1400" dirty="0" err="1"/>
              <a:t>adalah</a:t>
            </a:r>
            <a:r>
              <a:rPr lang="en-ID" sz="1400" dirty="0"/>
              <a:t> </a:t>
            </a:r>
            <a:r>
              <a:rPr lang="en-ID" sz="1400" dirty="0" err="1"/>
              <a:t>menggabungkan</a:t>
            </a:r>
            <a:r>
              <a:rPr lang="en-ID" sz="1400" dirty="0"/>
              <a:t> </a:t>
            </a:r>
            <a:r>
              <a:rPr lang="en-ID" sz="1400" dirty="0" err="1"/>
              <a:t>dammah</a:t>
            </a:r>
            <a:r>
              <a:rPr lang="en-ID" sz="1400" dirty="0"/>
              <a:t> pada </a:t>
            </a:r>
            <a:r>
              <a:rPr lang="en-ID" sz="1400" dirty="0" err="1"/>
              <a:t>sukun</a:t>
            </a:r>
            <a:r>
              <a:rPr lang="en-ID" sz="1400" dirty="0"/>
              <a:t> </a:t>
            </a:r>
            <a:r>
              <a:rPr lang="en-ID" sz="1400" dirty="0" err="1"/>
              <a:t>dengan</a:t>
            </a:r>
            <a:r>
              <a:rPr lang="en-ID" sz="1400" dirty="0"/>
              <a:t> </a:t>
            </a:r>
            <a:r>
              <a:rPr lang="en-ID" sz="1400" dirty="0" err="1"/>
              <a:t>memoncongkan</a:t>
            </a:r>
            <a:r>
              <a:rPr lang="en-ID" sz="1400" dirty="0"/>
              <a:t> </a:t>
            </a:r>
            <a:r>
              <a:rPr lang="en-ID" sz="1400" dirty="0" err="1"/>
              <a:t>bibir</a:t>
            </a:r>
            <a:r>
              <a:rPr lang="en-ID" sz="1400" dirty="0"/>
              <a:t>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mengangkat</a:t>
            </a:r>
            <a:r>
              <a:rPr lang="en-ID" sz="1400" dirty="0"/>
              <a:t> dua </a:t>
            </a:r>
            <a:r>
              <a:rPr lang="en-ID" sz="1400" dirty="0" err="1"/>
              <a:t>bibir</a:t>
            </a:r>
            <a:r>
              <a:rPr lang="en-ID" sz="1400" dirty="0"/>
              <a:t>. </a:t>
            </a:r>
          </a:p>
          <a:p>
            <a:pPr marL="342900" indent="-342900" algn="just">
              <a:lnSpc>
                <a:spcPct val="100000"/>
              </a:lnSpc>
              <a:buAutoNum type="arabicPeriod"/>
            </a:pPr>
            <a:r>
              <a:rPr lang="en-ID" sz="1400" dirty="0" err="1"/>
              <a:t>Tashil</a:t>
            </a:r>
            <a:r>
              <a:rPr lang="en-ID" sz="1400" dirty="0"/>
              <a:t> </a:t>
            </a:r>
            <a:r>
              <a:rPr lang="en-ID" sz="1400" dirty="0" err="1"/>
              <a:t>menurut</a:t>
            </a:r>
            <a:r>
              <a:rPr lang="en-ID" sz="1400" dirty="0"/>
              <a:t> </a:t>
            </a:r>
            <a:r>
              <a:rPr lang="en-ID" sz="1400" dirty="0" err="1"/>
              <a:t>bahasa</a:t>
            </a:r>
            <a:r>
              <a:rPr lang="en-ID" sz="1400" dirty="0"/>
              <a:t> </a:t>
            </a:r>
            <a:r>
              <a:rPr lang="en-ID" sz="1400" dirty="0" err="1"/>
              <a:t>artinya</a:t>
            </a:r>
            <a:r>
              <a:rPr lang="en-ID" sz="1400" dirty="0"/>
              <a:t> </a:t>
            </a:r>
            <a:r>
              <a:rPr lang="en-ID" sz="1400" dirty="0" err="1"/>
              <a:t>meringankan</a:t>
            </a:r>
            <a:r>
              <a:rPr lang="en-ID" sz="1400" dirty="0"/>
              <a:t>, </a:t>
            </a:r>
            <a:r>
              <a:rPr lang="en-ID" sz="1400" dirty="0" err="1"/>
              <a:t>memudahkan</a:t>
            </a:r>
            <a:r>
              <a:rPr lang="en-ID" sz="1400" dirty="0"/>
              <a:t>,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menyederhanakan</a:t>
            </a:r>
            <a:r>
              <a:rPr lang="en-ID" sz="1400" dirty="0"/>
              <a:t>. </a:t>
            </a:r>
            <a:r>
              <a:rPr lang="en-ID" sz="1400" dirty="0" err="1"/>
              <a:t>Sementara</a:t>
            </a:r>
            <a:r>
              <a:rPr lang="en-ID" sz="1400" dirty="0"/>
              <a:t> </a:t>
            </a:r>
            <a:r>
              <a:rPr lang="en-ID" sz="1400" dirty="0" err="1"/>
              <a:t>menurut</a:t>
            </a:r>
            <a:r>
              <a:rPr lang="en-ID" sz="1400" dirty="0"/>
              <a:t> </a:t>
            </a:r>
            <a:r>
              <a:rPr lang="en-ID" sz="1400" dirty="0" err="1"/>
              <a:t>istilah</a:t>
            </a:r>
            <a:r>
              <a:rPr lang="en-ID" sz="1400" dirty="0"/>
              <a:t>, </a:t>
            </a:r>
            <a:r>
              <a:rPr lang="en-ID" sz="1400" dirty="0" err="1"/>
              <a:t>tashil</a:t>
            </a:r>
            <a:r>
              <a:rPr lang="en-ID" sz="1400" dirty="0"/>
              <a:t> </a:t>
            </a:r>
            <a:r>
              <a:rPr lang="en-ID" sz="1400" dirty="0" err="1"/>
              <a:t>adalah</a:t>
            </a:r>
            <a:r>
              <a:rPr lang="en-ID" sz="1400" dirty="0"/>
              <a:t> </a:t>
            </a:r>
            <a:r>
              <a:rPr lang="en-ID" sz="1400" dirty="0" err="1"/>
              <a:t>membaca</a:t>
            </a:r>
            <a:r>
              <a:rPr lang="en-ID" sz="1400" dirty="0"/>
              <a:t> </a:t>
            </a:r>
            <a:r>
              <a:rPr lang="en-ID" sz="1400" dirty="0" err="1"/>
              <a:t>antara</a:t>
            </a:r>
            <a:r>
              <a:rPr lang="en-ID" sz="1400" dirty="0"/>
              <a:t> </a:t>
            </a:r>
            <a:r>
              <a:rPr lang="en-ID" sz="1400" dirty="0" err="1"/>
              <a:t>hamzah</a:t>
            </a:r>
            <a:r>
              <a:rPr lang="en-ID" sz="1400" dirty="0"/>
              <a:t> dan alif, </a:t>
            </a:r>
            <a:r>
              <a:rPr lang="en-ID" sz="1400" dirty="0" err="1"/>
              <a:t>hamzah</a:t>
            </a:r>
            <a:r>
              <a:rPr lang="en-ID" sz="1400" dirty="0"/>
              <a:t> </a:t>
            </a:r>
            <a:r>
              <a:rPr lang="en-ID" sz="1400" dirty="0" err="1"/>
              <a:t>pertama</a:t>
            </a:r>
            <a:r>
              <a:rPr lang="en-ID" sz="1400" dirty="0"/>
              <a:t> </a:t>
            </a:r>
            <a:r>
              <a:rPr lang="en-ID" sz="1400" dirty="0" err="1"/>
              <a:t>dibaca</a:t>
            </a:r>
            <a:r>
              <a:rPr lang="en-ID" sz="1400" dirty="0"/>
              <a:t> </a:t>
            </a:r>
            <a:r>
              <a:rPr lang="en-ID" sz="1400" dirty="0" err="1"/>
              <a:t>tahqiq</a:t>
            </a:r>
            <a:r>
              <a:rPr lang="en-ID" sz="1400" dirty="0"/>
              <a:t> (</a:t>
            </a:r>
            <a:r>
              <a:rPr lang="en-ID" sz="1400" dirty="0" err="1"/>
              <a:t>jelas</a:t>
            </a:r>
            <a:r>
              <a:rPr lang="en-ID" sz="1400" dirty="0"/>
              <a:t>) dan </a:t>
            </a:r>
            <a:r>
              <a:rPr lang="en-ID" sz="1400" dirty="0" err="1"/>
              <a:t>pendek</a:t>
            </a:r>
            <a:r>
              <a:rPr lang="en-ID" sz="1400" dirty="0"/>
              <a:t>, </a:t>
            </a:r>
            <a:r>
              <a:rPr lang="en-ID" sz="1400" dirty="0" err="1"/>
              <a:t>sedangkan</a:t>
            </a:r>
            <a:r>
              <a:rPr lang="en-ID" sz="1400" dirty="0"/>
              <a:t> </a:t>
            </a:r>
            <a:r>
              <a:rPr lang="en-ID" sz="1400" dirty="0" err="1"/>
              <a:t>hamzah</a:t>
            </a:r>
            <a:r>
              <a:rPr lang="en-ID" sz="1400" dirty="0"/>
              <a:t> </a:t>
            </a:r>
            <a:r>
              <a:rPr lang="en-ID" sz="1400" dirty="0" err="1"/>
              <a:t>kedua</a:t>
            </a:r>
            <a:r>
              <a:rPr lang="en-ID" sz="1400" dirty="0"/>
              <a:t> </a:t>
            </a:r>
            <a:r>
              <a:rPr lang="en-ID" sz="1400" dirty="0" err="1"/>
              <a:t>dibaca</a:t>
            </a:r>
            <a:r>
              <a:rPr lang="en-ID" sz="1400" dirty="0"/>
              <a:t> </a:t>
            </a:r>
            <a:r>
              <a:rPr lang="en-ID" sz="1400" dirty="0" err="1"/>
              <a:t>tashil</a:t>
            </a:r>
            <a:r>
              <a:rPr lang="en-ID" sz="1400" dirty="0"/>
              <a:t>. </a:t>
            </a:r>
          </a:p>
          <a:p>
            <a:pPr marL="342900" indent="-342900" algn="just">
              <a:lnSpc>
                <a:spcPct val="100000"/>
              </a:lnSpc>
              <a:buAutoNum type="arabicPeriod"/>
            </a:pPr>
            <a:r>
              <a:rPr lang="en-ID" sz="1400" dirty="0" err="1"/>
              <a:t>Naql</a:t>
            </a:r>
            <a:r>
              <a:rPr lang="en-ID" sz="1400" dirty="0"/>
              <a:t> </a:t>
            </a:r>
            <a:r>
              <a:rPr lang="en-ID" sz="1400" dirty="0" err="1"/>
              <a:t>menurut</a:t>
            </a:r>
            <a:r>
              <a:rPr lang="en-ID" sz="1400" dirty="0"/>
              <a:t> </a:t>
            </a:r>
            <a:r>
              <a:rPr lang="en-ID" sz="1400" dirty="0" err="1"/>
              <a:t>bahasa</a:t>
            </a:r>
            <a:r>
              <a:rPr lang="en-ID" sz="1400" dirty="0"/>
              <a:t> </a:t>
            </a:r>
            <a:r>
              <a:rPr lang="en-ID" sz="1400" dirty="0" err="1"/>
              <a:t>artinya</a:t>
            </a:r>
            <a:r>
              <a:rPr lang="en-ID" sz="1400" dirty="0"/>
              <a:t> </a:t>
            </a:r>
            <a:r>
              <a:rPr lang="en-ID" sz="1400" dirty="0" err="1"/>
              <a:t>memindahkan</a:t>
            </a:r>
            <a:r>
              <a:rPr lang="en-ID" sz="1400" dirty="0"/>
              <a:t>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menggeser</a:t>
            </a:r>
            <a:r>
              <a:rPr lang="en-ID" sz="1400" dirty="0"/>
              <a:t>. </a:t>
            </a:r>
            <a:r>
              <a:rPr lang="en-ID" sz="1400" dirty="0" err="1"/>
              <a:t>Sementara</a:t>
            </a:r>
            <a:r>
              <a:rPr lang="en-ID" sz="1400" dirty="0"/>
              <a:t> </a:t>
            </a:r>
            <a:r>
              <a:rPr lang="en-ID" sz="1400" dirty="0" err="1"/>
              <a:t>menurut</a:t>
            </a:r>
            <a:r>
              <a:rPr lang="en-ID" sz="1400" dirty="0"/>
              <a:t> </a:t>
            </a:r>
            <a:r>
              <a:rPr lang="en-ID" sz="1400" dirty="0" err="1"/>
              <a:t>istilah</a:t>
            </a:r>
            <a:r>
              <a:rPr lang="en-ID" sz="1400" dirty="0"/>
              <a:t>, </a:t>
            </a:r>
            <a:r>
              <a:rPr lang="en-ID" sz="1400" dirty="0" err="1"/>
              <a:t>naql</a:t>
            </a:r>
            <a:r>
              <a:rPr lang="en-ID" sz="1400" dirty="0"/>
              <a:t> </a:t>
            </a:r>
            <a:r>
              <a:rPr lang="en-ID" sz="1400" dirty="0" err="1"/>
              <a:t>adalah</a:t>
            </a:r>
            <a:r>
              <a:rPr lang="en-ID" sz="1400" dirty="0"/>
              <a:t> </a:t>
            </a:r>
            <a:r>
              <a:rPr lang="en-ID" sz="1400" dirty="0" err="1"/>
              <a:t>memindahkan</a:t>
            </a:r>
            <a:r>
              <a:rPr lang="en-ID" sz="1400" dirty="0"/>
              <a:t>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menggeser</a:t>
            </a:r>
            <a:r>
              <a:rPr lang="en-ID" sz="1400" dirty="0"/>
              <a:t> harakat </a:t>
            </a:r>
            <a:r>
              <a:rPr lang="en-ID" sz="1400" dirty="0" err="1"/>
              <a:t>ke</a:t>
            </a:r>
            <a:r>
              <a:rPr lang="en-ID" sz="1400" dirty="0"/>
              <a:t> </a:t>
            </a:r>
            <a:r>
              <a:rPr lang="en-ID" sz="1400" dirty="0" err="1"/>
              <a:t>huruf</a:t>
            </a:r>
            <a:r>
              <a:rPr lang="en-ID" sz="1400" dirty="0"/>
              <a:t> yang </a:t>
            </a:r>
            <a:r>
              <a:rPr lang="en-ID" sz="1400" dirty="0" err="1"/>
              <a:t>sebelumnya</a:t>
            </a:r>
            <a:r>
              <a:rPr lang="en-ID" sz="1400" dirty="0"/>
              <a:t>. </a:t>
            </a:r>
          </a:p>
          <a:p>
            <a:pPr marL="342900" indent="-342900" algn="just">
              <a:lnSpc>
                <a:spcPct val="100000"/>
              </a:lnSpc>
              <a:buAutoNum type="arabicPeriod"/>
            </a:pPr>
            <a:r>
              <a:rPr lang="en-ID" sz="1400" dirty="0"/>
              <a:t>Mad </a:t>
            </a:r>
            <a:r>
              <a:rPr lang="en-ID" sz="1400" dirty="0" err="1"/>
              <a:t>artinya</a:t>
            </a:r>
            <a:r>
              <a:rPr lang="en-ID" sz="1400" dirty="0"/>
              <a:t> </a:t>
            </a:r>
            <a:r>
              <a:rPr lang="en-ID" sz="1400" dirty="0" err="1"/>
              <a:t>memanjangkan</a:t>
            </a:r>
            <a:r>
              <a:rPr lang="en-ID" sz="1400" dirty="0"/>
              <a:t> </a:t>
            </a:r>
            <a:r>
              <a:rPr lang="en-ID" sz="1400" dirty="0" err="1"/>
              <a:t>bacaan</a:t>
            </a:r>
            <a:r>
              <a:rPr lang="en-ID" sz="1400" dirty="0"/>
              <a:t>, </a:t>
            </a:r>
            <a:r>
              <a:rPr lang="en-ID" sz="1400" dirty="0" err="1"/>
              <a:t>sedangkan</a:t>
            </a:r>
            <a:r>
              <a:rPr lang="en-ID" sz="1400" dirty="0"/>
              <a:t> qasr </a:t>
            </a:r>
            <a:r>
              <a:rPr lang="en-ID" sz="1400" dirty="0" err="1"/>
              <a:t>artinya</a:t>
            </a:r>
            <a:r>
              <a:rPr lang="en-ID" sz="1400" dirty="0"/>
              <a:t> </a:t>
            </a:r>
            <a:r>
              <a:rPr lang="en-ID" sz="1400" dirty="0" err="1"/>
              <a:t>memendekkan</a:t>
            </a:r>
            <a:r>
              <a:rPr lang="en-ID" sz="1400" dirty="0"/>
              <a:t> </a:t>
            </a:r>
            <a:r>
              <a:rPr lang="en-ID" sz="1400" dirty="0" err="1"/>
              <a:t>bacaan</a:t>
            </a:r>
            <a:r>
              <a:rPr lang="en-ID" sz="1400" dirty="0"/>
              <a:t> Al-Qur’an. </a:t>
            </a:r>
            <a:endParaRPr lang="en-US" altLang="en-GB" sz="1400" dirty="0">
              <a:solidFill>
                <a:srgbClr val="000000"/>
              </a:solidFill>
              <a:cs typeface="Calibri" panose="020F0502020204030204" charset="0"/>
              <a:sym typeface="+mn-ea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98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1"/>
      <p:bldP spid="17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18009" y="337223"/>
            <a:ext cx="7239000" cy="884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A.</a:t>
            </a:r>
            <a:r>
              <a:rPr lang="en-US" altLang="en-GB" sz="2400" b="1" dirty="0">
                <a:latin typeface="+mj-lt"/>
                <a:cs typeface="Calibri" panose="020F0502020204030204" charset="0"/>
              </a:rPr>
              <a:t> </a:t>
            </a:r>
            <a:endParaRPr lang="en-GB" sz="24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86716A24-C422-EE56-615C-50853475E8FC}"/>
              </a:ext>
            </a:extLst>
          </p:cNvPr>
          <p:cNvSpPr/>
          <p:nvPr/>
        </p:nvSpPr>
        <p:spPr>
          <a:xfrm>
            <a:off x="685800" y="1669375"/>
            <a:ext cx="7505700" cy="1804749"/>
          </a:xfrm>
          <a:prstGeom prst="roundRect">
            <a:avLst/>
          </a:prstGeom>
          <a:solidFill>
            <a:srgbClr val="B1CE37"/>
          </a:solidFill>
          <a:ln w="1905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ID" sz="2000" i="1" dirty="0" err="1"/>
              <a:t>garib</a:t>
            </a:r>
            <a:r>
              <a:rPr lang="en-ID" sz="2000" dirty="0"/>
              <a:t> </a:t>
            </a:r>
            <a:r>
              <a:rPr lang="en-ID" sz="2000" dirty="0" err="1"/>
              <a:t>berasal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kata </a:t>
            </a:r>
            <a:r>
              <a:rPr lang="en-ID" sz="2000" i="1" dirty="0" err="1"/>
              <a:t>garaba</a:t>
            </a:r>
            <a:r>
              <a:rPr lang="en-ID" sz="2000" i="1" dirty="0"/>
              <a:t>–</a:t>
            </a:r>
            <a:r>
              <a:rPr lang="en-ID" sz="2000" i="1" dirty="0" err="1"/>
              <a:t>yagribu</a:t>
            </a:r>
            <a:r>
              <a:rPr lang="en-ID" sz="2000" dirty="0"/>
              <a:t> yang </a:t>
            </a:r>
            <a:r>
              <a:rPr lang="en-ID" sz="2000" dirty="0" err="1"/>
              <a:t>berarti</a:t>
            </a:r>
            <a:r>
              <a:rPr lang="en-ID" sz="2000" dirty="0"/>
              <a:t> </a:t>
            </a:r>
            <a:r>
              <a:rPr lang="en-ID" sz="2000" dirty="0" err="1"/>
              <a:t>tersembunyi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samar</a:t>
            </a:r>
            <a:r>
              <a:rPr lang="en-ID" sz="2000" dirty="0"/>
              <a:t>. </a:t>
            </a:r>
            <a:r>
              <a:rPr lang="en-ID" sz="2000" dirty="0" err="1"/>
              <a:t>Sementara</a:t>
            </a:r>
            <a:r>
              <a:rPr lang="en-ID" sz="2000" dirty="0"/>
              <a:t> </a:t>
            </a:r>
            <a:r>
              <a:rPr lang="en-ID" sz="2000" dirty="0" err="1"/>
              <a:t>menurut</a:t>
            </a:r>
            <a:r>
              <a:rPr lang="en-ID" sz="2000" dirty="0"/>
              <a:t> </a:t>
            </a:r>
            <a:r>
              <a:rPr lang="en-ID" sz="2000" dirty="0" err="1"/>
              <a:t>istilah</a:t>
            </a:r>
            <a:r>
              <a:rPr lang="en-ID" sz="2000" dirty="0"/>
              <a:t> ulama </a:t>
            </a:r>
            <a:r>
              <a:rPr lang="en-ID" sz="2000" i="1" dirty="0" err="1"/>
              <a:t>qira’at</a:t>
            </a:r>
            <a:r>
              <a:rPr lang="en-ID" sz="2000" dirty="0"/>
              <a:t>, </a:t>
            </a:r>
            <a:r>
              <a:rPr lang="en-ID" sz="2000" dirty="0" err="1"/>
              <a:t>garib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bacaan</a:t>
            </a:r>
            <a:r>
              <a:rPr lang="en-ID" sz="2000" dirty="0"/>
              <a:t> yang </a:t>
            </a:r>
            <a:r>
              <a:rPr lang="en-ID" sz="2000" dirty="0" err="1"/>
              <a:t>memerlukan</a:t>
            </a:r>
            <a:r>
              <a:rPr lang="en-ID" sz="2000" dirty="0"/>
              <a:t> </a:t>
            </a:r>
            <a:r>
              <a:rPr lang="en-ID" sz="2000" dirty="0" err="1"/>
              <a:t>penjelasan</a:t>
            </a:r>
            <a:r>
              <a:rPr lang="en-ID" sz="2000" dirty="0"/>
              <a:t> </a:t>
            </a:r>
            <a:r>
              <a:rPr lang="en-ID" sz="2000" dirty="0" err="1"/>
              <a:t>khusus</a:t>
            </a:r>
            <a:r>
              <a:rPr lang="en-ID" sz="2000" dirty="0"/>
              <a:t> </a:t>
            </a:r>
            <a:r>
              <a:rPr lang="en-ID" sz="2000" dirty="0" err="1"/>
              <a:t>karena</a:t>
            </a:r>
            <a:r>
              <a:rPr lang="en-ID" sz="2000" dirty="0"/>
              <a:t> </a:t>
            </a:r>
            <a:r>
              <a:rPr lang="en-ID" sz="2000" dirty="0" err="1"/>
              <a:t>samarnya</a:t>
            </a:r>
            <a:r>
              <a:rPr lang="en-ID" sz="2000" dirty="0"/>
              <a:t> </a:t>
            </a:r>
            <a:r>
              <a:rPr lang="en-ID" sz="2000" dirty="0" err="1"/>
              <a:t>pembahasan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rumitnya</a:t>
            </a:r>
            <a:r>
              <a:rPr lang="en-ID" sz="2000" dirty="0"/>
              <a:t> </a:t>
            </a:r>
            <a:r>
              <a:rPr lang="en-ID" sz="2000" dirty="0" err="1"/>
              <a:t>permasalahan</a:t>
            </a:r>
            <a:r>
              <a:rPr lang="en-ID" sz="2000" dirty="0"/>
              <a:t>, </a:t>
            </a:r>
            <a:r>
              <a:rPr lang="en-ID" sz="2000" dirty="0" err="1"/>
              <a:t>baik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</a:t>
            </a:r>
            <a:r>
              <a:rPr lang="en-ID" sz="2000" dirty="0" err="1"/>
              <a:t>segi</a:t>
            </a:r>
            <a:r>
              <a:rPr lang="en-ID" sz="2000" dirty="0"/>
              <a:t> </a:t>
            </a:r>
            <a:r>
              <a:rPr lang="en-ID" sz="2000" dirty="0" err="1"/>
              <a:t>huruf</a:t>
            </a:r>
            <a:r>
              <a:rPr lang="en-ID" sz="2000" dirty="0"/>
              <a:t>, </a:t>
            </a:r>
            <a:r>
              <a:rPr lang="en-ID" sz="2000" dirty="0" err="1"/>
              <a:t>lafal</a:t>
            </a:r>
            <a:r>
              <a:rPr lang="en-ID" sz="2000" dirty="0"/>
              <a:t>, arti, </a:t>
            </a:r>
            <a:r>
              <a:rPr lang="en-ID" sz="2000" dirty="0" err="1"/>
              <a:t>maupun</a:t>
            </a:r>
            <a:r>
              <a:rPr lang="en-ID" sz="2000" dirty="0"/>
              <a:t> </a:t>
            </a:r>
            <a:r>
              <a:rPr lang="en-ID" sz="2000" dirty="0" err="1"/>
              <a:t>pemahaman</a:t>
            </a:r>
            <a:r>
              <a:rPr lang="en-ID" sz="2000" dirty="0"/>
              <a:t> yang </a:t>
            </a:r>
            <a:r>
              <a:rPr lang="en-ID" sz="2000" dirty="0" err="1"/>
              <a:t>terdapat</a:t>
            </a:r>
            <a:r>
              <a:rPr lang="en-ID" sz="2000" dirty="0"/>
              <a:t> </a:t>
            </a:r>
            <a:r>
              <a:rPr lang="en-ID" sz="2000" dirty="0" err="1"/>
              <a:t>dalam</a:t>
            </a:r>
            <a:r>
              <a:rPr lang="en-ID" sz="2000" dirty="0"/>
              <a:t> Al-Qur’an</a:t>
            </a:r>
            <a:endParaRPr lang="en-US" altLang="id-ID" sz="2000" dirty="0">
              <a:latin typeface="Calibri" panose="020F0502020204030204" charset="0"/>
              <a:cs typeface="Calibri" panose="020F050202020403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23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0">
            <a:extLst>
              <a:ext uri="{FF2B5EF4-FFF2-40B4-BE49-F238E27FC236}">
                <a16:creationId xmlns:a16="http://schemas.microsoft.com/office/drawing/2014/main" id="{7C70FFE8-78D4-0E45-6A55-E2D31CD8C6ED}"/>
              </a:ext>
            </a:extLst>
          </p:cNvPr>
          <p:cNvSpPr/>
          <p:nvPr/>
        </p:nvSpPr>
        <p:spPr>
          <a:xfrm>
            <a:off x="5393033" y="1762007"/>
            <a:ext cx="1447800" cy="140712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b="1" dirty="0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2" name="Rounded Rectangle 20">
            <a:extLst>
              <a:ext uri="{FF2B5EF4-FFF2-40B4-BE49-F238E27FC236}">
                <a16:creationId xmlns:a16="http://schemas.microsoft.com/office/drawing/2014/main" id="{8865A6F9-99A2-61F5-579A-619A1C14BE6C}"/>
              </a:ext>
            </a:extLst>
          </p:cNvPr>
          <p:cNvSpPr/>
          <p:nvPr/>
        </p:nvSpPr>
        <p:spPr>
          <a:xfrm>
            <a:off x="3670164" y="1742276"/>
            <a:ext cx="1447800" cy="140712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b="1" dirty="0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1" name="Rounded Rectangle 20">
            <a:extLst>
              <a:ext uri="{FF2B5EF4-FFF2-40B4-BE49-F238E27FC236}">
                <a16:creationId xmlns:a16="http://schemas.microsoft.com/office/drawing/2014/main" id="{B66B3334-8F5D-431F-80A9-3C9404F55856}"/>
              </a:ext>
            </a:extLst>
          </p:cNvPr>
          <p:cNvSpPr/>
          <p:nvPr/>
        </p:nvSpPr>
        <p:spPr>
          <a:xfrm>
            <a:off x="1994604" y="1742276"/>
            <a:ext cx="1447800" cy="140712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b="1" dirty="0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297396" y="1742276"/>
            <a:ext cx="1447800" cy="140712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b="1" dirty="0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25513"/>
            <a:ext cx="5115017" cy="70448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400" y="269282"/>
            <a:ext cx="5562600" cy="542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Apa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 yang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akan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kita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pelajari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76522"/>
            <a:ext cx="9144000" cy="954527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340225" y="1796565"/>
            <a:ext cx="1336175" cy="1308585"/>
          </a:xfrm>
          <a:prstGeom prst="roundRect">
            <a:avLst/>
          </a:prstGeom>
          <a:solidFill>
            <a:srgbClr val="F880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en-GB" b="1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A. </a:t>
            </a:r>
            <a:r>
              <a:rPr lang="en-GB" altLang="en-GB" b="1" i="1" dirty="0" err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Imalah</a:t>
            </a:r>
            <a:endParaRPr lang="en-US" altLang="en-GB" b="1" dirty="0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4" name="Rounded Rectangle 12">
            <a:extLst>
              <a:ext uri="{FF2B5EF4-FFF2-40B4-BE49-F238E27FC236}">
                <a16:creationId xmlns:a16="http://schemas.microsoft.com/office/drawing/2014/main" id="{FF3F7CA5-8333-A82D-EAD5-FE49451CDB7C}"/>
              </a:ext>
            </a:extLst>
          </p:cNvPr>
          <p:cNvSpPr/>
          <p:nvPr/>
        </p:nvSpPr>
        <p:spPr>
          <a:xfrm>
            <a:off x="2037151" y="1791544"/>
            <a:ext cx="1336175" cy="1308585"/>
          </a:xfrm>
          <a:prstGeom prst="roundRect">
            <a:avLst/>
          </a:prstGeom>
          <a:solidFill>
            <a:srgbClr val="F880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en-GB" b="1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B. </a:t>
            </a:r>
            <a:r>
              <a:rPr lang="en-US" altLang="en-GB" b="1" i="1" dirty="0" err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Isymam</a:t>
            </a:r>
            <a:endParaRPr lang="en-US" altLang="en-GB" b="1" dirty="0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5" name="Rounded Rectangle 12">
            <a:extLst>
              <a:ext uri="{FF2B5EF4-FFF2-40B4-BE49-F238E27FC236}">
                <a16:creationId xmlns:a16="http://schemas.microsoft.com/office/drawing/2014/main" id="{1792C5F1-CBC3-C2F1-E5DD-784F92F0FF44}"/>
              </a:ext>
            </a:extLst>
          </p:cNvPr>
          <p:cNvSpPr/>
          <p:nvPr/>
        </p:nvSpPr>
        <p:spPr>
          <a:xfrm>
            <a:off x="3733800" y="1791544"/>
            <a:ext cx="1336175" cy="1308585"/>
          </a:xfrm>
          <a:prstGeom prst="roundRect">
            <a:avLst/>
          </a:prstGeom>
          <a:solidFill>
            <a:srgbClr val="F880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en-GB" b="1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C. </a:t>
            </a:r>
            <a:r>
              <a:rPr lang="en-GB" altLang="en-GB" b="1" i="1" dirty="0" err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Tashil</a:t>
            </a:r>
            <a:endParaRPr lang="en-US" altLang="en-GB" b="1" dirty="0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6" name="Rounded Rectangle 12">
            <a:extLst>
              <a:ext uri="{FF2B5EF4-FFF2-40B4-BE49-F238E27FC236}">
                <a16:creationId xmlns:a16="http://schemas.microsoft.com/office/drawing/2014/main" id="{4CCB23E2-C518-FCEE-D120-5E5CF64CDE41}"/>
              </a:ext>
            </a:extLst>
          </p:cNvPr>
          <p:cNvSpPr/>
          <p:nvPr/>
        </p:nvSpPr>
        <p:spPr>
          <a:xfrm>
            <a:off x="5448845" y="1795392"/>
            <a:ext cx="1336175" cy="1308585"/>
          </a:xfrm>
          <a:prstGeom prst="roundRect">
            <a:avLst/>
          </a:prstGeom>
          <a:solidFill>
            <a:srgbClr val="F880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en-GB" b="1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D. </a:t>
            </a:r>
            <a:r>
              <a:rPr lang="en-GB" altLang="en-GB" b="1" i="1" dirty="0" err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Naql</a:t>
            </a:r>
            <a:endParaRPr lang="en-US" altLang="en-GB" b="1" dirty="0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" name="Rounded Rectangle 20">
            <a:extLst>
              <a:ext uri="{FF2B5EF4-FFF2-40B4-BE49-F238E27FC236}">
                <a16:creationId xmlns:a16="http://schemas.microsoft.com/office/drawing/2014/main" id="{9B82B96A-5624-8983-618F-49BD1E65EFF1}"/>
              </a:ext>
            </a:extLst>
          </p:cNvPr>
          <p:cNvSpPr/>
          <p:nvPr/>
        </p:nvSpPr>
        <p:spPr>
          <a:xfrm>
            <a:off x="7105014" y="1762007"/>
            <a:ext cx="1447800" cy="140712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b="1" dirty="0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7" name="Rounded Rectangle 12">
            <a:extLst>
              <a:ext uri="{FF2B5EF4-FFF2-40B4-BE49-F238E27FC236}">
                <a16:creationId xmlns:a16="http://schemas.microsoft.com/office/drawing/2014/main" id="{CCADA2B6-ADA6-E75B-7B15-92EF56470BFF}"/>
              </a:ext>
            </a:extLst>
          </p:cNvPr>
          <p:cNvSpPr/>
          <p:nvPr/>
        </p:nvSpPr>
        <p:spPr>
          <a:xfrm>
            <a:off x="7149396" y="1811274"/>
            <a:ext cx="1336175" cy="1308585"/>
          </a:xfrm>
          <a:prstGeom prst="roundRect">
            <a:avLst/>
          </a:prstGeom>
          <a:solidFill>
            <a:srgbClr val="F880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en-GB" b="1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E. </a:t>
            </a:r>
            <a:r>
              <a:rPr lang="en-US" altLang="en-GB" b="1" i="1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Mad </a:t>
            </a:r>
            <a:r>
              <a:rPr lang="en-US" altLang="en-GB" b="1" dirty="0" err="1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atau</a:t>
            </a:r>
            <a:r>
              <a:rPr lang="en-US" altLang="en-GB" b="1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 </a:t>
            </a:r>
            <a:r>
              <a:rPr lang="en-US" altLang="en-GB" b="1" i="1" dirty="0">
                <a:solidFill>
                  <a:schemeClr val="tx1"/>
                </a:solidFill>
                <a:latin typeface="Calibri" panose="020F0502020204030204" charset="0"/>
                <a:cs typeface="Calibri" panose="020F0502020204030204" charset="0"/>
              </a:rPr>
              <a:t>Qasr</a:t>
            </a:r>
            <a:endParaRPr lang="en-US" altLang="en-GB" b="1" dirty="0">
              <a:solidFill>
                <a:schemeClr val="tx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74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1" grpId="0" animBg="1"/>
      <p:bldP spid="21" grpId="0" animBg="1"/>
      <p:bldP spid="3" grpId="0"/>
      <p:bldP spid="13" grpId="0" animBg="1"/>
      <p:bldP spid="4" grpId="0" animBg="1"/>
      <p:bldP spid="5" grpId="0" animBg="1"/>
      <p:bldP spid="6" grpId="0" animBg="1"/>
      <p:bldP spid="1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57407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A.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GB" altLang="en-GB" sz="3200" b="1" i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Imalah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CE4A1E83-68F6-BEAF-5AB4-CC03A5C69E53}"/>
              </a:ext>
            </a:extLst>
          </p:cNvPr>
          <p:cNvSpPr/>
          <p:nvPr/>
        </p:nvSpPr>
        <p:spPr>
          <a:xfrm>
            <a:off x="609600" y="1359202"/>
            <a:ext cx="2667000" cy="2801600"/>
          </a:xfrm>
          <a:prstGeom prst="roundRect">
            <a:avLst/>
          </a:prstGeom>
          <a:solidFill>
            <a:srgbClr val="00C06A"/>
          </a:solidFill>
          <a:ln w="1905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ID" sz="1600" dirty="0" err="1"/>
              <a:t>Menurut</a:t>
            </a:r>
            <a:r>
              <a:rPr lang="en-ID" sz="1600" dirty="0"/>
              <a:t> </a:t>
            </a:r>
            <a:r>
              <a:rPr lang="en-ID" sz="1600" dirty="0" err="1"/>
              <a:t>bahasa</a:t>
            </a:r>
            <a:r>
              <a:rPr lang="en-ID" sz="1600" dirty="0"/>
              <a:t>, </a:t>
            </a:r>
            <a:r>
              <a:rPr lang="en-ID" sz="1600" i="1" dirty="0" err="1"/>
              <a:t>imalah</a:t>
            </a:r>
            <a:r>
              <a:rPr lang="en-ID" sz="1600" dirty="0"/>
              <a:t> </a:t>
            </a:r>
            <a:r>
              <a:rPr lang="en-ID" sz="1600" dirty="0" err="1"/>
              <a:t>artinya</a:t>
            </a:r>
            <a:r>
              <a:rPr lang="en-ID" sz="1600" dirty="0"/>
              <a:t> </a:t>
            </a:r>
            <a:r>
              <a:rPr lang="en-ID" sz="1600" dirty="0" err="1"/>
              <a:t>mencondongkan</a:t>
            </a:r>
            <a:r>
              <a:rPr lang="en-ID" sz="1600" dirty="0"/>
              <a:t>, </a:t>
            </a:r>
            <a:r>
              <a:rPr lang="en-ID" sz="1600" dirty="0" err="1"/>
              <a:t>membelokkan</a:t>
            </a:r>
            <a:r>
              <a:rPr lang="en-ID" sz="1600" dirty="0"/>
              <a:t>, </a:t>
            </a:r>
            <a:r>
              <a:rPr lang="en-ID" sz="1600" dirty="0" err="1"/>
              <a:t>atau</a:t>
            </a:r>
            <a:r>
              <a:rPr lang="en-ID" sz="1600" dirty="0"/>
              <a:t> </a:t>
            </a:r>
            <a:r>
              <a:rPr lang="en-ID" sz="1600" dirty="0" err="1"/>
              <a:t>memiringkan</a:t>
            </a:r>
            <a:r>
              <a:rPr lang="en-ID" sz="1600" dirty="0"/>
              <a:t>. </a:t>
            </a:r>
            <a:r>
              <a:rPr lang="en-ID" sz="1600" dirty="0" err="1"/>
              <a:t>Sementara</a:t>
            </a:r>
            <a:r>
              <a:rPr lang="en-ID" sz="1600" dirty="0"/>
              <a:t> </a:t>
            </a:r>
            <a:r>
              <a:rPr lang="en-ID" sz="1600" dirty="0" err="1"/>
              <a:t>menurut</a:t>
            </a:r>
            <a:r>
              <a:rPr lang="en-ID" sz="1600" dirty="0"/>
              <a:t> </a:t>
            </a:r>
            <a:r>
              <a:rPr lang="en-ID" sz="1600" dirty="0" err="1"/>
              <a:t>istilah</a:t>
            </a:r>
            <a:r>
              <a:rPr lang="en-ID" sz="1600" dirty="0"/>
              <a:t>,</a:t>
            </a:r>
            <a:r>
              <a:rPr lang="en-ID" sz="1600" i="1" dirty="0"/>
              <a:t> </a:t>
            </a:r>
            <a:r>
              <a:rPr lang="en-ID" sz="1600" i="1" dirty="0" err="1"/>
              <a:t>imalah</a:t>
            </a:r>
            <a:r>
              <a:rPr lang="en-ID" sz="1600" i="1" dirty="0"/>
              <a:t> </a:t>
            </a:r>
            <a:r>
              <a:rPr lang="en-ID" sz="1600" dirty="0" err="1"/>
              <a:t>merupakan</a:t>
            </a:r>
            <a:r>
              <a:rPr lang="en-ID" sz="1600" dirty="0"/>
              <a:t> </a:t>
            </a:r>
            <a:r>
              <a:rPr lang="en-ID" sz="1600" dirty="0" err="1"/>
              <a:t>bacaan</a:t>
            </a:r>
            <a:r>
              <a:rPr lang="en-ID" sz="1600" dirty="0"/>
              <a:t> </a:t>
            </a:r>
            <a:r>
              <a:rPr lang="en-ID" sz="1600" dirty="0" err="1"/>
              <a:t>fathah</a:t>
            </a:r>
            <a:r>
              <a:rPr lang="en-ID" sz="1600" dirty="0"/>
              <a:t> yang </a:t>
            </a:r>
            <a:r>
              <a:rPr lang="en-ID" sz="1600" dirty="0" err="1"/>
              <a:t>dilafalkan</a:t>
            </a:r>
            <a:r>
              <a:rPr lang="en-ID" sz="1600" dirty="0"/>
              <a:t> </a:t>
            </a:r>
            <a:r>
              <a:rPr lang="en-ID" sz="1600" dirty="0" err="1"/>
              <a:t>ke</a:t>
            </a:r>
            <a:r>
              <a:rPr lang="en-ID" sz="1600" dirty="0"/>
              <a:t> </a:t>
            </a:r>
            <a:r>
              <a:rPr lang="en-ID" sz="1600" dirty="0" err="1"/>
              <a:t>arah</a:t>
            </a:r>
            <a:r>
              <a:rPr lang="en-ID" sz="1600" dirty="0"/>
              <a:t> </a:t>
            </a:r>
            <a:r>
              <a:rPr lang="en-ID" sz="1600" dirty="0" err="1"/>
              <a:t>kasrah</a:t>
            </a:r>
            <a:r>
              <a:rPr lang="en-ID" sz="1600" dirty="0"/>
              <a:t> </a:t>
            </a:r>
            <a:r>
              <a:rPr lang="en-ID" sz="1600" dirty="0" err="1"/>
              <a:t>atau</a:t>
            </a:r>
            <a:r>
              <a:rPr lang="en-ID" sz="1600" dirty="0"/>
              <a:t> </a:t>
            </a:r>
            <a:r>
              <a:rPr lang="en-ID" sz="1600" dirty="0" err="1"/>
              <a:t>bacaan</a:t>
            </a:r>
            <a:r>
              <a:rPr lang="en-ID" sz="1600" dirty="0"/>
              <a:t> </a:t>
            </a:r>
            <a:r>
              <a:rPr lang="en-ID" sz="1600" i="1" dirty="0"/>
              <a:t>alif</a:t>
            </a:r>
            <a:r>
              <a:rPr lang="en-ID" sz="1600" dirty="0"/>
              <a:t> (</a:t>
            </a:r>
            <a:r>
              <a:rPr lang="ar-SA" sz="1600" dirty="0"/>
              <a:t>ا</a:t>
            </a:r>
            <a:r>
              <a:rPr lang="en-US" sz="1600" dirty="0"/>
              <a:t>) y</a:t>
            </a:r>
            <a:r>
              <a:rPr lang="en-ID" sz="1600" dirty="0"/>
              <a:t>ang </a:t>
            </a:r>
            <a:r>
              <a:rPr lang="en-ID" sz="1600" dirty="0" err="1"/>
              <a:t>dilafalkan</a:t>
            </a:r>
            <a:r>
              <a:rPr lang="en-ID" sz="1600" dirty="0"/>
              <a:t> </a:t>
            </a:r>
            <a:r>
              <a:rPr lang="en-ID" sz="1600" dirty="0" err="1"/>
              <a:t>ke</a:t>
            </a:r>
            <a:r>
              <a:rPr lang="en-ID" sz="1600" dirty="0"/>
              <a:t> </a:t>
            </a:r>
            <a:r>
              <a:rPr lang="en-ID" sz="1600" dirty="0" err="1"/>
              <a:t>arah</a:t>
            </a:r>
            <a:r>
              <a:rPr lang="en-ID" sz="1600" dirty="0"/>
              <a:t> </a:t>
            </a:r>
            <a:r>
              <a:rPr lang="en-ID" sz="1600" i="1" dirty="0" err="1"/>
              <a:t>ya</a:t>
            </a:r>
            <a:r>
              <a:rPr lang="en-ID" sz="1600" i="1" dirty="0"/>
              <a:t>’</a:t>
            </a:r>
            <a:r>
              <a:rPr lang="en-ID" sz="1600" dirty="0"/>
              <a:t> (</a:t>
            </a:r>
            <a:r>
              <a:rPr lang="ar-SA" sz="1600" dirty="0"/>
              <a:t>ي</a:t>
            </a:r>
            <a:r>
              <a:rPr lang="en-US" sz="1600" dirty="0"/>
              <a:t>)</a:t>
            </a:r>
            <a:endParaRPr lang="en-US" altLang="en-GB" sz="1600" dirty="0">
              <a:latin typeface="Calibri" panose="020F0502020204030204" charset="0"/>
              <a:ea typeface="Patrick Hand" panose="00000500000000000000"/>
              <a:cs typeface="Calibri" panose="020F0502020204030204" charset="0"/>
              <a:sym typeface="Patrick Hand" panose="00000500000000000000"/>
            </a:endParaRPr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id="{83686DA3-C8EF-AFAB-BFA8-581BDD16134E}"/>
              </a:ext>
            </a:extLst>
          </p:cNvPr>
          <p:cNvSpPr/>
          <p:nvPr/>
        </p:nvSpPr>
        <p:spPr>
          <a:xfrm>
            <a:off x="5756587" y="1389548"/>
            <a:ext cx="1676400" cy="715089"/>
          </a:xfrm>
          <a:prstGeom prst="roundRect">
            <a:avLst/>
          </a:prstGeom>
          <a:solidFill>
            <a:srgbClr val="B1CE37"/>
          </a:solidFill>
          <a:ln w="1905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en-GB" dirty="0" err="1">
                <a:solidFill>
                  <a:schemeClr val="bg1"/>
                </a:solidFill>
                <a:latin typeface="Calibri" panose="020F0502020204030204" charset="0"/>
                <a:ea typeface="Patrick Hand" panose="00000500000000000000"/>
                <a:cs typeface="Calibri" panose="020F0502020204030204" charset="0"/>
                <a:sym typeface="Patrick Hand" panose="00000500000000000000"/>
              </a:rPr>
              <a:t>Pembagiaan</a:t>
            </a:r>
            <a:r>
              <a:rPr lang="en-US" altLang="en-GB" dirty="0">
                <a:solidFill>
                  <a:schemeClr val="bg1"/>
                </a:solidFill>
                <a:latin typeface="Calibri" panose="020F0502020204030204" charset="0"/>
                <a:ea typeface="Patrick Hand" panose="00000500000000000000"/>
                <a:cs typeface="Calibri" panose="020F0502020204030204" charset="0"/>
                <a:sym typeface="Patrick Hand" panose="00000500000000000000"/>
              </a:rPr>
              <a:t> </a:t>
            </a:r>
            <a:r>
              <a:rPr lang="en-US" altLang="en-GB" dirty="0" err="1">
                <a:solidFill>
                  <a:schemeClr val="bg1"/>
                </a:solidFill>
                <a:latin typeface="Calibri" panose="020F0502020204030204" charset="0"/>
                <a:ea typeface="Patrick Hand" panose="00000500000000000000"/>
                <a:cs typeface="Calibri" panose="020F0502020204030204" charset="0"/>
                <a:sym typeface="Patrick Hand" panose="00000500000000000000"/>
              </a:rPr>
              <a:t>bacaan</a:t>
            </a:r>
            <a:r>
              <a:rPr lang="en-US" altLang="en-GB" dirty="0">
                <a:solidFill>
                  <a:schemeClr val="bg1"/>
                </a:solidFill>
                <a:latin typeface="Calibri" panose="020F0502020204030204" charset="0"/>
                <a:ea typeface="Patrick Hand" panose="00000500000000000000"/>
                <a:cs typeface="Calibri" panose="020F0502020204030204" charset="0"/>
                <a:sym typeface="Patrick Hand" panose="00000500000000000000"/>
              </a:rPr>
              <a:t> </a:t>
            </a:r>
            <a:r>
              <a:rPr lang="en-US" altLang="en-GB" i="1" dirty="0" err="1">
                <a:solidFill>
                  <a:schemeClr val="bg1"/>
                </a:solidFill>
                <a:latin typeface="Calibri" panose="020F0502020204030204" charset="0"/>
                <a:ea typeface="Patrick Hand" panose="00000500000000000000"/>
                <a:cs typeface="Calibri" panose="020F0502020204030204" charset="0"/>
                <a:sym typeface="Patrick Hand" panose="00000500000000000000"/>
              </a:rPr>
              <a:t>imalah</a:t>
            </a:r>
            <a:endParaRPr lang="en-US" altLang="id-ID" b="1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1198DE3-E2BF-19A7-1DDF-3DEED8D9AF8C}"/>
              </a:ext>
            </a:extLst>
          </p:cNvPr>
          <p:cNvCxnSpPr/>
          <p:nvPr/>
        </p:nvCxnSpPr>
        <p:spPr>
          <a:xfrm flipH="1">
            <a:off x="5715000" y="2056610"/>
            <a:ext cx="874059" cy="1260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B38F22E-6A55-CA4C-C0FE-4DA9D6F7C362}"/>
              </a:ext>
            </a:extLst>
          </p:cNvPr>
          <p:cNvCxnSpPr/>
          <p:nvPr/>
        </p:nvCxnSpPr>
        <p:spPr>
          <a:xfrm>
            <a:off x="6571469" y="2056609"/>
            <a:ext cx="992841" cy="1260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6">
            <a:extLst>
              <a:ext uri="{FF2B5EF4-FFF2-40B4-BE49-F238E27FC236}">
                <a16:creationId xmlns:a16="http://schemas.microsoft.com/office/drawing/2014/main" id="{4A13D784-E184-B889-ADE1-9347979A3FFE}"/>
              </a:ext>
            </a:extLst>
          </p:cNvPr>
          <p:cNvSpPr/>
          <p:nvPr/>
        </p:nvSpPr>
        <p:spPr>
          <a:xfrm>
            <a:off x="4466835" y="3305706"/>
            <a:ext cx="1676400" cy="408623"/>
          </a:xfrm>
          <a:prstGeom prst="roundRect">
            <a:avLst/>
          </a:prstGeom>
          <a:solidFill>
            <a:srgbClr val="F8804B"/>
          </a:solidFill>
          <a:ln w="19050"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en-GB" b="1" i="1" dirty="0" err="1">
                <a:solidFill>
                  <a:schemeClr val="bg2"/>
                </a:solidFill>
                <a:latin typeface="Calibri" panose="020F0502020204030204" charset="0"/>
                <a:ea typeface="Patrick Hand" panose="00000500000000000000"/>
                <a:cs typeface="Calibri" panose="020F0502020204030204" charset="0"/>
                <a:sym typeface="Patrick Hand" panose="00000500000000000000"/>
              </a:rPr>
              <a:t>Imalah</a:t>
            </a:r>
            <a:r>
              <a:rPr lang="en-US" altLang="en-GB" b="1" i="1" dirty="0">
                <a:solidFill>
                  <a:schemeClr val="bg2"/>
                </a:solidFill>
                <a:latin typeface="Calibri" panose="020F0502020204030204" charset="0"/>
                <a:ea typeface="Patrick Hand" panose="00000500000000000000"/>
                <a:cs typeface="Calibri" panose="020F0502020204030204" charset="0"/>
                <a:sym typeface="Patrick Hand" panose="00000500000000000000"/>
              </a:rPr>
              <a:t> </a:t>
            </a:r>
            <a:r>
              <a:rPr lang="en-US" altLang="en-GB" b="1" i="1" dirty="0" err="1">
                <a:solidFill>
                  <a:schemeClr val="bg2"/>
                </a:solidFill>
                <a:latin typeface="Calibri" panose="020F0502020204030204" charset="0"/>
                <a:ea typeface="Patrick Hand" panose="00000500000000000000"/>
                <a:cs typeface="Calibri" panose="020F0502020204030204" charset="0"/>
                <a:sym typeface="Patrick Hand" panose="00000500000000000000"/>
              </a:rPr>
              <a:t>Sugra</a:t>
            </a:r>
            <a:endParaRPr lang="en-US" altLang="id-ID" b="1" i="1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11" name="Rounded Rectangle 6">
            <a:extLst>
              <a:ext uri="{FF2B5EF4-FFF2-40B4-BE49-F238E27FC236}">
                <a16:creationId xmlns:a16="http://schemas.microsoft.com/office/drawing/2014/main" id="{C2B604CE-7143-33EF-C52B-3AEDAB7D3995}"/>
              </a:ext>
            </a:extLst>
          </p:cNvPr>
          <p:cNvSpPr/>
          <p:nvPr/>
        </p:nvSpPr>
        <p:spPr>
          <a:xfrm>
            <a:off x="6967772" y="3316734"/>
            <a:ext cx="1676400" cy="408623"/>
          </a:xfrm>
          <a:prstGeom prst="roundRect">
            <a:avLst/>
          </a:prstGeom>
          <a:solidFill>
            <a:srgbClr val="F8804B"/>
          </a:solidFill>
          <a:ln w="19050"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id-ID" b="1" i="1" dirty="0" err="1">
                <a:solidFill>
                  <a:schemeClr val="bg2"/>
                </a:solidFill>
                <a:latin typeface="Calibri" panose="020F0502020204030204" charset="0"/>
                <a:cs typeface="Calibri" panose="020F0502020204030204" charset="0"/>
                <a:sym typeface="Patrick Hand" panose="00000500000000000000"/>
              </a:rPr>
              <a:t>Imalah</a:t>
            </a:r>
            <a:r>
              <a:rPr lang="en-US" altLang="id-ID" b="1" i="1" dirty="0">
                <a:solidFill>
                  <a:schemeClr val="bg2"/>
                </a:solidFill>
                <a:latin typeface="Calibri" panose="020F0502020204030204" charset="0"/>
                <a:cs typeface="Calibri" panose="020F0502020204030204" charset="0"/>
                <a:sym typeface="Patrick Hand" panose="00000500000000000000"/>
              </a:rPr>
              <a:t> Kubra</a:t>
            </a:r>
            <a:endParaRPr lang="en-US" altLang="id-ID" b="1" i="1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2568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57407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A.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GB" altLang="en-GB" sz="3200" b="1" i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Imalah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10" name="Rounded Rectangle 6">
            <a:extLst>
              <a:ext uri="{FF2B5EF4-FFF2-40B4-BE49-F238E27FC236}">
                <a16:creationId xmlns:a16="http://schemas.microsoft.com/office/drawing/2014/main" id="{4A13D784-E184-B889-ADE1-9347979A3FFE}"/>
              </a:ext>
            </a:extLst>
          </p:cNvPr>
          <p:cNvSpPr/>
          <p:nvPr/>
        </p:nvSpPr>
        <p:spPr>
          <a:xfrm>
            <a:off x="1119589" y="1361944"/>
            <a:ext cx="1676400" cy="408623"/>
          </a:xfrm>
          <a:prstGeom prst="roundRect">
            <a:avLst/>
          </a:prstGeom>
          <a:solidFill>
            <a:srgbClr val="F8804B"/>
          </a:solidFill>
          <a:ln w="19050"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en-GB" b="1" i="1" dirty="0" err="1">
                <a:solidFill>
                  <a:schemeClr val="bg2"/>
                </a:solidFill>
                <a:latin typeface="Calibri" panose="020F0502020204030204" charset="0"/>
                <a:ea typeface="Patrick Hand" panose="00000500000000000000"/>
                <a:cs typeface="Calibri" panose="020F0502020204030204" charset="0"/>
                <a:sym typeface="Patrick Hand" panose="00000500000000000000"/>
              </a:rPr>
              <a:t>Imalah</a:t>
            </a:r>
            <a:r>
              <a:rPr lang="en-US" altLang="en-GB" b="1" i="1" dirty="0">
                <a:solidFill>
                  <a:schemeClr val="bg2"/>
                </a:solidFill>
                <a:latin typeface="Calibri" panose="020F0502020204030204" charset="0"/>
                <a:ea typeface="Patrick Hand" panose="00000500000000000000"/>
                <a:cs typeface="Calibri" panose="020F0502020204030204" charset="0"/>
                <a:sym typeface="Patrick Hand" panose="00000500000000000000"/>
              </a:rPr>
              <a:t> </a:t>
            </a:r>
            <a:r>
              <a:rPr lang="en-US" altLang="en-GB" b="1" i="1" dirty="0" err="1">
                <a:solidFill>
                  <a:schemeClr val="bg2"/>
                </a:solidFill>
                <a:latin typeface="Calibri" panose="020F0502020204030204" charset="0"/>
                <a:ea typeface="Patrick Hand" panose="00000500000000000000"/>
                <a:cs typeface="Calibri" panose="020F0502020204030204" charset="0"/>
                <a:sym typeface="Patrick Hand" panose="00000500000000000000"/>
              </a:rPr>
              <a:t>Sugra</a:t>
            </a:r>
            <a:endParaRPr lang="en-US" altLang="id-ID" b="1" i="1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11" name="Rounded Rectangle 6">
            <a:extLst>
              <a:ext uri="{FF2B5EF4-FFF2-40B4-BE49-F238E27FC236}">
                <a16:creationId xmlns:a16="http://schemas.microsoft.com/office/drawing/2014/main" id="{C2B604CE-7143-33EF-C52B-3AEDAB7D3995}"/>
              </a:ext>
            </a:extLst>
          </p:cNvPr>
          <p:cNvSpPr/>
          <p:nvPr/>
        </p:nvSpPr>
        <p:spPr>
          <a:xfrm>
            <a:off x="5680023" y="1361944"/>
            <a:ext cx="1676400" cy="408623"/>
          </a:xfrm>
          <a:prstGeom prst="roundRect">
            <a:avLst/>
          </a:prstGeom>
          <a:solidFill>
            <a:srgbClr val="F8804B"/>
          </a:solidFill>
          <a:ln w="19050"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id-ID" b="1" i="1" dirty="0" err="1">
                <a:solidFill>
                  <a:schemeClr val="bg2"/>
                </a:solidFill>
                <a:latin typeface="Calibri" panose="020F0502020204030204" charset="0"/>
                <a:cs typeface="Calibri" panose="020F0502020204030204" charset="0"/>
                <a:sym typeface="Patrick Hand" panose="00000500000000000000"/>
              </a:rPr>
              <a:t>Imalah</a:t>
            </a:r>
            <a:r>
              <a:rPr lang="en-US" altLang="id-ID" b="1" i="1" dirty="0">
                <a:solidFill>
                  <a:schemeClr val="bg2"/>
                </a:solidFill>
                <a:latin typeface="Calibri" panose="020F0502020204030204" charset="0"/>
                <a:cs typeface="Calibri" panose="020F0502020204030204" charset="0"/>
                <a:sym typeface="Patrick Hand" panose="00000500000000000000"/>
              </a:rPr>
              <a:t> Kubra</a:t>
            </a:r>
            <a:endParaRPr lang="en-US" altLang="id-ID" b="1" i="1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4CC0DB2-7C7A-E767-0AB3-8EE79221CCC8}"/>
              </a:ext>
            </a:extLst>
          </p:cNvPr>
          <p:cNvCxnSpPr>
            <a:cxnSpLocks/>
          </p:cNvCxnSpPr>
          <p:nvPr/>
        </p:nvCxnSpPr>
        <p:spPr>
          <a:xfrm flipV="1">
            <a:off x="3962400" y="1200407"/>
            <a:ext cx="0" cy="332098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Google Shape;1110;p67">
            <a:extLst>
              <a:ext uri="{FF2B5EF4-FFF2-40B4-BE49-F238E27FC236}">
                <a16:creationId xmlns:a16="http://schemas.microsoft.com/office/drawing/2014/main" id="{2641CE48-01FE-8DD7-1351-33418053C8DC}"/>
              </a:ext>
            </a:extLst>
          </p:cNvPr>
          <p:cNvSpPr txBox="1"/>
          <p:nvPr/>
        </p:nvSpPr>
        <p:spPr>
          <a:xfrm>
            <a:off x="221405" y="2057698"/>
            <a:ext cx="3476065" cy="95617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dk2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9pPr>
          </a:lstStyle>
          <a:p>
            <a:pPr lvl="0" algn="just"/>
            <a:r>
              <a:rPr lang="en-ID" sz="1600" i="1" dirty="0" err="1">
                <a:solidFill>
                  <a:schemeClr val="tx1"/>
                </a:solidFill>
                <a:latin typeface="+mj-lt"/>
              </a:rPr>
              <a:t>Imalah</a:t>
            </a:r>
            <a:r>
              <a:rPr lang="en-ID" sz="1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i="1" dirty="0" err="1">
                <a:solidFill>
                  <a:schemeClr val="tx1"/>
                </a:solidFill>
                <a:latin typeface="+mj-lt"/>
              </a:rPr>
              <a:t>sugra</a:t>
            </a:r>
            <a:r>
              <a:rPr lang="en-ID" sz="1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artinya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bacaan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i="1" dirty="0" err="1">
                <a:solidFill>
                  <a:schemeClr val="tx1"/>
                </a:solidFill>
                <a:latin typeface="+mj-lt"/>
              </a:rPr>
              <a:t>imalah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yang di-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washal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(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disambung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) pada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kalimat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atau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yang lain,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sehingga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bacaan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tidak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berhenti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pada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yang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dimaksud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. </a:t>
            </a:r>
            <a:endParaRPr lang="en-GB" sz="1600" dirty="0">
              <a:solidFill>
                <a:schemeClr val="tx1"/>
              </a:solidFill>
              <a:latin typeface="+mj-lt"/>
              <a:cs typeface="Calibri" panose="020F0502020204030204" charset="0"/>
            </a:endParaRPr>
          </a:p>
        </p:txBody>
      </p:sp>
      <p:sp>
        <p:nvSpPr>
          <p:cNvPr id="19" name="Google Shape;1110;p67">
            <a:extLst>
              <a:ext uri="{FF2B5EF4-FFF2-40B4-BE49-F238E27FC236}">
                <a16:creationId xmlns:a16="http://schemas.microsoft.com/office/drawing/2014/main" id="{CDB63F7A-C7A0-5ECB-85A7-BD13F00BC483}"/>
              </a:ext>
            </a:extLst>
          </p:cNvPr>
          <p:cNvSpPr txBox="1"/>
          <p:nvPr/>
        </p:nvSpPr>
        <p:spPr>
          <a:xfrm>
            <a:off x="4113851" y="2042646"/>
            <a:ext cx="4808743" cy="95617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dk2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9pPr>
          </a:lstStyle>
          <a:p>
            <a:pPr lvl="0" algn="just"/>
            <a:r>
              <a:rPr lang="en-ID" sz="1600" i="1" dirty="0" err="1">
                <a:solidFill>
                  <a:schemeClr val="tx1"/>
                </a:solidFill>
                <a:latin typeface="+mj-lt"/>
              </a:rPr>
              <a:t>Imalah</a:t>
            </a:r>
            <a:r>
              <a:rPr lang="en-ID" sz="1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i="1" dirty="0" err="1">
                <a:solidFill>
                  <a:schemeClr val="tx1"/>
                </a:solidFill>
                <a:latin typeface="+mj-lt"/>
              </a:rPr>
              <a:t>kubra</a:t>
            </a:r>
            <a:r>
              <a:rPr lang="en-ID" sz="1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artinya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bacaan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imalah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yang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diwakafkan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sehingga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bacaan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berhenti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pada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yang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dimaksud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.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Menurut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riwayat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Imam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Hafs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, di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dalam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Al-Qur’an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hanya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terdapat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satu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bacaan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imalah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yaitu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pada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    </a:t>
            </a:r>
            <a:r>
              <a:rPr lang="ar-SA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+mj-lt"/>
              </a:rPr>
              <a:t>   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dalam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 Q.S.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Hūd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/11: 41 </a:t>
            </a:r>
            <a:r>
              <a:rPr lang="en-ID" sz="1600" dirty="0" err="1">
                <a:solidFill>
                  <a:schemeClr val="tx1"/>
                </a:solidFill>
                <a:latin typeface="+mj-lt"/>
              </a:rPr>
              <a:t>berikut</a:t>
            </a:r>
            <a:r>
              <a:rPr lang="en-ID" sz="1600" dirty="0">
                <a:solidFill>
                  <a:schemeClr val="tx1"/>
                </a:solidFill>
                <a:latin typeface="+mj-lt"/>
              </a:rPr>
              <a:t>. </a:t>
            </a:r>
            <a:endParaRPr lang="en-GB" sz="1600" dirty="0">
              <a:solidFill>
                <a:schemeClr val="tx1"/>
              </a:solidFill>
              <a:latin typeface="+mj-lt"/>
              <a:cs typeface="Calibri" panose="020F050202020403020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757A945-0BEB-DB2C-2678-A4769D72A3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500" t="27839" r="26030" b="64815"/>
          <a:stretch/>
        </p:blipFill>
        <p:spPr>
          <a:xfrm>
            <a:off x="8330964" y="2828767"/>
            <a:ext cx="591630" cy="37782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7F40DDE-EBE4-CEFC-D7AA-9171534076D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167" t="32451" r="10833" b="55926"/>
          <a:stretch/>
        </p:blipFill>
        <p:spPr>
          <a:xfrm>
            <a:off x="4262710" y="3603891"/>
            <a:ext cx="4754130" cy="88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77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6" grpId="0"/>
      <p:bldP spid="16" grpId="1"/>
      <p:bldP spid="19" grpId="0"/>
      <p:bldP spid="1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57407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A.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GB" altLang="en-GB" sz="3200" b="1" i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Imalah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11" name="Rounded Rectangle 6">
            <a:extLst>
              <a:ext uri="{FF2B5EF4-FFF2-40B4-BE49-F238E27FC236}">
                <a16:creationId xmlns:a16="http://schemas.microsoft.com/office/drawing/2014/main" id="{C2B604CE-7143-33EF-C52B-3AEDAB7D3995}"/>
              </a:ext>
            </a:extLst>
          </p:cNvPr>
          <p:cNvSpPr/>
          <p:nvPr/>
        </p:nvSpPr>
        <p:spPr>
          <a:xfrm>
            <a:off x="3647534" y="1271336"/>
            <a:ext cx="1676400" cy="408623"/>
          </a:xfrm>
          <a:prstGeom prst="roundRect">
            <a:avLst/>
          </a:prstGeom>
          <a:solidFill>
            <a:srgbClr val="F8804B"/>
          </a:solidFill>
          <a:ln w="19050"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id-ID" b="1" i="1" dirty="0" err="1">
                <a:solidFill>
                  <a:schemeClr val="bg2"/>
                </a:solidFill>
                <a:latin typeface="Calibri" panose="020F0502020204030204" charset="0"/>
                <a:cs typeface="Calibri" panose="020F0502020204030204" charset="0"/>
                <a:sym typeface="Patrick Hand" panose="00000500000000000000"/>
              </a:rPr>
              <a:t>Imalah</a:t>
            </a:r>
            <a:r>
              <a:rPr lang="en-US" altLang="id-ID" b="1" i="1" dirty="0">
                <a:solidFill>
                  <a:schemeClr val="bg2"/>
                </a:solidFill>
                <a:latin typeface="Calibri" panose="020F0502020204030204" charset="0"/>
                <a:cs typeface="Calibri" panose="020F0502020204030204" charset="0"/>
                <a:sym typeface="Patrick Hand" panose="00000500000000000000"/>
              </a:rPr>
              <a:t> Kubra</a:t>
            </a:r>
            <a:endParaRPr lang="en-US" altLang="id-ID" b="1" i="1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19" name="Google Shape;1110;p67">
            <a:extLst>
              <a:ext uri="{FF2B5EF4-FFF2-40B4-BE49-F238E27FC236}">
                <a16:creationId xmlns:a16="http://schemas.microsoft.com/office/drawing/2014/main" id="{CDB63F7A-C7A0-5ECB-85A7-BD13F00BC483}"/>
              </a:ext>
            </a:extLst>
          </p:cNvPr>
          <p:cNvSpPr txBox="1"/>
          <p:nvPr/>
        </p:nvSpPr>
        <p:spPr>
          <a:xfrm>
            <a:off x="437069" y="2864726"/>
            <a:ext cx="8209469" cy="95617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dk2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9pPr>
          </a:lstStyle>
          <a:p>
            <a:pPr lvl="0" algn="just"/>
            <a:r>
              <a:rPr lang="en-ID" sz="14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yang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bergaris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bawah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pada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ayat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tersebut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semula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dibaca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i="1" dirty="0" err="1">
                <a:solidFill>
                  <a:schemeClr val="tx1"/>
                </a:solidFill>
                <a:latin typeface="+mj-lt"/>
              </a:rPr>
              <a:t>majrāhā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tetapi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karena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tersebut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merupakan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bacaan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i="1" dirty="0" err="1">
                <a:solidFill>
                  <a:schemeClr val="tx1"/>
                </a:solidFill>
                <a:latin typeface="+mj-lt"/>
              </a:rPr>
              <a:t>imalah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maka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cara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membacanya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berubah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menjadi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i="1" dirty="0" err="1">
                <a:solidFill>
                  <a:schemeClr val="tx1"/>
                </a:solidFill>
                <a:latin typeface="+mj-lt"/>
              </a:rPr>
              <a:t>majrēhā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. </a:t>
            </a:r>
          </a:p>
          <a:p>
            <a:pPr lvl="0" algn="just"/>
            <a:endParaRPr lang="en-ID" sz="1400" dirty="0">
              <a:solidFill>
                <a:schemeClr val="tx1"/>
              </a:solidFill>
              <a:latin typeface="+mj-lt"/>
            </a:endParaRPr>
          </a:p>
          <a:p>
            <a:pPr lvl="0" algn="just"/>
            <a:r>
              <a:rPr lang="en-ID" sz="1400" dirty="0" err="1">
                <a:solidFill>
                  <a:schemeClr val="tx1"/>
                </a:solidFill>
                <a:latin typeface="+mj-lt"/>
              </a:rPr>
              <a:t>Perubahan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bunyi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pada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tersebut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disebabkan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oleh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adanya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ketentuan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dalam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ilmu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i="1" dirty="0">
                <a:solidFill>
                  <a:schemeClr val="tx1"/>
                </a:solidFill>
                <a:latin typeface="+mj-lt"/>
              </a:rPr>
              <a:t>al-</a:t>
            </a:r>
            <a:r>
              <a:rPr lang="en-ID" sz="1400" i="1" dirty="0" err="1">
                <a:solidFill>
                  <a:schemeClr val="tx1"/>
                </a:solidFill>
                <a:latin typeface="+mj-lt"/>
              </a:rPr>
              <a:t>aswat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yaitu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bunyi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fathah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dimiringkan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/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bergeser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ke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arah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kasrah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sehingga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menghasilkan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bunyi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antara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vokal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/a/ dan /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/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yaitu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/e/. Pada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i="1" dirty="0" err="1">
                <a:solidFill>
                  <a:schemeClr val="tx1"/>
                </a:solidFill>
                <a:latin typeface="+mj-lt"/>
              </a:rPr>
              <a:t>imalah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tersebut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terjadi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tarik-menarik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antara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fathah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/a/ dan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kasrah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/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/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sehingga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menghasilkan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bunyi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lain,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yaitu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/e/. </a:t>
            </a:r>
            <a:endParaRPr lang="en-GB" sz="1400" dirty="0">
              <a:solidFill>
                <a:schemeClr val="tx1"/>
              </a:solidFill>
              <a:latin typeface="+mj-lt"/>
              <a:cs typeface="Calibri" panose="020F050202020403020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A9724D-2497-4457-C5AF-9949D5E38E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167" t="32451" r="10833" b="55926"/>
          <a:stretch/>
        </p:blipFill>
        <p:spPr>
          <a:xfrm>
            <a:off x="1629477" y="1835494"/>
            <a:ext cx="5885046" cy="109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7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86649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B.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GB" altLang="en-GB" sz="3200" b="1" i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Isymam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3" name="Kotak Teks 10">
            <a:extLst>
              <a:ext uri="{FF2B5EF4-FFF2-40B4-BE49-F238E27FC236}">
                <a16:creationId xmlns:a16="http://schemas.microsoft.com/office/drawing/2014/main" id="{216F3276-6812-9AAA-55AA-25F7EFABFFCB}"/>
              </a:ext>
            </a:extLst>
          </p:cNvPr>
          <p:cNvSpPr txBox="1"/>
          <p:nvPr/>
        </p:nvSpPr>
        <p:spPr>
          <a:xfrm>
            <a:off x="533400" y="1518731"/>
            <a:ext cx="2286000" cy="2676525"/>
          </a:xfrm>
          <a:prstGeom prst="roundRect">
            <a:avLst/>
          </a:prstGeom>
          <a:solidFill>
            <a:srgbClr val="F8804B"/>
          </a:solidFill>
          <a:ln w="19050">
            <a:solidFill>
              <a:schemeClr val="tx1"/>
            </a:solidFill>
            <a:prstDash val="dash"/>
          </a:ln>
          <a:effectLst>
            <a:outerShdw blurRad="107950" dist="12700" dir="5400000" algn="ctr">
              <a:srgbClr val="000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ID" sz="1400" i="1" dirty="0" err="1"/>
              <a:t>Isymam</a:t>
            </a:r>
            <a:r>
              <a:rPr lang="en-ID" sz="1400" dirty="0"/>
              <a:t> </a:t>
            </a:r>
            <a:r>
              <a:rPr lang="en-ID" sz="1400" dirty="0" err="1"/>
              <a:t>menurut</a:t>
            </a:r>
            <a:r>
              <a:rPr lang="en-ID" sz="1400" dirty="0"/>
              <a:t> Bahasa </a:t>
            </a:r>
            <a:r>
              <a:rPr lang="en-ID" sz="1400" dirty="0" err="1"/>
              <a:t>artinya</a:t>
            </a:r>
            <a:r>
              <a:rPr lang="en-ID" sz="1400" dirty="0"/>
              <a:t> </a:t>
            </a:r>
            <a:r>
              <a:rPr lang="en-ID" sz="1400" dirty="0" err="1"/>
              <a:t>menggabungkan</a:t>
            </a:r>
            <a:r>
              <a:rPr lang="en-ID" sz="1400" dirty="0"/>
              <a:t>, </a:t>
            </a:r>
            <a:r>
              <a:rPr lang="en-ID" sz="1400" dirty="0" err="1"/>
              <a:t>memadukan</a:t>
            </a:r>
            <a:r>
              <a:rPr lang="en-ID" sz="1400" dirty="0"/>
              <a:t>,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mencampurkan</a:t>
            </a:r>
            <a:r>
              <a:rPr lang="en-ID" sz="1400" dirty="0"/>
              <a:t>. </a:t>
            </a:r>
            <a:r>
              <a:rPr lang="en-ID" sz="1400" dirty="0" err="1"/>
              <a:t>Sementara</a:t>
            </a:r>
            <a:r>
              <a:rPr lang="en-ID" sz="1400" dirty="0"/>
              <a:t> </a:t>
            </a:r>
            <a:r>
              <a:rPr lang="en-ID" sz="1400" dirty="0" err="1"/>
              <a:t>menurut</a:t>
            </a:r>
            <a:r>
              <a:rPr lang="en-ID" sz="1400" dirty="0"/>
              <a:t> </a:t>
            </a:r>
            <a:r>
              <a:rPr lang="en-ID" sz="1400" dirty="0" err="1"/>
              <a:t>istilah</a:t>
            </a:r>
            <a:r>
              <a:rPr lang="en-ID" sz="1400" dirty="0"/>
              <a:t>, </a:t>
            </a:r>
            <a:r>
              <a:rPr lang="en-ID" sz="1400" i="1" dirty="0" err="1"/>
              <a:t>isymam</a:t>
            </a:r>
            <a:r>
              <a:rPr lang="en-ID" sz="1400" dirty="0"/>
              <a:t> </a:t>
            </a:r>
            <a:r>
              <a:rPr lang="en-ID" sz="1400" dirty="0" err="1"/>
              <a:t>berarti</a:t>
            </a:r>
            <a:r>
              <a:rPr lang="en-ID" sz="1400" dirty="0"/>
              <a:t> </a:t>
            </a:r>
            <a:r>
              <a:rPr lang="en-ID" sz="1400" dirty="0" err="1"/>
              <a:t>menggabungkan</a:t>
            </a:r>
            <a:r>
              <a:rPr lang="en-ID" sz="1400" dirty="0"/>
              <a:t> </a:t>
            </a:r>
            <a:r>
              <a:rPr lang="en-ID" sz="1400" dirty="0" err="1"/>
              <a:t>dammah</a:t>
            </a:r>
            <a:r>
              <a:rPr lang="en-ID" sz="1400" dirty="0"/>
              <a:t> pada </a:t>
            </a:r>
            <a:r>
              <a:rPr lang="en-ID" sz="1400" dirty="0" err="1"/>
              <a:t>sukun</a:t>
            </a:r>
            <a:r>
              <a:rPr lang="en-ID" sz="1400" dirty="0"/>
              <a:t> </a:t>
            </a:r>
            <a:r>
              <a:rPr lang="en-ID" sz="1400" dirty="0" err="1"/>
              <a:t>dengan</a:t>
            </a:r>
            <a:r>
              <a:rPr lang="en-ID" sz="1400" dirty="0"/>
              <a:t> </a:t>
            </a:r>
            <a:r>
              <a:rPr lang="en-ID" sz="1400" dirty="0" err="1"/>
              <a:t>memoncongkan</a:t>
            </a:r>
            <a:r>
              <a:rPr lang="en-ID" sz="1400" dirty="0"/>
              <a:t> </a:t>
            </a:r>
            <a:r>
              <a:rPr lang="en-ID" sz="1400" dirty="0" err="1"/>
              <a:t>bibir</a:t>
            </a:r>
            <a:r>
              <a:rPr lang="en-ID" sz="1400" dirty="0"/>
              <a:t> </a:t>
            </a:r>
            <a:r>
              <a:rPr lang="en-ID" sz="1400" dirty="0" err="1"/>
              <a:t>atau</a:t>
            </a:r>
            <a:r>
              <a:rPr lang="en-ID" sz="1400" dirty="0"/>
              <a:t> </a:t>
            </a:r>
            <a:r>
              <a:rPr lang="en-ID" sz="1400" dirty="0" err="1"/>
              <a:t>mengangkat</a:t>
            </a:r>
            <a:r>
              <a:rPr lang="en-ID" sz="1400" dirty="0"/>
              <a:t> dua </a:t>
            </a:r>
            <a:r>
              <a:rPr lang="en-ID" sz="1400" dirty="0" err="1"/>
              <a:t>bibir</a:t>
            </a:r>
            <a:r>
              <a:rPr lang="en-ID" sz="1400" dirty="0"/>
              <a:t>.</a:t>
            </a:r>
            <a:endParaRPr lang="en-US" altLang="id-ID" sz="1400" dirty="0">
              <a:solidFill>
                <a:schemeClr val="tx2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57E10B-6825-B09C-6346-B6F4349E27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4167" t="41112" r="20000" b="51481"/>
          <a:stretch/>
        </p:blipFill>
        <p:spPr>
          <a:xfrm>
            <a:off x="4953000" y="1837493"/>
            <a:ext cx="467266" cy="3337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B406EF-2647-B5A8-0AC3-16CDB85A154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833" t="50000" r="5833" b="42593"/>
          <a:stretch/>
        </p:blipFill>
        <p:spPr>
          <a:xfrm>
            <a:off x="3657600" y="2307191"/>
            <a:ext cx="4724400" cy="513522"/>
          </a:xfrm>
          <a:prstGeom prst="rect">
            <a:avLst/>
          </a:prstGeom>
        </p:spPr>
      </p:pic>
      <p:sp>
        <p:nvSpPr>
          <p:cNvPr id="13" name="Google Shape;1110;p67">
            <a:extLst>
              <a:ext uri="{FF2B5EF4-FFF2-40B4-BE49-F238E27FC236}">
                <a16:creationId xmlns:a16="http://schemas.microsoft.com/office/drawing/2014/main" id="{CD716B20-062F-464C-2832-8882847AA419}"/>
              </a:ext>
            </a:extLst>
          </p:cNvPr>
          <p:cNvSpPr txBox="1"/>
          <p:nvPr/>
        </p:nvSpPr>
        <p:spPr>
          <a:xfrm>
            <a:off x="3121479" y="1461755"/>
            <a:ext cx="5354131" cy="95617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dk2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9pPr>
          </a:lstStyle>
          <a:p>
            <a:pPr lvl="0" algn="just"/>
            <a:r>
              <a:rPr lang="en-ID" sz="1400" dirty="0" err="1">
                <a:solidFill>
                  <a:schemeClr val="tx1"/>
                </a:solidFill>
                <a:latin typeface="+mj-lt"/>
              </a:rPr>
              <a:t>Menurut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riwayat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Imam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Hafs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hanya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satu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bacaan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isymam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dalam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Al-Qur’an,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yaitu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pada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       </a:t>
            </a:r>
            <a:r>
              <a:rPr lang="ar-SA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    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dalam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Q.S.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Yūsuf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/12: 11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berikut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. </a:t>
            </a:r>
            <a:endParaRPr lang="en-GB" sz="1400" dirty="0">
              <a:solidFill>
                <a:schemeClr val="tx1"/>
              </a:solidFill>
              <a:latin typeface="+mj-lt"/>
              <a:cs typeface="Calibri" panose="020F0502020204030204" charset="0"/>
            </a:endParaRPr>
          </a:p>
        </p:txBody>
      </p:sp>
      <p:sp>
        <p:nvSpPr>
          <p:cNvPr id="14" name="Google Shape;1110;p67">
            <a:extLst>
              <a:ext uri="{FF2B5EF4-FFF2-40B4-BE49-F238E27FC236}">
                <a16:creationId xmlns:a16="http://schemas.microsoft.com/office/drawing/2014/main" id="{1E5D3441-A97D-9101-35D6-1690F16E7271}"/>
              </a:ext>
            </a:extLst>
          </p:cNvPr>
          <p:cNvSpPr txBox="1"/>
          <p:nvPr/>
        </p:nvSpPr>
        <p:spPr>
          <a:xfrm>
            <a:off x="3121479" y="2956650"/>
            <a:ext cx="5354131" cy="95617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dk2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Patrick Hand" panose="00000500000000000000"/>
              <a:buNone/>
              <a:defRPr sz="2000" b="0" i="0" u="none" strike="noStrike" cap="none">
                <a:solidFill>
                  <a:schemeClr val="accent4"/>
                </a:solidFill>
                <a:latin typeface="Patrick Hand" panose="00000500000000000000"/>
                <a:ea typeface="Patrick Hand" panose="00000500000000000000"/>
                <a:cs typeface="Patrick Hand" panose="00000500000000000000"/>
                <a:sym typeface="Patrick Hand" panose="00000500000000000000"/>
              </a:defRPr>
            </a:lvl9pPr>
          </a:lstStyle>
          <a:p>
            <a:pPr lvl="0" algn="just"/>
            <a:r>
              <a:rPr lang="en-ID" sz="1400" dirty="0" err="1">
                <a:solidFill>
                  <a:schemeClr val="tx1"/>
                </a:solidFill>
                <a:latin typeface="+mj-lt"/>
              </a:rPr>
              <a:t>Lafal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tersebut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dibaca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i="1" dirty="0" err="1">
                <a:solidFill>
                  <a:schemeClr val="tx1"/>
                </a:solidFill>
                <a:latin typeface="+mj-lt"/>
              </a:rPr>
              <a:t>isymam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yaitu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ketika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nun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bertasydid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dibaca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dengung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(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gunnah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)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dengan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tempo 2 harakat –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diperkirakan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ketika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sepertiga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dengung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bagian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awal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telah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terbaca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kemudian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kedua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bibir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dimajukan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(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dimoncongkan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)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secara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langsung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sebelum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huruf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nun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disukunkan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lalu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ditarik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kembali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seperti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semula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(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ket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: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posisi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kedua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bibir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seperti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semula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ini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diperkirakan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masih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dalam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keadaan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dengung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pada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sepertiga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bagian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ID" sz="1400" dirty="0" err="1">
                <a:solidFill>
                  <a:schemeClr val="tx1"/>
                </a:solidFill>
                <a:latin typeface="+mj-lt"/>
              </a:rPr>
              <a:t>akhir</a:t>
            </a:r>
            <a:r>
              <a:rPr lang="en-ID" sz="1400" dirty="0">
                <a:solidFill>
                  <a:schemeClr val="tx1"/>
                </a:solidFill>
                <a:latin typeface="+mj-lt"/>
              </a:rPr>
              <a:t>).</a:t>
            </a:r>
            <a:endParaRPr lang="en-GB" sz="1400" dirty="0">
              <a:solidFill>
                <a:schemeClr val="tx1"/>
              </a:solidFill>
              <a:latin typeface="+mj-lt"/>
              <a:cs typeface="Calibri" panose="020F050202020403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97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3" grpId="1" animBg="1"/>
      <p:bldP spid="13" grpId="0"/>
      <p:bldP spid="13" grpId="1"/>
      <p:bldP spid="14" grpId="0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86649"/>
            <a:ext cx="8209469" cy="11430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7069" y="288928"/>
            <a:ext cx="7239000" cy="1148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32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B.</a:t>
            </a:r>
            <a:r>
              <a:rPr lang="en-US" altLang="en-GB" sz="3200" b="1" dirty="0">
                <a:latin typeface="+mj-lt"/>
                <a:cs typeface="Calibri" panose="020F0502020204030204" charset="0"/>
              </a:rPr>
              <a:t> </a:t>
            </a:r>
            <a:r>
              <a:rPr lang="en-GB" altLang="en-GB" sz="3200" b="1" i="1" dirty="0" err="1">
                <a:solidFill>
                  <a:schemeClr val="bg1"/>
                </a:solidFill>
                <a:latin typeface="+mj-lt"/>
                <a:cs typeface="Calibri" panose="020F0502020204030204" charset="0"/>
              </a:rPr>
              <a:t>Isymam</a:t>
            </a:r>
            <a:endParaRPr lang="en-GB" sz="3200" b="1" i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latin typeface="+mj-lt"/>
              <a:cs typeface="Calibri" panose="020F0502020204030204" charset="0"/>
            </a:endParaRPr>
          </a:p>
          <a:p>
            <a:pPr>
              <a:lnSpc>
                <a:spcPct val="110000"/>
              </a:lnSpc>
              <a:buSzPct val="100000"/>
            </a:pPr>
            <a:endParaRPr lang="en-US" sz="32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68D0E3-18FA-464B-A71F-F873F41B66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31"/>
          <a:stretch/>
        </p:blipFill>
        <p:spPr>
          <a:xfrm>
            <a:off x="0" y="4284223"/>
            <a:ext cx="9144000" cy="954527"/>
          </a:xfrm>
          <a:prstGeom prst="rect">
            <a:avLst/>
          </a:prstGeom>
        </p:spPr>
      </p:pic>
      <p:sp>
        <p:nvSpPr>
          <p:cNvPr id="2" name="Rounded Rectangle 14">
            <a:extLst>
              <a:ext uri="{FF2B5EF4-FFF2-40B4-BE49-F238E27FC236}">
                <a16:creationId xmlns:a16="http://schemas.microsoft.com/office/drawing/2014/main" id="{1B5AA883-C6F7-AFB7-840C-919A4D88D474}"/>
              </a:ext>
            </a:extLst>
          </p:cNvPr>
          <p:cNvSpPr/>
          <p:nvPr/>
        </p:nvSpPr>
        <p:spPr>
          <a:xfrm>
            <a:off x="685800" y="1490949"/>
            <a:ext cx="7489190" cy="2766060"/>
          </a:xfrm>
          <a:prstGeom prst="roundRect">
            <a:avLst/>
          </a:prstGeom>
          <a:solidFill>
            <a:srgbClr val="CCFF66"/>
          </a:solidFill>
          <a:ln w="28575" cmpd="sng">
            <a:solidFill>
              <a:schemeClr val="bg1"/>
            </a:solidFill>
            <a:prstDash val="solid"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>
                <a:solidFill>
                  <a:schemeClr val="tx1"/>
                </a:solidFill>
              </a:rPr>
              <a:t>Pada </a:t>
            </a:r>
            <a:r>
              <a:rPr lang="en-ID" dirty="0" err="1">
                <a:solidFill>
                  <a:schemeClr val="tx1"/>
                </a:solidFill>
              </a:rPr>
              <a:t>sebagian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mushaf</a:t>
            </a:r>
            <a:r>
              <a:rPr lang="en-ID" dirty="0">
                <a:solidFill>
                  <a:schemeClr val="tx1"/>
                </a:solidFill>
              </a:rPr>
              <a:t>, </a:t>
            </a:r>
            <a:r>
              <a:rPr lang="en-ID" dirty="0" err="1">
                <a:solidFill>
                  <a:schemeClr val="tx1"/>
                </a:solidFill>
              </a:rPr>
              <a:t>bacaan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i="1" dirty="0" err="1">
                <a:solidFill>
                  <a:schemeClr val="tx1"/>
                </a:solidFill>
              </a:rPr>
              <a:t>isymam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ditandai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dengan</a:t>
            </a:r>
            <a:r>
              <a:rPr lang="en-ID" dirty="0">
                <a:solidFill>
                  <a:schemeClr val="tx1"/>
                </a:solidFill>
              </a:rPr>
              <a:t> tulisan </a:t>
            </a:r>
            <a:r>
              <a:rPr lang="ar-SA" dirty="0">
                <a:solidFill>
                  <a:schemeClr val="tx1"/>
                </a:solidFill>
              </a:rPr>
              <a:t>إشمام </a:t>
            </a:r>
            <a:r>
              <a:rPr lang="en-ID" dirty="0" err="1">
                <a:solidFill>
                  <a:schemeClr val="tx1"/>
                </a:solidFill>
              </a:rPr>
              <a:t>berukuran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kecil</a:t>
            </a:r>
            <a:r>
              <a:rPr lang="en-ID" dirty="0">
                <a:solidFill>
                  <a:schemeClr val="tx1"/>
                </a:solidFill>
              </a:rPr>
              <a:t> yang </a:t>
            </a:r>
            <a:r>
              <a:rPr lang="en-ID" dirty="0" err="1">
                <a:solidFill>
                  <a:schemeClr val="tx1"/>
                </a:solidFill>
              </a:rPr>
              <a:t>terletak</a:t>
            </a:r>
            <a:r>
              <a:rPr lang="en-ID" dirty="0">
                <a:solidFill>
                  <a:schemeClr val="tx1"/>
                </a:solidFill>
              </a:rPr>
              <a:t> di </a:t>
            </a:r>
            <a:r>
              <a:rPr lang="en-ID" dirty="0" err="1">
                <a:solidFill>
                  <a:schemeClr val="tx1"/>
                </a:solidFill>
              </a:rPr>
              <a:t>bawah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bacaan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atau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lafal</a:t>
            </a:r>
            <a:r>
              <a:rPr lang="en-ID" dirty="0">
                <a:solidFill>
                  <a:schemeClr val="tx1"/>
                </a:solidFill>
              </a:rPr>
              <a:t>, </a:t>
            </a:r>
            <a:r>
              <a:rPr lang="en-ID" dirty="0" err="1">
                <a:solidFill>
                  <a:schemeClr val="tx1"/>
                </a:solidFill>
              </a:rPr>
              <a:t>namun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sebagian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lainnya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memakai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tanda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khusus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bacaan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isymam</a:t>
            </a:r>
            <a:r>
              <a:rPr lang="en-ID" dirty="0">
                <a:solidFill>
                  <a:schemeClr val="tx1"/>
                </a:solidFill>
              </a:rPr>
              <a:t>. </a:t>
            </a:r>
          </a:p>
          <a:p>
            <a:pPr algn="ctr"/>
            <a:endParaRPr lang="en-ID" dirty="0">
              <a:solidFill>
                <a:schemeClr val="tx1"/>
              </a:solidFill>
            </a:endParaRPr>
          </a:p>
          <a:p>
            <a:pPr algn="ctr"/>
            <a:r>
              <a:rPr lang="en-ID" dirty="0">
                <a:solidFill>
                  <a:schemeClr val="tx1"/>
                </a:solidFill>
              </a:rPr>
              <a:t>Tanda </a:t>
            </a:r>
            <a:r>
              <a:rPr lang="en-ID" dirty="0" err="1">
                <a:solidFill>
                  <a:schemeClr val="tx1"/>
                </a:solidFill>
              </a:rPr>
              <a:t>khusus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bacaan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isymam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dapat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berupa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tanda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wajik</a:t>
            </a:r>
            <a:r>
              <a:rPr lang="en-ID" dirty="0">
                <a:solidFill>
                  <a:schemeClr val="tx1"/>
                </a:solidFill>
              </a:rPr>
              <a:t> (♦) dan </a:t>
            </a:r>
            <a:r>
              <a:rPr lang="en-ID" dirty="0" err="1">
                <a:solidFill>
                  <a:schemeClr val="tx1"/>
                </a:solidFill>
              </a:rPr>
              <a:t>ada</a:t>
            </a:r>
            <a:r>
              <a:rPr lang="en-ID" dirty="0">
                <a:solidFill>
                  <a:schemeClr val="tx1"/>
                </a:solidFill>
              </a:rPr>
              <a:t> juga yang </a:t>
            </a:r>
            <a:r>
              <a:rPr lang="en-ID" dirty="0" err="1">
                <a:solidFill>
                  <a:schemeClr val="tx1"/>
                </a:solidFill>
              </a:rPr>
              <a:t>menggunakan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titik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tebal</a:t>
            </a:r>
            <a:r>
              <a:rPr lang="en-ID" dirty="0">
                <a:solidFill>
                  <a:schemeClr val="tx1"/>
                </a:solidFill>
              </a:rPr>
              <a:t> (•) di </a:t>
            </a:r>
            <a:r>
              <a:rPr lang="en-ID" dirty="0" err="1">
                <a:solidFill>
                  <a:schemeClr val="tx1"/>
                </a:solidFill>
              </a:rPr>
              <a:t>atas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huruf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antara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mim</a:t>
            </a:r>
            <a:r>
              <a:rPr lang="en-ID" dirty="0">
                <a:solidFill>
                  <a:schemeClr val="tx1"/>
                </a:solidFill>
              </a:rPr>
              <a:t> dan nun.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60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2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2835</TotalTime>
  <Words>1087</Words>
  <Application>Microsoft Office PowerPoint</Application>
  <PresentationFormat>On-screen Show (16:9)</PresentationFormat>
  <Paragraphs>73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ae_Ouhod</vt:lpstr>
      <vt:lpstr>Arial</vt:lpstr>
      <vt:lpstr>Calibri</vt:lpstr>
      <vt:lpstr>Muli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Miura Sekar Nurindra</cp:lastModifiedBy>
  <cp:revision>274</cp:revision>
  <cp:lastPrinted>2022-04-09T01:52:42Z</cp:lastPrinted>
  <dcterms:created xsi:type="dcterms:W3CDTF">2022-01-17T01:37:52Z</dcterms:created>
  <dcterms:modified xsi:type="dcterms:W3CDTF">2024-07-12T13:04:54Z</dcterms:modified>
</cp:coreProperties>
</file>