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8" r:id="rId2"/>
    <p:sldId id="281" r:id="rId3"/>
    <p:sldId id="282" r:id="rId4"/>
    <p:sldId id="283" r:id="rId5"/>
    <p:sldId id="298" r:id="rId6"/>
    <p:sldId id="289" r:id="rId7"/>
    <p:sldId id="294" r:id="rId8"/>
    <p:sldId id="299" r:id="rId9"/>
    <p:sldId id="300" r:id="rId10"/>
    <p:sldId id="301" r:id="rId11"/>
    <p:sldId id="302" r:id="rId12"/>
    <p:sldId id="303" r:id="rId13"/>
    <p:sldId id="287" r:id="rId14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804B"/>
    <a:srgbClr val="C9C011"/>
    <a:srgbClr val="CCFF66"/>
    <a:srgbClr val="15C06A"/>
    <a:srgbClr val="26A8DF"/>
    <a:srgbClr val="B1CE37"/>
    <a:srgbClr val="00C06A"/>
    <a:srgbClr val="40BF38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78" autoAdjust="0"/>
  </p:normalViewPr>
  <p:slideViewPr>
    <p:cSldViewPr>
      <p:cViewPr varScale="1">
        <p:scale>
          <a:sx n="87" d="100"/>
          <a:sy n="87" d="100"/>
        </p:scale>
        <p:origin x="906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Al-Qur’an </a:t>
            </a:r>
            <a:r>
              <a:rPr lang="en-US" b="1" dirty="0" err="1">
                <a:solidFill>
                  <a:srgbClr val="B1CE37"/>
                </a:solidFill>
                <a:cs typeface="Arial" pitchFamily="34" charset="0"/>
              </a:rPr>
              <a:t>dan</a:t>
            </a: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B1CE37"/>
                </a:solidFill>
                <a:cs typeface="Arial" pitchFamily="34" charset="0"/>
              </a:rPr>
              <a:t>Hadis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6239" y="3108946"/>
            <a:ext cx="193303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</a:t>
            </a:r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</a:rPr>
              <a:t>KELAS IX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B3284C-6A94-41C6-82E0-C8B27A1D40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1" b="25674"/>
          <a:stretch/>
        </p:blipFill>
        <p:spPr>
          <a:xfrm>
            <a:off x="1500734" y="916244"/>
            <a:ext cx="2304296" cy="313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8E3D42-8D9E-497A-AE8A-75DAA26AE279}"/>
              </a:ext>
            </a:extLst>
          </p:cNvPr>
          <p:cNvSpPr txBox="1"/>
          <p:nvPr/>
        </p:nvSpPr>
        <p:spPr>
          <a:xfrm>
            <a:off x="594624" y="193658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B. Hadis Riwayat </a:t>
            </a:r>
            <a:r>
              <a:rPr lang="en-ID" b="1" dirty="0" err="1">
                <a:solidFill>
                  <a:schemeClr val="bg1"/>
                </a:solidFill>
              </a:rPr>
              <a:t>Tirmidzi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dari</a:t>
            </a:r>
            <a:r>
              <a:rPr lang="en-ID" b="1" dirty="0">
                <a:solidFill>
                  <a:schemeClr val="bg1"/>
                </a:solidFill>
              </a:rPr>
              <a:t> Hasan bin Ali R.A.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Jujur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dalam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Muamalah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885528-E3F2-4DF5-8770-0D49930A0D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639" y="1004907"/>
            <a:ext cx="4862722" cy="20313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80CCB7-187C-4BB2-ADFA-32D5E6436D25}"/>
              </a:ext>
            </a:extLst>
          </p:cNvPr>
          <p:cNvSpPr txBox="1"/>
          <p:nvPr/>
        </p:nvSpPr>
        <p:spPr>
          <a:xfrm>
            <a:off x="304800" y="3026954"/>
            <a:ext cx="88392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</a:t>
            </a:r>
            <a:r>
              <a:rPr lang="en-ID" sz="1600" dirty="0" err="1"/>
              <a:t>Sesungguhnya</a:t>
            </a:r>
            <a:r>
              <a:rPr lang="en-ID" sz="1600" dirty="0"/>
              <a:t> </a:t>
            </a:r>
            <a:r>
              <a:rPr lang="en-ID" sz="1600" dirty="0" err="1"/>
              <a:t>kejujuran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membawa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</a:t>
            </a:r>
            <a:r>
              <a:rPr lang="en-ID" sz="1600" dirty="0" err="1"/>
              <a:t>kebaikan</a:t>
            </a:r>
            <a:r>
              <a:rPr lang="en-ID" sz="1600" dirty="0"/>
              <a:t> (</a:t>
            </a:r>
            <a:r>
              <a:rPr lang="en-ID" sz="1600" dirty="0" err="1"/>
              <a:t>ketaatan</a:t>
            </a:r>
            <a:r>
              <a:rPr lang="en-ID" sz="1600" dirty="0"/>
              <a:t>), dan </a:t>
            </a:r>
            <a:r>
              <a:rPr lang="en-ID" sz="1600" dirty="0" err="1"/>
              <a:t>sesungguhnya</a:t>
            </a:r>
            <a:r>
              <a:rPr lang="en-ID" sz="1600" dirty="0"/>
              <a:t> </a:t>
            </a:r>
            <a:r>
              <a:rPr lang="en-ID" sz="1600" dirty="0" err="1"/>
              <a:t>kebaikan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membawa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surga</a:t>
            </a:r>
            <a:r>
              <a:rPr lang="en-ID" sz="1600" dirty="0"/>
              <a:t>. Dan </a:t>
            </a:r>
            <a:r>
              <a:rPr lang="en-ID" sz="1600" dirty="0" err="1"/>
              <a:t>sesungguhnya</a:t>
            </a:r>
            <a:r>
              <a:rPr lang="en-ID" sz="1600" dirty="0"/>
              <a:t> </a:t>
            </a:r>
            <a:r>
              <a:rPr lang="en-ID" sz="1600" dirty="0" err="1"/>
              <a:t>seseorang</a:t>
            </a:r>
            <a:r>
              <a:rPr lang="en-ID" sz="1600" dirty="0"/>
              <a:t> </a:t>
            </a:r>
            <a:r>
              <a:rPr lang="en-ID" sz="1600" dirty="0" err="1"/>
              <a:t>membiasakan</a:t>
            </a:r>
            <a:r>
              <a:rPr lang="en-ID" sz="1600" dirty="0"/>
              <a:t> </a:t>
            </a:r>
            <a:r>
              <a:rPr lang="en-ID" sz="1600" dirty="0" err="1"/>
              <a:t>dirinya</a:t>
            </a:r>
            <a:r>
              <a:rPr lang="en-ID" sz="1600" dirty="0"/>
              <a:t> </a:t>
            </a:r>
            <a:r>
              <a:rPr lang="en-ID" sz="1600" dirty="0" err="1"/>
              <a:t>berkata</a:t>
            </a:r>
            <a:r>
              <a:rPr lang="en-ID" sz="1600" dirty="0"/>
              <a:t> </a:t>
            </a:r>
            <a:r>
              <a:rPr lang="en-ID" sz="1600" dirty="0" err="1"/>
              <a:t>benar</a:t>
            </a:r>
            <a:r>
              <a:rPr lang="en-ID" sz="1600" dirty="0"/>
              <a:t>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ia</a:t>
            </a:r>
            <a:r>
              <a:rPr lang="en-ID" sz="1600" dirty="0"/>
              <a:t> </a:t>
            </a:r>
            <a:r>
              <a:rPr lang="en-ID" sz="1600" dirty="0" err="1"/>
              <a:t>dicatat</a:t>
            </a:r>
            <a:r>
              <a:rPr lang="en-ID" sz="1600" dirty="0"/>
              <a:t> di </a:t>
            </a:r>
            <a:r>
              <a:rPr lang="en-ID" sz="1600" dirty="0" err="1"/>
              <a:t>sisi</a:t>
            </a:r>
            <a:r>
              <a:rPr lang="en-ID" sz="1600" dirty="0"/>
              <a:t> Allah </a:t>
            </a:r>
            <a:r>
              <a:rPr lang="en-ID" sz="1600" dirty="0" err="1"/>
              <a:t>sebagai</a:t>
            </a:r>
            <a:r>
              <a:rPr lang="en-ID" sz="1600" dirty="0"/>
              <a:t> orang yang </a:t>
            </a:r>
            <a:r>
              <a:rPr lang="en-ID" sz="1600" dirty="0" err="1"/>
              <a:t>benar</a:t>
            </a:r>
            <a:r>
              <a:rPr lang="en-ID" sz="1600" dirty="0"/>
              <a:t> (</a:t>
            </a:r>
            <a:r>
              <a:rPr lang="en-ID" sz="1600" dirty="0" err="1"/>
              <a:t>siddiq</a:t>
            </a:r>
            <a:r>
              <a:rPr lang="en-ID" sz="1600" dirty="0"/>
              <a:t>). Dan </a:t>
            </a:r>
            <a:r>
              <a:rPr lang="en-ID" sz="1600" dirty="0" err="1"/>
              <a:t>sesungguhnya</a:t>
            </a:r>
            <a:r>
              <a:rPr lang="en-ID" sz="1600" dirty="0"/>
              <a:t> </a:t>
            </a:r>
            <a:r>
              <a:rPr lang="en-ID" sz="1600" dirty="0" err="1"/>
              <a:t>dusta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membawa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</a:t>
            </a:r>
            <a:r>
              <a:rPr lang="en-ID" sz="1600" dirty="0" err="1"/>
              <a:t>kemaksiatan</a:t>
            </a:r>
            <a:r>
              <a:rPr lang="en-ID" sz="1600" dirty="0"/>
              <a:t>, dan </a:t>
            </a:r>
            <a:r>
              <a:rPr lang="en-ID" sz="1600" dirty="0" err="1"/>
              <a:t>sesungguhnya</a:t>
            </a:r>
            <a:r>
              <a:rPr lang="en-ID" sz="1600" dirty="0"/>
              <a:t> </a:t>
            </a:r>
            <a:r>
              <a:rPr lang="en-ID" sz="1600" dirty="0" err="1"/>
              <a:t>kemaksiatan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membawa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neraka</a:t>
            </a:r>
            <a:r>
              <a:rPr lang="en-ID" sz="1600" dirty="0"/>
              <a:t>. Dan </a:t>
            </a:r>
            <a:r>
              <a:rPr lang="en-ID" sz="1600" dirty="0" err="1"/>
              <a:t>sesungguhnya</a:t>
            </a:r>
            <a:r>
              <a:rPr lang="en-ID" sz="1600" dirty="0"/>
              <a:t> </a:t>
            </a:r>
            <a:r>
              <a:rPr lang="en-ID" sz="1600" dirty="0" err="1"/>
              <a:t>seseorang</a:t>
            </a:r>
            <a:r>
              <a:rPr lang="en-ID" sz="1600" dirty="0"/>
              <a:t> yang </a:t>
            </a:r>
            <a:r>
              <a:rPr lang="en-ID" sz="1600" dirty="0" err="1"/>
              <a:t>suka</a:t>
            </a:r>
            <a:r>
              <a:rPr lang="en-ID" sz="1600" dirty="0"/>
              <a:t> </a:t>
            </a:r>
            <a:r>
              <a:rPr lang="en-ID" sz="1600" dirty="0" err="1"/>
              <a:t>berdusta</a:t>
            </a:r>
            <a:r>
              <a:rPr lang="en-ID" sz="1600" dirty="0"/>
              <a:t> </a:t>
            </a:r>
            <a:r>
              <a:rPr lang="en-ID" sz="1600" dirty="0" err="1"/>
              <a:t>hingga</a:t>
            </a:r>
            <a:r>
              <a:rPr lang="en-ID" sz="1600" dirty="0"/>
              <a:t> </a:t>
            </a:r>
            <a:r>
              <a:rPr lang="en-ID" sz="1600" dirty="0" err="1"/>
              <a:t>dicatat</a:t>
            </a:r>
            <a:r>
              <a:rPr lang="en-ID" sz="1600" dirty="0"/>
              <a:t> di </a:t>
            </a:r>
            <a:r>
              <a:rPr lang="en-ID" sz="1600" dirty="0" err="1"/>
              <a:t>sisi</a:t>
            </a:r>
            <a:r>
              <a:rPr lang="en-ID" sz="1600" dirty="0"/>
              <a:t> Allah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pendusta</a:t>
            </a:r>
            <a:r>
              <a:rPr lang="en-ID" sz="1600" dirty="0"/>
              <a:t>.” (H.R. Bukhari)</a:t>
            </a:r>
          </a:p>
        </p:txBody>
      </p:sp>
    </p:spTree>
    <p:extLst>
      <p:ext uri="{BB962C8B-B14F-4D97-AF65-F5344CB8AC3E}">
        <p14:creationId xmlns:p14="http://schemas.microsoft.com/office/powerpoint/2010/main" val="254153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sp>
        <p:nvSpPr>
          <p:cNvPr id="15" name="Kotak Teks 10"/>
          <p:cNvSpPr txBox="1"/>
          <p:nvPr/>
        </p:nvSpPr>
        <p:spPr>
          <a:xfrm>
            <a:off x="419100" y="1314648"/>
            <a:ext cx="8305800" cy="1328023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hadis</a:t>
            </a:r>
            <a:r>
              <a:rPr lang="en-ID" dirty="0"/>
              <a:t> </a:t>
            </a:r>
            <a:r>
              <a:rPr lang="en-ID" dirty="0" err="1"/>
              <a:t>riwayat</a:t>
            </a:r>
            <a:r>
              <a:rPr lang="en-ID" dirty="0"/>
              <a:t> Bukhari </a:t>
            </a:r>
            <a:r>
              <a:rPr lang="en-ID" dirty="0" err="1"/>
              <a:t>dijelaskan</a:t>
            </a:r>
            <a:r>
              <a:rPr lang="en-ID" dirty="0"/>
              <a:t> </a:t>
            </a:r>
            <a:r>
              <a:rPr lang="en-ID" dirty="0" err="1"/>
              <a:t>bahwa</a:t>
            </a:r>
            <a:r>
              <a:rPr lang="en-ID" dirty="0"/>
              <a:t> orang yang </a:t>
            </a:r>
            <a:r>
              <a:rPr lang="en-ID" dirty="0" err="1"/>
              <a:t>senantiasa</a:t>
            </a:r>
            <a:r>
              <a:rPr lang="en-ID" dirty="0"/>
              <a:t> </a:t>
            </a:r>
            <a:r>
              <a:rPr lang="en-ID" b="1" dirty="0" err="1"/>
              <a:t>jujur</a:t>
            </a:r>
            <a:r>
              <a:rPr lang="en-ID" dirty="0"/>
              <a:t>, </a:t>
            </a:r>
            <a:r>
              <a:rPr lang="en-ID" dirty="0" err="1"/>
              <a:t>baik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ucapan</a:t>
            </a:r>
            <a:r>
              <a:rPr lang="en-ID" dirty="0"/>
              <a:t> </a:t>
            </a:r>
            <a:r>
              <a:rPr lang="en-ID" dirty="0" err="1"/>
              <a:t>maupun</a:t>
            </a:r>
            <a:r>
              <a:rPr lang="en-ID" dirty="0"/>
              <a:t> </a:t>
            </a:r>
            <a:r>
              <a:rPr lang="en-ID" dirty="0" err="1"/>
              <a:t>tindakan</a:t>
            </a:r>
            <a:r>
              <a:rPr lang="en-ID" dirty="0"/>
              <a:t> </a:t>
            </a:r>
            <a:r>
              <a:rPr lang="en-ID" dirty="0" err="1"/>
              <a:t>disebut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b="1" dirty="0" err="1"/>
              <a:t>siddiq</a:t>
            </a:r>
            <a:r>
              <a:rPr lang="en-ID" dirty="0"/>
              <a:t> yang </a:t>
            </a:r>
            <a:r>
              <a:rPr lang="en-ID" dirty="0" err="1"/>
              <a:t>berarti</a:t>
            </a:r>
            <a:r>
              <a:rPr lang="en-ID" dirty="0"/>
              <a:t> orang yang </a:t>
            </a:r>
            <a:r>
              <a:rPr lang="en-ID" dirty="0" err="1"/>
              <a:t>benar</a:t>
            </a:r>
            <a:r>
              <a:rPr lang="en-ID" dirty="0"/>
              <a:t>. </a:t>
            </a:r>
            <a:r>
              <a:rPr lang="en-ID" dirty="0" err="1"/>
              <a:t>Sementara</a:t>
            </a:r>
            <a:r>
              <a:rPr lang="en-ID" dirty="0"/>
              <a:t> orang yang </a:t>
            </a:r>
            <a:r>
              <a:rPr lang="en-ID" dirty="0" err="1"/>
              <a:t>senantiasa</a:t>
            </a:r>
            <a:r>
              <a:rPr lang="en-ID" dirty="0"/>
              <a:t> </a:t>
            </a:r>
            <a:r>
              <a:rPr lang="en-ID" dirty="0" err="1"/>
              <a:t>melakukan</a:t>
            </a:r>
            <a:r>
              <a:rPr lang="en-ID" dirty="0"/>
              <a:t> </a:t>
            </a:r>
            <a:r>
              <a:rPr lang="en-ID" b="1" dirty="0" err="1"/>
              <a:t>kebohongan</a:t>
            </a:r>
            <a:r>
              <a:rPr lang="en-ID" dirty="0"/>
              <a:t> </a:t>
            </a:r>
            <a:r>
              <a:rPr lang="en-ID" dirty="0" err="1"/>
              <a:t>disebut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kazib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b="1" dirty="0" err="1"/>
              <a:t>kazzab</a:t>
            </a:r>
            <a:r>
              <a:rPr lang="en-ID" dirty="0"/>
              <a:t> yang </a:t>
            </a:r>
            <a:r>
              <a:rPr lang="en-ID" dirty="0" err="1"/>
              <a:t>berarti</a:t>
            </a:r>
            <a:r>
              <a:rPr lang="en-ID" dirty="0"/>
              <a:t> orang yang </a:t>
            </a:r>
            <a:r>
              <a:rPr lang="en-ID" dirty="0" err="1"/>
              <a:t>dusta</a:t>
            </a:r>
            <a:r>
              <a:rPr lang="en-ID" dirty="0"/>
              <a:t>.</a:t>
            </a:r>
            <a:endParaRPr lang="en-GB" b="1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8E3D42-8D9E-497A-AE8A-75DAA26AE279}"/>
              </a:ext>
            </a:extLst>
          </p:cNvPr>
          <p:cNvSpPr txBox="1"/>
          <p:nvPr/>
        </p:nvSpPr>
        <p:spPr>
          <a:xfrm>
            <a:off x="594624" y="193658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B. Hadis Riwayat </a:t>
            </a:r>
            <a:r>
              <a:rPr lang="en-ID" b="1" dirty="0" err="1">
                <a:solidFill>
                  <a:schemeClr val="bg1"/>
                </a:solidFill>
              </a:rPr>
              <a:t>Tirmidzi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dari</a:t>
            </a:r>
            <a:r>
              <a:rPr lang="en-ID" b="1" dirty="0">
                <a:solidFill>
                  <a:schemeClr val="bg1"/>
                </a:solidFill>
              </a:rPr>
              <a:t> Hasan bin Ali R.A.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Jujur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dalam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Muamalah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3" name="Rounded Rectangle 14">
            <a:extLst>
              <a:ext uri="{FF2B5EF4-FFF2-40B4-BE49-F238E27FC236}">
                <a16:creationId xmlns:a16="http://schemas.microsoft.com/office/drawing/2014/main" id="{40DAA79C-3840-4BD5-9466-82379BE684A1}"/>
              </a:ext>
            </a:extLst>
          </p:cNvPr>
          <p:cNvSpPr/>
          <p:nvPr/>
        </p:nvSpPr>
        <p:spPr>
          <a:xfrm>
            <a:off x="914400" y="2986802"/>
            <a:ext cx="7489190" cy="1242060"/>
          </a:xfrm>
          <a:prstGeom prst="roundRect">
            <a:avLst/>
          </a:prstGeom>
          <a:solidFill>
            <a:srgbClr val="CCFF66"/>
          </a:solidFill>
          <a:ln w="28575" cmpd="sng">
            <a:solidFill>
              <a:schemeClr val="bg1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 err="1">
                <a:solidFill>
                  <a:schemeClr val="tx1"/>
                </a:solidFill>
              </a:rPr>
              <a:t>Menurut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beberapa</a:t>
            </a:r>
            <a:r>
              <a:rPr lang="en-ID" dirty="0">
                <a:solidFill>
                  <a:schemeClr val="tx1"/>
                </a:solidFill>
              </a:rPr>
              <a:t> ulama, </a:t>
            </a:r>
            <a:r>
              <a:rPr lang="en-ID" dirty="0" err="1">
                <a:solidFill>
                  <a:schemeClr val="tx1"/>
                </a:solidFill>
              </a:rPr>
              <a:t>kejujuran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memiliki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berbagai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macam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bentuk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yaitu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jujur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perkataan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jujur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tindakan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jujur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muamalah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jujur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tekad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jujur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niat</a:t>
            </a:r>
            <a:r>
              <a:rPr lang="en-ID" dirty="0">
                <a:solidFill>
                  <a:schemeClr val="tx1"/>
                </a:solidFill>
              </a:rPr>
              <a:t>, dan </a:t>
            </a:r>
            <a:r>
              <a:rPr lang="en-ID" dirty="0" err="1">
                <a:solidFill>
                  <a:schemeClr val="tx1"/>
                </a:solidFill>
              </a:rPr>
              <a:t>jujur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janji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278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3" grpId="0" animBg="1"/>
      <p:bldP spid="1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sp>
        <p:nvSpPr>
          <p:cNvPr id="15" name="Kotak Teks 10"/>
          <p:cNvSpPr txBox="1"/>
          <p:nvPr/>
        </p:nvSpPr>
        <p:spPr>
          <a:xfrm>
            <a:off x="419100" y="1243727"/>
            <a:ext cx="8305800" cy="715089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ID" dirty="0" err="1"/>
              <a:t>kita</a:t>
            </a:r>
            <a:r>
              <a:rPr lang="en-ID" dirty="0"/>
              <a:t>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senantiasa</a:t>
            </a:r>
            <a:r>
              <a:rPr lang="en-ID" dirty="0"/>
              <a:t> </a:t>
            </a:r>
            <a:r>
              <a:rPr lang="en-ID" dirty="0" err="1"/>
              <a:t>menjaga</a:t>
            </a:r>
            <a:r>
              <a:rPr lang="en-ID" dirty="0"/>
              <a:t> </a:t>
            </a:r>
            <a:r>
              <a:rPr lang="en-ID" dirty="0" err="1"/>
              <a:t>keimanan</a:t>
            </a:r>
            <a:r>
              <a:rPr lang="en-ID" dirty="0"/>
              <a:t>, </a:t>
            </a:r>
            <a:r>
              <a:rPr lang="en-ID" dirty="0" err="1"/>
              <a:t>ketakwaan</a:t>
            </a:r>
            <a:r>
              <a:rPr lang="en-ID" dirty="0"/>
              <a:t>, dan </a:t>
            </a:r>
            <a:r>
              <a:rPr lang="en-ID" dirty="0" err="1"/>
              <a:t>kejujuran</a:t>
            </a:r>
            <a:r>
              <a:rPr lang="en-ID" dirty="0"/>
              <a:t>, </a:t>
            </a:r>
            <a:r>
              <a:rPr lang="en-ID" dirty="0" err="1"/>
              <a:t>sebagaimana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Q.S. At-</a:t>
            </a:r>
            <a:r>
              <a:rPr lang="en-ID" dirty="0" err="1"/>
              <a:t>Taubah</a:t>
            </a:r>
            <a:r>
              <a:rPr lang="en-ID" dirty="0"/>
              <a:t>/9: 119 </a:t>
            </a:r>
            <a:r>
              <a:rPr lang="en-ID" dirty="0" err="1"/>
              <a:t>berikut</a:t>
            </a:r>
            <a:endParaRPr lang="en-GB" b="1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8E3D42-8D9E-497A-AE8A-75DAA26AE279}"/>
              </a:ext>
            </a:extLst>
          </p:cNvPr>
          <p:cNvSpPr txBox="1"/>
          <p:nvPr/>
        </p:nvSpPr>
        <p:spPr>
          <a:xfrm>
            <a:off x="594624" y="193658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B. Hadis Riwayat </a:t>
            </a:r>
            <a:r>
              <a:rPr lang="en-ID" b="1" dirty="0" err="1">
                <a:solidFill>
                  <a:schemeClr val="bg1"/>
                </a:solidFill>
              </a:rPr>
              <a:t>Tirmidzi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dari</a:t>
            </a:r>
            <a:r>
              <a:rPr lang="en-ID" b="1" dirty="0">
                <a:solidFill>
                  <a:schemeClr val="bg1"/>
                </a:solidFill>
              </a:rPr>
              <a:t> Hasan bin Ali R.A.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Jujur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dalam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Muamalah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9A732F-F32F-4137-BE0F-241C0FA7EE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0" b="63251"/>
          <a:stretch/>
        </p:blipFill>
        <p:spPr>
          <a:xfrm>
            <a:off x="1295400" y="2365832"/>
            <a:ext cx="6934200" cy="9185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3F0FB1-E7E8-4122-BC6F-F55BE67DE30D}"/>
              </a:ext>
            </a:extLst>
          </p:cNvPr>
          <p:cNvSpPr txBox="1"/>
          <p:nvPr/>
        </p:nvSpPr>
        <p:spPr>
          <a:xfrm>
            <a:off x="419100" y="3284342"/>
            <a:ext cx="830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“</a:t>
            </a:r>
            <a:r>
              <a:rPr lang="en-ID" dirty="0" err="1"/>
              <a:t>Wahai</a:t>
            </a:r>
            <a:r>
              <a:rPr lang="en-ID" dirty="0"/>
              <a:t> orang-orang yang </a:t>
            </a:r>
            <a:r>
              <a:rPr lang="en-ID" dirty="0" err="1"/>
              <a:t>beriman</a:t>
            </a:r>
            <a:r>
              <a:rPr lang="en-ID" dirty="0"/>
              <a:t>! </a:t>
            </a:r>
            <a:r>
              <a:rPr lang="en-ID" dirty="0" err="1"/>
              <a:t>Bertakwalah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Allah, dan </a:t>
            </a:r>
            <a:r>
              <a:rPr lang="en-ID" dirty="0" err="1"/>
              <a:t>bersamalah</a:t>
            </a:r>
            <a:r>
              <a:rPr lang="en-ID" dirty="0"/>
              <a:t> </a:t>
            </a:r>
            <a:r>
              <a:rPr lang="en-ID" dirty="0" err="1"/>
              <a:t>kamu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orang-orang yang </a:t>
            </a:r>
            <a:r>
              <a:rPr lang="en-ID" dirty="0" err="1"/>
              <a:t>benar</a:t>
            </a:r>
            <a:r>
              <a:rPr lang="en-ID" dirty="0"/>
              <a:t>.” (Q.S. At-</a:t>
            </a:r>
            <a:r>
              <a:rPr lang="en-ID" dirty="0" err="1"/>
              <a:t>Taubah</a:t>
            </a:r>
            <a:r>
              <a:rPr lang="en-ID" dirty="0"/>
              <a:t>/9: 119) </a:t>
            </a:r>
          </a:p>
        </p:txBody>
      </p:sp>
    </p:spTree>
    <p:extLst>
      <p:ext uri="{BB962C8B-B14F-4D97-AF65-F5344CB8AC3E}">
        <p14:creationId xmlns:p14="http://schemas.microsoft.com/office/powerpoint/2010/main" val="72480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8032"/>
            <a:ext cx="5486400" cy="9545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6533" y="262129"/>
            <a:ext cx="487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ID" b="1" dirty="0">
                <a:solidFill>
                  <a:schemeClr val="bg1"/>
                </a:solidFill>
              </a:rPr>
              <a:t>C. </a:t>
            </a:r>
            <a:r>
              <a:rPr lang="en-ID" b="1" dirty="0" err="1">
                <a:solidFill>
                  <a:schemeClr val="bg1"/>
                </a:solidFill>
              </a:rPr>
              <a:t>Menerapkan</a:t>
            </a:r>
            <a:r>
              <a:rPr lang="en-ID" b="1" dirty="0">
                <a:solidFill>
                  <a:schemeClr val="bg1"/>
                </a:solidFill>
              </a:rPr>
              <a:t> Isi </a:t>
            </a:r>
            <a:r>
              <a:rPr lang="en-ID" b="1" dirty="0" err="1">
                <a:solidFill>
                  <a:schemeClr val="bg1"/>
                </a:solidFill>
              </a:rPr>
              <a:t>Kandungan</a:t>
            </a:r>
            <a:r>
              <a:rPr lang="en-ID" b="1" dirty="0">
                <a:solidFill>
                  <a:schemeClr val="bg1"/>
                </a:solidFill>
              </a:rPr>
              <a:t> Hadis - Hadis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Jujur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dalam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Muamalah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endParaRPr lang="en-U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27405" y="1062557"/>
            <a:ext cx="7489190" cy="340418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 cmpd="sng">
            <a:solidFill>
              <a:schemeClr val="bg1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AutoNum type="arabicPeriod"/>
            </a:pPr>
            <a:r>
              <a:rPr lang="en-ID" dirty="0" err="1">
                <a:solidFill>
                  <a:schemeClr val="tx1"/>
                </a:solidFill>
              </a:rPr>
              <a:t>Menyebarkan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berita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isinya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sudah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dapat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dipastikan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kebenarannya</a:t>
            </a:r>
            <a:r>
              <a:rPr lang="en-ID" dirty="0">
                <a:solidFill>
                  <a:schemeClr val="tx1"/>
                </a:solidFill>
              </a:rPr>
              <a:t> (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menyebarkan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hoaks</a:t>
            </a:r>
            <a:r>
              <a:rPr lang="en-ID" dirty="0">
                <a:solidFill>
                  <a:schemeClr val="tx1"/>
                </a:solidFill>
              </a:rPr>
              <a:t>). </a:t>
            </a:r>
          </a:p>
          <a:p>
            <a:pPr marL="342900" indent="-342900" algn="just">
              <a:buAutoNum type="arabicPeriod"/>
            </a:pPr>
            <a:r>
              <a:rPr lang="en-ID" dirty="0" err="1">
                <a:solidFill>
                  <a:schemeClr val="tx1"/>
                </a:solidFill>
              </a:rPr>
              <a:t>Mengatakan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alasan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sebenarnya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ketika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berhalangan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hadir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buAutoNum type="arabicPeriod"/>
            </a:pPr>
            <a:r>
              <a:rPr lang="en-ID" dirty="0" err="1">
                <a:solidFill>
                  <a:schemeClr val="tx1"/>
                </a:solidFill>
              </a:rPr>
              <a:t>Menaati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peraturan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berlaku</a:t>
            </a:r>
            <a:r>
              <a:rPr lang="en-ID" dirty="0">
                <a:solidFill>
                  <a:schemeClr val="tx1"/>
                </a:solidFill>
              </a:rPr>
              <a:t> di </a:t>
            </a:r>
            <a:r>
              <a:rPr lang="en-ID" dirty="0" err="1">
                <a:solidFill>
                  <a:schemeClr val="tx1"/>
                </a:solidFill>
              </a:rPr>
              <a:t>masyarakat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setempat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selama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bertentangan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syariat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buAutoNum type="arabicPeriod"/>
            </a:pPr>
            <a:r>
              <a:rPr lang="en-ID" dirty="0" err="1">
                <a:solidFill>
                  <a:schemeClr val="tx1"/>
                </a:solidFill>
              </a:rPr>
              <a:t>Menyempurnakan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takaran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timbangan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adil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berlaku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curang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berdagang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buAutoNum type="arabicPeriod"/>
            </a:pPr>
            <a:r>
              <a:rPr lang="en-ID" dirty="0" err="1">
                <a:solidFill>
                  <a:schemeClr val="tx1"/>
                </a:solidFill>
              </a:rPr>
              <a:t>Meminta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izin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terlebih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dahulu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ketika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mengambil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atau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meminjam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barang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milik</a:t>
            </a:r>
            <a:r>
              <a:rPr lang="en-ID" dirty="0">
                <a:solidFill>
                  <a:schemeClr val="tx1"/>
                </a:solidFill>
              </a:rPr>
              <a:t> orang lain.</a:t>
            </a:r>
          </a:p>
          <a:p>
            <a:pPr marL="342900" indent="-342900" algn="just">
              <a:buAutoNum type="arabicPeriod"/>
            </a:pPr>
            <a:r>
              <a:rPr lang="en-ID" dirty="0" err="1">
                <a:solidFill>
                  <a:schemeClr val="tx1"/>
                </a:solidFill>
              </a:rPr>
              <a:t>Berlaku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adil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ucapan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selalu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menyampaikan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informasi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sesuai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fakta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terjadi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jika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menjadi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saksi</a:t>
            </a:r>
            <a:r>
              <a:rPr lang="en-ID" dirty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0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1" animBg="1"/>
      <p:bldP spid="15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6186" y="350497"/>
            <a:ext cx="6035614" cy="1027326"/>
            <a:chOff x="1330583" y="335229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330583" y="335229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sz="2800" b="1" dirty="0"/>
                <a:t>Hadis </a:t>
              </a:r>
              <a:r>
                <a:rPr lang="en-ID" sz="2800" b="1" dirty="0" err="1"/>
                <a:t>tentang</a:t>
              </a:r>
              <a:r>
                <a:rPr lang="en-ID" sz="2800" b="1" dirty="0"/>
                <a:t> </a:t>
              </a:r>
              <a:r>
                <a:rPr lang="en-ID" sz="2800" b="1" dirty="0" err="1"/>
                <a:t>Jujur</a:t>
              </a:r>
              <a:r>
                <a:rPr lang="en-ID" sz="2800" b="1" dirty="0"/>
                <a:t> </a:t>
              </a:r>
              <a:r>
                <a:rPr lang="en-ID" sz="2800" b="1" dirty="0" err="1"/>
                <a:t>dalam</a:t>
              </a:r>
              <a:r>
                <a:rPr lang="en-ID" sz="2800" b="1" dirty="0"/>
                <a:t> </a:t>
              </a:r>
              <a:r>
                <a:rPr lang="en-ID" sz="2800" b="1" dirty="0" err="1"/>
                <a:t>Muamalah</a:t>
              </a:r>
              <a:endParaRPr lang="id-ID" sz="3200" b="1" dirty="0">
                <a:ln w="0"/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378889" y="359839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555169" y="359841"/>
            <a:ext cx="1093583" cy="1093583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55169" y="359840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430631"/>
            <a:ext cx="947191" cy="947192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21489" y="-119089"/>
              <a:ext cx="32576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ID" sz="2800" b="1" dirty="0">
                  <a:solidFill>
                    <a:schemeClr val="bg1"/>
                  </a:solidFill>
                </a:rPr>
                <a:t>3</a:t>
              </a:r>
              <a:endParaRPr lang="en-US" sz="25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2523" y="1401172"/>
            <a:ext cx="8578336" cy="3096491"/>
            <a:chOff x="-21254" y="1733550"/>
            <a:chExt cx="8742046" cy="3096491"/>
          </a:xfrm>
        </p:grpSpPr>
        <p:grpSp>
          <p:nvGrpSpPr>
            <p:cNvPr id="15" name="Group 14"/>
            <p:cNvGrpSpPr/>
            <p:nvPr/>
          </p:nvGrpSpPr>
          <p:grpSpPr>
            <a:xfrm>
              <a:off x="157161" y="1735291"/>
              <a:ext cx="3370144" cy="492230"/>
              <a:chOff x="157161" y="1735291"/>
              <a:chExt cx="3370144" cy="492230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3123480" y="1756519"/>
                <a:ext cx="425053" cy="382597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57161" y="1846521"/>
                <a:ext cx="3119439" cy="381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165705" y="1733550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-21254" y="2275496"/>
              <a:ext cx="8742046" cy="255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400" dirty="0" err="1"/>
                <a:t>Memahami</a:t>
              </a:r>
              <a:r>
                <a:rPr lang="en-ID" sz="1400" dirty="0"/>
                <a:t> </a:t>
              </a:r>
              <a:r>
                <a:rPr lang="en-ID" sz="1400" dirty="0" err="1"/>
                <a:t>isi</a:t>
              </a:r>
              <a:r>
                <a:rPr lang="en-ID" sz="1400" dirty="0"/>
                <a:t> </a:t>
              </a:r>
              <a:r>
                <a:rPr lang="en-ID" sz="1400" dirty="0" err="1"/>
                <a:t>kandungan</a:t>
              </a:r>
              <a:r>
                <a:rPr lang="en-ID" sz="1400" dirty="0"/>
                <a:t>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</a:t>
              </a:r>
              <a:r>
                <a:rPr lang="en-ID" sz="1400" dirty="0" err="1"/>
                <a:t>Baihaqi</a:t>
              </a:r>
              <a:r>
                <a:rPr lang="en-ID" sz="1400" dirty="0"/>
                <a:t> </a:t>
              </a:r>
              <a:r>
                <a:rPr lang="en-ID" sz="1400" dirty="0" err="1"/>
                <a:t>dari</a:t>
              </a:r>
              <a:r>
                <a:rPr lang="en-ID" sz="1400" dirty="0"/>
                <a:t> </a:t>
              </a:r>
              <a:r>
                <a:rPr lang="en-ID" sz="1400" dirty="0" err="1"/>
                <a:t>Ibnu</a:t>
              </a:r>
              <a:r>
                <a:rPr lang="en-ID" sz="1400" dirty="0"/>
                <a:t> Abbas R.A. dan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</a:t>
              </a:r>
              <a:r>
                <a:rPr lang="en-ID" sz="1400" dirty="0" err="1"/>
                <a:t>Tirmidzi</a:t>
              </a:r>
              <a:r>
                <a:rPr lang="en-ID" sz="1400" dirty="0"/>
                <a:t> </a:t>
              </a:r>
              <a:r>
                <a:rPr lang="en-ID" sz="1400" dirty="0" err="1"/>
                <a:t>dari</a:t>
              </a:r>
              <a:r>
                <a:rPr lang="en-ID" sz="1400" dirty="0"/>
                <a:t> Hasan bin Ali R.A.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jujur</a:t>
              </a:r>
              <a:r>
                <a:rPr lang="en-ID" sz="1400" dirty="0"/>
                <a:t> </a:t>
              </a:r>
              <a:r>
                <a:rPr lang="en-ID" sz="1400" dirty="0" err="1"/>
                <a:t>dalam</a:t>
              </a:r>
              <a:r>
                <a:rPr lang="en-ID" sz="1400" dirty="0"/>
                <a:t> </a:t>
              </a:r>
              <a:r>
                <a:rPr lang="en-ID" sz="1400" dirty="0" err="1"/>
                <a:t>muamalah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benar</a:t>
              </a:r>
              <a:r>
                <a:rPr lang="en-ID" sz="14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400" dirty="0" err="1"/>
                <a:t>Menguraikan</a:t>
              </a:r>
              <a:r>
                <a:rPr lang="en-ID" sz="1400" dirty="0"/>
                <a:t> </a:t>
              </a:r>
              <a:r>
                <a:rPr lang="en-ID" sz="1400" dirty="0" err="1"/>
                <a:t>terjemahan</a:t>
              </a:r>
              <a:r>
                <a:rPr lang="en-ID" sz="1400" dirty="0"/>
                <a:t>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</a:t>
              </a:r>
              <a:r>
                <a:rPr lang="en-ID" sz="1400" dirty="0" err="1"/>
                <a:t>Baihaqi</a:t>
              </a:r>
              <a:r>
                <a:rPr lang="en-ID" sz="1400" dirty="0"/>
                <a:t> </a:t>
              </a:r>
              <a:r>
                <a:rPr lang="en-ID" sz="1400" dirty="0" err="1"/>
                <a:t>dari</a:t>
              </a:r>
              <a:r>
                <a:rPr lang="en-ID" sz="1400" dirty="0"/>
                <a:t> </a:t>
              </a:r>
              <a:r>
                <a:rPr lang="en-ID" sz="1400" dirty="0" err="1"/>
                <a:t>Ibnu</a:t>
              </a:r>
              <a:r>
                <a:rPr lang="en-ID" sz="1400" dirty="0"/>
                <a:t> Abbas R.A. dan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</a:t>
              </a:r>
              <a:r>
                <a:rPr lang="en-ID" sz="1400" dirty="0" err="1"/>
                <a:t>Tirmidzi</a:t>
              </a:r>
              <a:r>
                <a:rPr lang="en-ID" sz="1400" dirty="0"/>
                <a:t> </a:t>
              </a:r>
              <a:r>
                <a:rPr lang="en-ID" sz="1400" dirty="0" err="1"/>
                <a:t>dari</a:t>
              </a:r>
              <a:r>
                <a:rPr lang="en-ID" sz="1400" dirty="0"/>
                <a:t> Hasan bin Ali R.A.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jujur</a:t>
              </a:r>
              <a:r>
                <a:rPr lang="en-ID" sz="1400" dirty="0"/>
                <a:t> </a:t>
              </a:r>
              <a:r>
                <a:rPr lang="en-ID" sz="1400" dirty="0" err="1"/>
                <a:t>dalam</a:t>
              </a:r>
              <a:r>
                <a:rPr lang="en-ID" sz="1400" dirty="0"/>
                <a:t> </a:t>
              </a:r>
              <a:r>
                <a:rPr lang="en-ID" sz="1400" dirty="0" err="1"/>
                <a:t>muamalah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benar</a:t>
              </a:r>
              <a:r>
                <a:rPr lang="en-ID" sz="1400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400" dirty="0" err="1"/>
                <a:t>Menelaah</a:t>
              </a:r>
              <a:r>
                <a:rPr lang="en-ID" sz="1400" dirty="0"/>
                <a:t> </a:t>
              </a:r>
              <a:r>
                <a:rPr lang="en-ID" sz="1400" dirty="0" err="1"/>
                <a:t>isi</a:t>
              </a:r>
              <a:r>
                <a:rPr lang="en-ID" sz="1400" dirty="0"/>
                <a:t> </a:t>
              </a:r>
              <a:r>
                <a:rPr lang="en-ID" sz="1400" dirty="0" err="1"/>
                <a:t>kandungan</a:t>
              </a:r>
              <a:r>
                <a:rPr lang="en-ID" sz="1400" dirty="0"/>
                <a:t>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</a:t>
              </a:r>
              <a:r>
                <a:rPr lang="en-ID" sz="1400" dirty="0" err="1"/>
                <a:t>Baihaqi</a:t>
              </a:r>
              <a:r>
                <a:rPr lang="en-ID" sz="1400" dirty="0"/>
                <a:t> </a:t>
              </a:r>
              <a:r>
                <a:rPr lang="en-ID" sz="1400" dirty="0" err="1"/>
                <a:t>dari</a:t>
              </a:r>
              <a:r>
                <a:rPr lang="en-ID" sz="1400" dirty="0"/>
                <a:t> </a:t>
              </a:r>
              <a:r>
                <a:rPr lang="en-ID" sz="1400" dirty="0" err="1"/>
                <a:t>Ibnu</a:t>
              </a:r>
              <a:r>
                <a:rPr lang="en-ID" sz="1400" dirty="0"/>
                <a:t> Abbas R.A. dan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</a:t>
              </a:r>
              <a:r>
                <a:rPr lang="en-ID" sz="1400" dirty="0" err="1"/>
                <a:t>Tirmidzi</a:t>
              </a:r>
              <a:r>
                <a:rPr lang="en-ID" sz="1400" dirty="0"/>
                <a:t> </a:t>
              </a:r>
              <a:r>
                <a:rPr lang="en-ID" sz="1400" dirty="0" err="1"/>
                <a:t>dari</a:t>
              </a:r>
              <a:r>
                <a:rPr lang="en-ID" sz="1400" dirty="0"/>
                <a:t> Hasan bin Ali R.A.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jujur</a:t>
              </a:r>
              <a:r>
                <a:rPr lang="en-ID" sz="1400" dirty="0"/>
                <a:t> </a:t>
              </a:r>
              <a:r>
                <a:rPr lang="en-ID" sz="1400" dirty="0" err="1"/>
                <a:t>dalam</a:t>
              </a:r>
              <a:r>
                <a:rPr lang="en-ID" sz="1400" dirty="0"/>
                <a:t> </a:t>
              </a:r>
              <a:r>
                <a:rPr lang="en-ID" sz="1400" dirty="0" err="1"/>
                <a:t>muamalah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benar</a:t>
              </a:r>
              <a:r>
                <a:rPr lang="en-ID" sz="14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400" dirty="0" err="1"/>
                <a:t>Menyimpulkan</a:t>
              </a:r>
              <a:r>
                <a:rPr lang="en-ID" sz="1400" dirty="0"/>
                <a:t> </a:t>
              </a:r>
              <a:r>
                <a:rPr lang="en-ID" sz="1400" dirty="0" err="1"/>
                <a:t>isi</a:t>
              </a:r>
              <a:r>
                <a:rPr lang="en-ID" sz="1400" dirty="0"/>
                <a:t> </a:t>
              </a:r>
              <a:r>
                <a:rPr lang="en-ID" sz="1400" dirty="0" err="1"/>
                <a:t>kandungan</a:t>
              </a:r>
              <a:r>
                <a:rPr lang="en-ID" sz="1400" dirty="0"/>
                <a:t>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</a:t>
              </a:r>
              <a:r>
                <a:rPr lang="en-ID" sz="1400" dirty="0" err="1"/>
                <a:t>Baihaqi</a:t>
              </a:r>
              <a:r>
                <a:rPr lang="en-ID" sz="1400" dirty="0"/>
                <a:t> </a:t>
              </a:r>
              <a:r>
                <a:rPr lang="en-ID" sz="1400" dirty="0" err="1"/>
                <a:t>dari</a:t>
              </a:r>
              <a:r>
                <a:rPr lang="en-ID" sz="1400" dirty="0"/>
                <a:t> </a:t>
              </a:r>
              <a:r>
                <a:rPr lang="en-ID" sz="1400" dirty="0" err="1"/>
                <a:t>Ibnu</a:t>
              </a:r>
              <a:r>
                <a:rPr lang="en-ID" sz="1400" dirty="0"/>
                <a:t> Abbas R.A. dan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riwayat</a:t>
              </a:r>
              <a:r>
                <a:rPr lang="en-ID" sz="1400" dirty="0"/>
                <a:t> </a:t>
              </a:r>
              <a:r>
                <a:rPr lang="en-ID" sz="1400" dirty="0" err="1"/>
                <a:t>Tirmidzi</a:t>
              </a:r>
              <a:r>
                <a:rPr lang="en-ID" sz="1400" dirty="0"/>
                <a:t> </a:t>
              </a:r>
              <a:r>
                <a:rPr lang="en-ID" sz="1400" dirty="0" err="1"/>
                <a:t>dari</a:t>
              </a:r>
              <a:r>
                <a:rPr lang="en-ID" sz="1400" dirty="0"/>
                <a:t> Hasan bin Ali R.A.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jujur</a:t>
              </a:r>
              <a:r>
                <a:rPr lang="en-ID" sz="1400" dirty="0"/>
                <a:t> </a:t>
              </a:r>
              <a:r>
                <a:rPr lang="en-ID" sz="1400" dirty="0" err="1"/>
                <a:t>dalam</a:t>
              </a:r>
              <a:r>
                <a:rPr lang="en-ID" sz="1400" dirty="0"/>
                <a:t> </a:t>
              </a:r>
              <a:r>
                <a:rPr lang="en-ID" sz="1400" dirty="0" err="1"/>
                <a:t>muamalah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tepat</a:t>
              </a:r>
              <a:r>
                <a:rPr lang="en-ID" sz="14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400" dirty="0" err="1"/>
                <a:t>Mengimplementasikan</a:t>
              </a:r>
              <a:r>
                <a:rPr lang="en-ID" sz="1400" dirty="0"/>
                <a:t> </a:t>
              </a:r>
              <a:r>
                <a:rPr lang="en-ID" sz="1400" dirty="0" err="1"/>
                <a:t>isi</a:t>
              </a:r>
              <a:r>
                <a:rPr lang="en-ID" sz="1400" dirty="0"/>
                <a:t> </a:t>
              </a:r>
              <a:r>
                <a:rPr lang="en-ID" sz="1400" dirty="0" err="1"/>
                <a:t>kandungan</a:t>
              </a:r>
              <a:r>
                <a:rPr lang="en-ID" sz="1400" dirty="0"/>
                <a:t> </a:t>
              </a:r>
              <a:r>
                <a:rPr lang="en-ID" sz="1400" dirty="0" err="1"/>
                <a:t>hadis</a:t>
              </a:r>
              <a:r>
                <a:rPr lang="en-ID" sz="1400" dirty="0"/>
                <a:t>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jujur</a:t>
              </a:r>
              <a:r>
                <a:rPr lang="en-ID" sz="1400" dirty="0"/>
                <a:t> </a:t>
              </a:r>
              <a:r>
                <a:rPr lang="en-ID" sz="1400" dirty="0" err="1"/>
                <a:t>dalam</a:t>
              </a:r>
              <a:r>
                <a:rPr lang="en-ID" sz="1400" dirty="0"/>
                <a:t> </a:t>
              </a:r>
              <a:r>
                <a:rPr lang="en-ID" sz="1400" dirty="0" err="1"/>
                <a:t>muamalah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benar</a:t>
              </a:r>
              <a:r>
                <a:rPr lang="en-ID" sz="1400" dirty="0"/>
                <a:t> </a:t>
              </a:r>
              <a:r>
                <a:rPr lang="en-ID" sz="1400" dirty="0" err="1"/>
                <a:t>dalam</a:t>
              </a:r>
              <a:r>
                <a:rPr lang="en-ID" sz="1400" dirty="0"/>
                <a:t> </a:t>
              </a:r>
              <a:r>
                <a:rPr lang="en-ID" sz="1400" dirty="0" err="1"/>
                <a:t>kehidupan</a:t>
              </a:r>
              <a:r>
                <a:rPr lang="en-ID" sz="1400" dirty="0"/>
                <a:t> </a:t>
              </a:r>
              <a:r>
                <a:rPr lang="en-ID" sz="1400" dirty="0" err="1"/>
                <a:t>sehari-sehari</a:t>
              </a:r>
              <a:r>
                <a:rPr lang="en-ID" sz="1400" dirty="0"/>
                <a:t>.</a:t>
              </a:r>
              <a:endParaRPr lang="en-US" sz="1400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20">
            <a:extLst>
              <a:ext uri="{FF2B5EF4-FFF2-40B4-BE49-F238E27FC236}">
                <a16:creationId xmlns:a16="http://schemas.microsoft.com/office/drawing/2014/main" id="{653E274F-AA5D-4F86-8720-2174C5B234AC}"/>
              </a:ext>
            </a:extLst>
          </p:cNvPr>
          <p:cNvSpPr/>
          <p:nvPr/>
        </p:nvSpPr>
        <p:spPr>
          <a:xfrm>
            <a:off x="312361" y="2664093"/>
            <a:ext cx="8502780" cy="79519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12361" y="1268700"/>
            <a:ext cx="8502780" cy="5425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sp>
        <p:nvSpPr>
          <p:cNvPr id="9" name="Google Shape;946;p55">
            <a:hlinkClick r:id="rId3" action="ppaction://hlinksldjump"/>
          </p:cNvPr>
          <p:cNvSpPr txBox="1"/>
          <p:nvPr/>
        </p:nvSpPr>
        <p:spPr>
          <a:xfrm>
            <a:off x="914400" y="1423813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72751" y="1234132"/>
            <a:ext cx="8382000" cy="542584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A.  </a:t>
            </a:r>
            <a:r>
              <a:rPr lang="en-ID" b="1" dirty="0">
                <a:solidFill>
                  <a:schemeClr val="tx1"/>
                </a:solidFill>
              </a:rPr>
              <a:t>Hadis Riwayat </a:t>
            </a:r>
            <a:r>
              <a:rPr lang="en-ID" b="1" dirty="0" err="1">
                <a:solidFill>
                  <a:schemeClr val="tx1"/>
                </a:solidFill>
              </a:rPr>
              <a:t>Baihaqi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dari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Ibnu</a:t>
            </a:r>
            <a:r>
              <a:rPr lang="en-ID" b="1" dirty="0">
                <a:solidFill>
                  <a:schemeClr val="tx1"/>
                </a:solidFill>
              </a:rPr>
              <a:t> Abbas R.A. </a:t>
            </a:r>
            <a:r>
              <a:rPr lang="en-ID" b="1" dirty="0" err="1">
                <a:solidFill>
                  <a:schemeClr val="tx1"/>
                </a:solidFill>
              </a:rPr>
              <a:t>tentang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Jujur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dalam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Muamalah</a:t>
            </a:r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8" name="Rounded Rectangle 20">
            <a:extLst>
              <a:ext uri="{FF2B5EF4-FFF2-40B4-BE49-F238E27FC236}">
                <a16:creationId xmlns:a16="http://schemas.microsoft.com/office/drawing/2014/main" id="{27936628-6041-4E28-8045-0BCEEACF4C78}"/>
              </a:ext>
            </a:extLst>
          </p:cNvPr>
          <p:cNvSpPr/>
          <p:nvPr/>
        </p:nvSpPr>
        <p:spPr>
          <a:xfrm>
            <a:off x="312361" y="1966397"/>
            <a:ext cx="8502780" cy="5425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4" name="Rounded Rectangle 12">
            <a:extLst>
              <a:ext uri="{FF2B5EF4-FFF2-40B4-BE49-F238E27FC236}">
                <a16:creationId xmlns:a16="http://schemas.microsoft.com/office/drawing/2014/main" id="{48361EF7-CD7E-4C7E-87FF-160018367579}"/>
              </a:ext>
            </a:extLst>
          </p:cNvPr>
          <p:cNvSpPr/>
          <p:nvPr/>
        </p:nvSpPr>
        <p:spPr>
          <a:xfrm>
            <a:off x="400293" y="1926847"/>
            <a:ext cx="8382000" cy="542584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b="1" dirty="0">
                <a:solidFill>
                  <a:schemeClr val="tx1"/>
                </a:solidFill>
              </a:rPr>
              <a:t>B</a:t>
            </a:r>
            <a:r>
              <a:rPr lang="en-US" altLang="en-GB" b="1" dirty="0">
                <a:solidFill>
                  <a:schemeClr val="tx1"/>
                </a:solidFill>
                <a:cs typeface="Calibri" panose="020F0502020204030204" charset="0"/>
              </a:rPr>
              <a:t>. </a:t>
            </a:r>
            <a:r>
              <a:rPr lang="en-ID" b="1" dirty="0">
                <a:solidFill>
                  <a:schemeClr val="tx1"/>
                </a:solidFill>
              </a:rPr>
              <a:t>Hadis Riwayat </a:t>
            </a:r>
            <a:r>
              <a:rPr lang="en-ID" b="1" dirty="0" err="1">
                <a:solidFill>
                  <a:schemeClr val="tx1"/>
                </a:solidFill>
              </a:rPr>
              <a:t>Tirmidzi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dari</a:t>
            </a:r>
            <a:r>
              <a:rPr lang="en-ID" b="1" dirty="0">
                <a:solidFill>
                  <a:schemeClr val="tx1"/>
                </a:solidFill>
              </a:rPr>
              <a:t> Hasan bin Ali R.A. </a:t>
            </a:r>
            <a:r>
              <a:rPr lang="en-ID" b="1" dirty="0" err="1">
                <a:solidFill>
                  <a:schemeClr val="tx1"/>
                </a:solidFill>
              </a:rPr>
              <a:t>tentang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Jujur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dalam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Muamalah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9" name="Rounded Rectangle 12">
            <a:extLst>
              <a:ext uri="{FF2B5EF4-FFF2-40B4-BE49-F238E27FC236}">
                <a16:creationId xmlns:a16="http://schemas.microsoft.com/office/drawing/2014/main" id="{2CFD9BCC-2D93-40AE-97F0-FBB46F4D8731}"/>
              </a:ext>
            </a:extLst>
          </p:cNvPr>
          <p:cNvSpPr/>
          <p:nvPr/>
        </p:nvSpPr>
        <p:spPr>
          <a:xfrm>
            <a:off x="400293" y="2664093"/>
            <a:ext cx="8382000" cy="699230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en-GB" b="1" dirty="0">
                <a:solidFill>
                  <a:schemeClr val="tx1"/>
                </a:solidFill>
                <a:cs typeface="Calibri" panose="020F0502020204030204" charset="0"/>
              </a:rPr>
              <a:t>C. </a:t>
            </a:r>
            <a:r>
              <a:rPr lang="en-ID" b="1" dirty="0" err="1">
                <a:solidFill>
                  <a:schemeClr val="tx1"/>
                </a:solidFill>
              </a:rPr>
              <a:t>Menerapkan</a:t>
            </a:r>
            <a:r>
              <a:rPr lang="en-ID" b="1" dirty="0">
                <a:solidFill>
                  <a:schemeClr val="tx1"/>
                </a:solidFill>
              </a:rPr>
              <a:t> Isi </a:t>
            </a:r>
            <a:r>
              <a:rPr lang="en-ID" b="1" dirty="0" err="1">
                <a:solidFill>
                  <a:schemeClr val="tx1"/>
                </a:solidFill>
              </a:rPr>
              <a:t>Kandungan</a:t>
            </a:r>
            <a:r>
              <a:rPr lang="en-ID" b="1" dirty="0">
                <a:solidFill>
                  <a:schemeClr val="tx1"/>
                </a:solidFill>
              </a:rPr>
              <a:t> Hadis Riwayat </a:t>
            </a:r>
            <a:r>
              <a:rPr lang="en-ID" b="1" dirty="0" err="1">
                <a:solidFill>
                  <a:schemeClr val="tx1"/>
                </a:solidFill>
              </a:rPr>
              <a:t>Baihaqi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dari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Ibnu</a:t>
            </a:r>
            <a:r>
              <a:rPr lang="en-ID" b="1" dirty="0">
                <a:solidFill>
                  <a:schemeClr val="tx1"/>
                </a:solidFill>
              </a:rPr>
              <a:t> Abbas R.A. dan Hadis Riwayat </a:t>
            </a:r>
            <a:r>
              <a:rPr lang="en-ID" b="1" dirty="0" err="1">
                <a:solidFill>
                  <a:schemeClr val="tx1"/>
                </a:solidFill>
              </a:rPr>
              <a:t>Tirmidzi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dari</a:t>
            </a:r>
            <a:r>
              <a:rPr lang="en-ID" b="1" dirty="0">
                <a:solidFill>
                  <a:schemeClr val="tx1"/>
                </a:solidFill>
              </a:rPr>
              <a:t> Hasan bin Ali R.A. </a:t>
            </a:r>
            <a:r>
              <a:rPr lang="en-ID" b="1" dirty="0" err="1">
                <a:solidFill>
                  <a:schemeClr val="tx1"/>
                </a:solidFill>
              </a:rPr>
              <a:t>tentang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Jujur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dalam</a:t>
            </a:r>
            <a:r>
              <a:rPr lang="en-ID" b="1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Muamalah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3" grpId="0"/>
      <p:bldP spid="9" grpId="0"/>
      <p:bldP spid="13" grpId="0" animBg="1"/>
      <p:bldP spid="18" grpId="0" animBg="1"/>
      <p:bldP spid="14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8536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6154" y="986954"/>
            <a:ext cx="8305800" cy="381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ID" b="1"/>
              <a:t>Membaca Hadis Riwayat Baihaqi dari Ibnu Abbas R.A. tentang Jujur dalam Muamalah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33400" y="3408049"/>
            <a:ext cx="8207160" cy="1021556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ID" dirty="0" err="1"/>
              <a:t>Ibnu</a:t>
            </a:r>
            <a:r>
              <a:rPr lang="en-ID" dirty="0"/>
              <a:t> Abbas R.A. </a:t>
            </a:r>
            <a:r>
              <a:rPr lang="en-ID" dirty="0" err="1"/>
              <a:t>berkata</a:t>
            </a:r>
            <a:r>
              <a:rPr lang="en-ID" dirty="0"/>
              <a:t>, </a:t>
            </a:r>
            <a:r>
              <a:rPr lang="en-ID" dirty="0" err="1"/>
              <a:t>Rasulullah</a:t>
            </a:r>
            <a:r>
              <a:rPr lang="en-ID" dirty="0"/>
              <a:t> Saw. </a:t>
            </a:r>
            <a:r>
              <a:rPr lang="en-ID" dirty="0" err="1"/>
              <a:t>bersabda</a:t>
            </a:r>
            <a:r>
              <a:rPr lang="en-ID" dirty="0"/>
              <a:t>: “</a:t>
            </a:r>
            <a:r>
              <a:rPr lang="en-ID" dirty="0" err="1"/>
              <a:t>Wahai</a:t>
            </a:r>
            <a:r>
              <a:rPr lang="en-ID" dirty="0"/>
              <a:t> para </a:t>
            </a:r>
            <a:r>
              <a:rPr lang="en-ID" dirty="0" err="1"/>
              <a:t>pedagang</a:t>
            </a:r>
            <a:r>
              <a:rPr lang="en-ID" dirty="0"/>
              <a:t>, </a:t>
            </a:r>
            <a:r>
              <a:rPr lang="en-ID" dirty="0" err="1"/>
              <a:t>sesungguhnya</a:t>
            </a:r>
            <a:r>
              <a:rPr lang="en-ID" dirty="0"/>
              <a:t> kalian </a:t>
            </a:r>
            <a:r>
              <a:rPr lang="en-ID" dirty="0" err="1"/>
              <a:t>menguasai</a:t>
            </a:r>
            <a:r>
              <a:rPr lang="en-ID" dirty="0"/>
              <a:t> </a:t>
            </a:r>
            <a:r>
              <a:rPr lang="en-ID" dirty="0" err="1"/>
              <a:t>urusan</a:t>
            </a:r>
            <a:r>
              <a:rPr lang="en-ID" dirty="0"/>
              <a:t> yang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menghancurkan</a:t>
            </a:r>
            <a:r>
              <a:rPr lang="en-ID" dirty="0"/>
              <a:t> </a:t>
            </a:r>
            <a:r>
              <a:rPr lang="en-ID" dirty="0" err="1"/>
              <a:t>umat</a:t>
            </a:r>
            <a:r>
              <a:rPr lang="en-ID" dirty="0"/>
              <a:t> </a:t>
            </a:r>
            <a:r>
              <a:rPr lang="en-ID" dirty="0" err="1"/>
              <a:t>terdahulu</a:t>
            </a:r>
            <a:r>
              <a:rPr lang="en-ID" dirty="0"/>
              <a:t>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takaran</a:t>
            </a:r>
            <a:r>
              <a:rPr lang="en-ID" dirty="0"/>
              <a:t> dan </a:t>
            </a:r>
            <a:r>
              <a:rPr lang="en-ID" dirty="0" err="1"/>
              <a:t>timbangan</a:t>
            </a:r>
            <a:r>
              <a:rPr lang="en-ID" dirty="0"/>
              <a:t>”. (H.R. </a:t>
            </a:r>
            <a:r>
              <a:rPr lang="en-ID" dirty="0" err="1"/>
              <a:t>Baihaqi</a:t>
            </a:r>
            <a:r>
              <a:rPr lang="en-ID" dirty="0"/>
              <a:t>)c</a:t>
            </a:r>
            <a:endParaRPr lang="en-US" altLang="id-ID" i="1" dirty="0">
              <a:solidFill>
                <a:schemeClr val="bg2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63783A-0A24-4713-9491-DC8B632836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399277"/>
            <a:ext cx="5791200" cy="18264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85800" y="237359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altLang="en-GB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</a:rPr>
              <a:t>A.  </a:t>
            </a:r>
            <a:r>
              <a:rPr lang="en-ID" b="1" dirty="0">
                <a:solidFill>
                  <a:schemeClr val="bg1"/>
                </a:solidFill>
              </a:rPr>
              <a:t>Hadis Riwayat </a:t>
            </a:r>
            <a:r>
              <a:rPr lang="en-ID" b="1" dirty="0" err="1">
                <a:solidFill>
                  <a:schemeClr val="bg1"/>
                </a:solidFill>
              </a:rPr>
              <a:t>Baihaqi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dari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Ibnu</a:t>
            </a:r>
            <a:r>
              <a:rPr lang="en-ID" b="1" dirty="0">
                <a:solidFill>
                  <a:schemeClr val="bg1"/>
                </a:solidFill>
              </a:rPr>
              <a:t> Abbas R.A.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Jujur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dalam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Muamalah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8536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1027650"/>
            <a:ext cx="8610601" cy="68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ID" b="1" dirty="0" err="1"/>
              <a:t>Memahami</a:t>
            </a:r>
            <a:r>
              <a:rPr lang="en-ID" b="1" dirty="0"/>
              <a:t> Isi </a:t>
            </a:r>
            <a:r>
              <a:rPr lang="en-ID" b="1" dirty="0" err="1"/>
              <a:t>Kandungan</a:t>
            </a:r>
            <a:r>
              <a:rPr lang="en-ID" b="1" dirty="0"/>
              <a:t> Hadis Riwayat </a:t>
            </a:r>
            <a:r>
              <a:rPr lang="en-ID" b="1" dirty="0" err="1"/>
              <a:t>Baihaqi</a:t>
            </a:r>
            <a:r>
              <a:rPr lang="en-ID" b="1" dirty="0"/>
              <a:t> </a:t>
            </a:r>
            <a:r>
              <a:rPr lang="en-ID" b="1" dirty="0" err="1"/>
              <a:t>dari</a:t>
            </a:r>
            <a:r>
              <a:rPr lang="en-ID" b="1" dirty="0"/>
              <a:t> </a:t>
            </a:r>
            <a:r>
              <a:rPr lang="en-ID" b="1" dirty="0" err="1"/>
              <a:t>Ibnu</a:t>
            </a:r>
            <a:r>
              <a:rPr lang="en-ID" b="1" dirty="0"/>
              <a:t> Abbas R.A. </a:t>
            </a:r>
            <a:r>
              <a:rPr lang="en-ID" b="1" dirty="0" err="1"/>
              <a:t>tentang</a:t>
            </a:r>
            <a:r>
              <a:rPr lang="en-ID" b="1" dirty="0"/>
              <a:t> </a:t>
            </a:r>
            <a:r>
              <a:rPr lang="en-ID" b="1" dirty="0" err="1"/>
              <a:t>Jujur</a:t>
            </a:r>
            <a:r>
              <a:rPr lang="en-ID" b="1" dirty="0"/>
              <a:t> </a:t>
            </a:r>
            <a:r>
              <a:rPr lang="en-ID" b="1" dirty="0" err="1"/>
              <a:t>dalam</a:t>
            </a:r>
            <a:r>
              <a:rPr lang="en-ID" b="1" dirty="0"/>
              <a:t> </a:t>
            </a:r>
            <a:r>
              <a:rPr lang="en-ID" b="1" dirty="0" err="1"/>
              <a:t>Muamalah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85800" y="237359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altLang="en-GB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</a:rPr>
              <a:t>A.  </a:t>
            </a:r>
            <a:r>
              <a:rPr lang="en-ID" b="1" dirty="0">
                <a:solidFill>
                  <a:schemeClr val="bg1"/>
                </a:solidFill>
              </a:rPr>
              <a:t>Hadis Riwayat </a:t>
            </a:r>
            <a:r>
              <a:rPr lang="en-ID" b="1" dirty="0" err="1">
                <a:solidFill>
                  <a:schemeClr val="bg1"/>
                </a:solidFill>
              </a:rPr>
              <a:t>Baihaqi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dari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Ibnu</a:t>
            </a:r>
            <a:r>
              <a:rPr lang="en-ID" b="1" dirty="0">
                <a:solidFill>
                  <a:schemeClr val="bg1"/>
                </a:solidFill>
              </a:rPr>
              <a:t> Abbas R.A.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Jujur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dalam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Muamalah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C132DBB-D8D7-4E1E-94C5-1C9412266A68}"/>
              </a:ext>
            </a:extLst>
          </p:cNvPr>
          <p:cNvSpPr/>
          <p:nvPr/>
        </p:nvSpPr>
        <p:spPr>
          <a:xfrm>
            <a:off x="381000" y="1843426"/>
            <a:ext cx="8153400" cy="132114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8F3890-3264-420C-B7F5-40A2838EAFE3}"/>
              </a:ext>
            </a:extLst>
          </p:cNvPr>
          <p:cNvSpPr txBox="1"/>
          <p:nvPr/>
        </p:nvSpPr>
        <p:spPr>
          <a:xfrm>
            <a:off x="381000" y="1923906"/>
            <a:ext cx="8153400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ID" dirty="0"/>
              <a:t>Hadis yang </a:t>
            </a:r>
            <a:r>
              <a:rPr lang="en-ID" dirty="0" err="1"/>
              <a:t>diriwayatkan</a:t>
            </a:r>
            <a:r>
              <a:rPr lang="en-ID" dirty="0"/>
              <a:t> oleh </a:t>
            </a:r>
            <a:r>
              <a:rPr lang="en-ID" dirty="0" err="1"/>
              <a:t>Baihaqi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Ibnu</a:t>
            </a:r>
            <a:r>
              <a:rPr lang="en-ID" dirty="0"/>
              <a:t> Abbas R.A. </a:t>
            </a:r>
            <a:r>
              <a:rPr lang="en-ID" dirty="0" err="1"/>
              <a:t>berisi</a:t>
            </a:r>
            <a:r>
              <a:rPr lang="en-ID" dirty="0"/>
              <a:t> </a:t>
            </a:r>
            <a:r>
              <a:rPr lang="en-ID" dirty="0" err="1"/>
              <a:t>peringatan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seluruh</a:t>
            </a:r>
            <a:r>
              <a:rPr lang="en-ID" dirty="0"/>
              <a:t> </a:t>
            </a:r>
            <a:r>
              <a:rPr lang="en-ID" dirty="0" err="1"/>
              <a:t>umat</a:t>
            </a:r>
            <a:r>
              <a:rPr lang="en-ID" dirty="0"/>
              <a:t> Islam agar </a:t>
            </a:r>
            <a:r>
              <a:rPr lang="en-ID" dirty="0" err="1"/>
              <a:t>menjauhi</a:t>
            </a:r>
            <a:r>
              <a:rPr lang="en-ID" dirty="0"/>
              <a:t> </a:t>
            </a:r>
            <a:r>
              <a:rPr lang="en-ID" dirty="0" err="1"/>
              <a:t>perbuatan</a:t>
            </a:r>
            <a:r>
              <a:rPr lang="en-ID" dirty="0"/>
              <a:t> </a:t>
            </a:r>
            <a:r>
              <a:rPr lang="en-ID" dirty="0" err="1"/>
              <a:t>curang</a:t>
            </a:r>
            <a:r>
              <a:rPr lang="en-ID" dirty="0"/>
              <a:t> </a:t>
            </a:r>
            <a:r>
              <a:rPr lang="en-ID" dirty="0" err="1"/>
              <a:t>ketika</a:t>
            </a:r>
            <a:r>
              <a:rPr lang="en-ID" dirty="0"/>
              <a:t> </a:t>
            </a:r>
            <a:r>
              <a:rPr lang="en-ID" dirty="0" err="1"/>
              <a:t>berdagang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 </a:t>
            </a:r>
            <a:r>
              <a:rPr lang="en-ID" dirty="0" err="1"/>
              <a:t>bermuamalah</a:t>
            </a:r>
            <a:r>
              <a:rPr lang="en-ID" dirty="0"/>
              <a:t>. </a:t>
            </a:r>
            <a:r>
              <a:rPr lang="en-ID" dirty="0" err="1"/>
              <a:t>Sebab</a:t>
            </a:r>
            <a:r>
              <a:rPr lang="en-ID" dirty="0"/>
              <a:t>, </a:t>
            </a:r>
            <a:r>
              <a:rPr lang="en-ID" dirty="0" err="1"/>
              <a:t>kecurangan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berdagang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muamalah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mendatangkan</a:t>
            </a:r>
            <a:r>
              <a:rPr lang="en-ID" dirty="0"/>
              <a:t> </a:t>
            </a:r>
            <a:r>
              <a:rPr lang="en-ID" dirty="0" err="1"/>
              <a:t>kehancuran</a:t>
            </a:r>
            <a:r>
              <a:rPr lang="en-ID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B8DA1E-064E-41B7-BADE-DF0F7D5A496B}"/>
              </a:ext>
            </a:extLst>
          </p:cNvPr>
          <p:cNvSpPr txBox="1"/>
          <p:nvPr/>
        </p:nvSpPr>
        <p:spPr>
          <a:xfrm>
            <a:off x="420822" y="3325325"/>
            <a:ext cx="79385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 err="1"/>
              <a:t>apabila</a:t>
            </a:r>
            <a:r>
              <a:rPr lang="en-ID" dirty="0"/>
              <a:t> </a:t>
            </a:r>
            <a:r>
              <a:rPr lang="en-ID" dirty="0" err="1"/>
              <a:t>ada</a:t>
            </a:r>
            <a:r>
              <a:rPr lang="en-ID" dirty="0"/>
              <a:t> orang yang </a:t>
            </a:r>
            <a:r>
              <a:rPr lang="en-ID" dirty="0" err="1"/>
              <a:t>haknya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terpenuhi</a:t>
            </a:r>
            <a:r>
              <a:rPr lang="en-ID" dirty="0"/>
              <a:t> oleh </a:t>
            </a:r>
            <a:r>
              <a:rPr lang="en-ID" dirty="0" err="1"/>
              <a:t>kita</a:t>
            </a:r>
            <a:r>
              <a:rPr lang="en-ID" dirty="0"/>
              <a:t>, </a:t>
            </a:r>
            <a:r>
              <a:rPr lang="en-ID" dirty="0" err="1"/>
              <a:t>maka</a:t>
            </a:r>
            <a:r>
              <a:rPr lang="en-ID" dirty="0"/>
              <a:t> </a:t>
            </a:r>
            <a:r>
              <a:rPr lang="en-ID" dirty="0" err="1"/>
              <a:t>kita</a:t>
            </a:r>
            <a:r>
              <a:rPr lang="en-ID" dirty="0"/>
              <a:t>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mempertanggungjawabkannya</a:t>
            </a:r>
            <a:r>
              <a:rPr lang="en-ID" dirty="0"/>
              <a:t> di </a:t>
            </a:r>
            <a:r>
              <a:rPr lang="en-ID" dirty="0" err="1"/>
              <a:t>akhirat</a:t>
            </a:r>
            <a:r>
              <a:rPr lang="en-ID" dirty="0"/>
              <a:t> </a:t>
            </a:r>
            <a:r>
              <a:rPr lang="en-ID" dirty="0" err="1"/>
              <a:t>kelak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7234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AutoShape 2" descr="data:image/jpeg;base64,/9j/4AAQSkZJRgABAQAAAQABAAD/2wCEAAoHCBYSFRgVFhUYGRgaGhwaGBgaGBgYHBgaGBgaGhoYGhkcIS4lHB4rIRgYJjgmKy8xNTU1GiQ7QDs0Py40NTEBDAwMEA8QGhISGDQkISE0NDQ0MTQxNDQ0MTQ0NDE0MTQ0NDQ0NDQ0NDQxNDQ0NDQ0NDQ0NDQ0NDQ0NDQ0NDQ0P//AABEIALcBEwMBIgACEQEDEQH/xAAcAAABBAMBAAAAAAAAAAAAAAAAAQQFBgIDBwj/xABBEAACAQIEAwUFBgUBBwUAAAABAgADEQQSITEFQVEGImFxkRMygaGxB0JSwdHwFCNiguHxFXKSorLC0hczQ1Oz/8QAGAEBAQEBAQAAAAAAAAAAAAAAAAECAwT/xAAfEQEBAQEAAwACAwAAAAAAAAAAARECEiExQVEDEzL/2gAMAwEAAhEDEQA/ALZhaRdtZZsNQCrI7glG6K3VR9JMNoIRW+0Z7jeU4kaRGJzjk+vxnZe1NfKjHwnMOzOH9tVcnmT8oajrXZwhkW/QSe/h16SA4ImRQOksCVARDLJVAixLwgExfYzKI20Djv2rLoh/qkn9mWFy0lNt9Zh9puEzooH4h9ZauxuC9nSQW5CBZ12iwiQFhEhAWESEBYRIQFhEhAIRIQFhEhAIQhAIQhAIQiQohCEBIQhAZ8AotTw9NW94IoPmBrH9U6TITTiWsIRRe3GIy02lK+z57uT/AFGTv2i4qyESvfZ3SYvfleGvw7HRp2FxMExeQ2O03YI3FpqxeCJ1EIkKFcNsY4lWp4hqbWOgkhxHiy0qWYsBpcmxJsN8qjUsdh4kQYmbdZg9dF95gL7ZiFv5XlCr8RbXO12OroalVVQG2SmDmN3GmY+IGm5hcbiqdV/Y96hUa7I+VEdHW9rOndqIRnBF768joC5F94vwpMQR3Q1tRZj+RtJbA4RaagC48DOMU+O1qDmjiczLf/3KeUOnR0a3fHVWuDtpLPw7tZUw6r7VhXwzGyYpBlt/RUUe4/gf+YayGR0ZlImMYYLiSVFDowdGF1YG9/j1BvcR+DfUbSpYIQhCCEIQCEIQCEIQCEIQCEIQCEIQCESEAhCEAiQhCiEIQNsZ497CPJEcYxAVSYRynty5rVBTXmdZaex/AvZIDbW0heHYcYnEluhM6fw7DBVENVtw1DKI6tCEMq9x5ANbSiYnj6jFNSd8iqQuc/cOQEG52O+v03nReMU7ziHatLYzED+oeuRYWHvaehWwtTKzMyN36Tg2uTux01IudOV/O9c9qxFiSQNrkmx8OnKTfDuP5aJw2IT2tHTKpJD0zsGpvY28jodvKPqYVGN6btbkGSxt/bcQpfavUsT39LE87eP6x1wviL0HujEg6Ohvlcc1YbNGP8M6a9OlxHL0i5903IBBA6jUNb6wLd2e44lF2VbrTqd7Ibn2VQb2v91hbXyvaxvfuFcYRyBnBDeO3Qzi2GpvcHK1xzsdpZeHu4scp01F+R0NtfKB2CE0YKt7Smj/AIkU/EgXm6GSwiQgLCJCAsIkICwiQgLEhCAQhCAQhEgEIQgEIkICwiQgJia4QakDzMqPF8aKoZUYNodjeU7GcYqYiplLMABY/wCZB4nFVKb2R3BvvfTyAk108cX7sbw1kZmYWJJ+s6ClgNxOC4jtDiw1vaMOWlh8ZnV4ziWUK+IfQ/it9I1Md39oNrj1mU4Lw7jNQVLmu/8AvFjp6y4cF7eujlK6F1v3XXp4j9I0vK/42nmnGO3eCFPG1DfRwlTXldQD81M7LhMdTrrmRgwnDftZrZuIuv8A9dOmnquf/vlZVuvjVVrKivb8RbL6KQT6zXTx9nJsEX8K57DyzMT6kxg0RYVPpxZB95vRpvHGEO7t6NK0BNiiDas1PjFIfeP/AAt+klcB2lw6fjbyT9SJSadr6y29kOzJxtZQB/KQhqr8gv4AfxNt6nlIru+EfNTQ9UQ+qibpjSGgmcrBIQhAIRIXgLCJCAsIkICwiQgLEhCAQhCAkIQvAIQhAIQhA4rwqoK4a7KpC31Ni3gI5wvBVqN7RWzBdSp3+EoGHxuTc/ESxcE4tlbR7A6GZx3nUv054tghmL2I6D85DvXUIV5gy04jiCVFKnU9ZAHhCOdHseV/zlLP0YYbDvUdVSwF73OkllwlndVfKw1tvfxjzBcIKaVRlVdQ40B001jvBYNGF83dJ1a+vlJpOTHhHEq2FqWVyeZtr8LSsdqsc1fFVajbs2v9qhB8lEuOJxOCokLdhWN2Vj7mUFgoPO5K+MpXGeGVKbhiVdXGZaiMHVtSD3utxsZY59WfEXeF5iYAyssxHCAkTQgj5KeVCx+A6w1Imey/DkxddKB7ga5dtCQqgsxHjpYec7jgjhsHRFKnlRF5X1J5sxOrMbbmcJ7KOy1lextZwSPu3X/QfGWXG4nTneZ1qc7PbqidoaAGrr6xzh+MUanuup+InFEqs1xraZJWyjmD1GkupeY7srhtjeKROOcJ7TVqB0cuv4WP0MsuA7eHN/MSwPMa+ojUvNXwtNStdpGYftDQqAEOPWPsPWVgWBBlZw4QzOYINJlCFhEhAWESEAhCEAhCEAmIOsymtNzA2QiAxYBCEIHk1DM0cjaYXipqYVMYDiJXQ6+MmFcPdz3QBfTnKzTphdzH1fEHJlvcGRuVKcL45UeoKbv/AC2OWx1A8Zb6nDSiWUfyx00JPWc44Ol61Mcs4v6zsuPGeiqIy6+8BzHhJXTj3LrmPFcfSRwr0rsACKgCFrE7EMpUkG+pueWkr+MxRqG9nNvvOzM2tv7RpYWA2EvnHOAYZWUO7hgAGGZFA72tyVJ+9bmSdgZhT7PYd0KANsG9xLrZajDvEFgD3Rqov6TePN11Nc8v69D1iBQf1/MiXPG9iHW+SqjgbAkhjrk0AzKbsG5jRSZAcT4FVoWLqcrXytoQ2UAkBhod4wnURiIQZJ4fCtUZUsRfW5BAA67G48ZG0qxQ3G4PMXBPiJcuFceSqxV2WlddEsSmbqrE/wAtTpob68wLAZrpzZ+TrAhqaKl75Rb4XNh84YmsLzHHKyHQEj8XL1jA1ATc8pl138JCligOW82VSgAvIg1yJnUqlwPCE1JU6aN960c4nBqlrNeQlInrN9dXWxudZo1lVYg6SX4NxKvTIyObb5TqJB1GIAuY4wmKKG94PrqvBu0y1LK4yt48/IyxqwIuJyCjjkbf/MsHBe0rU7KxzLyPMRKx1x+l/hGGC4qlUaGP5WMwQiQhCxDCEABizGKIAZrp85m50mpG7t4GaTOYU9pnAIQhA8n5D0jijhWteZ0q1t5i9Y7g6Q2cUqGlztNLuTpNiVGYeE0ssirP2PpUFJeswABsPT/MvlfE4elRFRDnVNVPPN90etpzDgVSndlcX2I1NtND+/CWTjGKoPTw9CiMpNdWcWLaIraW+9uPlJ+W5c5pjiFqYjF2N3bP3FW4N7Nme4vlUG5zeIttJfHYtcGgCr7VirMMlilKyIQ+ty73KnO173+E2YGrSwlJ3BHeJ/mObGtUUG4GW7MiuCoC2uQ+oAF6fj2qvWViSGd7ZF7jDvLp4DkL9Lzo8uasg4+adJaqjvNch3Nd8uQezR2cnkc1gq2vy6O8LxAV8OVYq4CFH7wvmeplzAhehuCwI8Qd6j2g4ixqnLU7oshCliGCjcqRY3LPyHPrq34VxNqSsi62bMGFw11JAy/hHeJIt3hpJq+PphxrDKtSoENwjsu1iQCbNblezX8vGRtJTm2uNzboNzJCpWBqZiModBmFhoU7rEDl7jG3jHP8BvpY7Na9+9tYDcDS/TNDSy4LjFxkrANmtfKQQL75Tz1vNXEeFZAaiXamdjzHnIutw6pQSnnRlJBZbkEMrMWVgQToQToddNtZL8E4hlXv60+a32+ExXbm7PaF8ZmaJ35SX4phUJJpbHUCRgzsQh0tKWFQ5dpIYapZ0NT3RraMBTCsL6ib077gX0gP+PU6bkOh06SJpJNuJp5CRe4mNAFjbaCnVBNdZLYBVBJ3kcALbxzgdb+Ey1KmcFiSNb2PK0tHBOP5jkcjz6yhvisoIG8jkxTqSbkGWJ1ldyRw2oMynLezva9qbBHJK9eY/wATpWExa1VDKQRNOVmN14t5gTM4ZEAZgWtFvCiodJpXTTrNlQ3Nppz3bygOlEWIDFhBCEIHlPLBFvNrLym2hS5yN4VEsJqtcx66aSPwz94jcQp7w9MrghM+h7vXSTlSkXrYenYI3fLldBTR1C3sNioLHXc2HnDU6vsyrqdtfK0btXekQysVZgrghrGxYnfcd4A/ARE6+YedpccHdURj7JQMqAnKhyBbKWAa2nMDnpqbxmGxRRs3gwGpNiy5c3wBM016xc5jvuSdz4zED8x16frKxhCf8/Q7xxw6qUa4vzB8QRYg/A/KN2/fxi0GsQeh/wBYU/xB/mKLAaEEKSfeura+OvrJLhGKzWUk51BynYsgzFiL7Na48ifG0Nj374N9lWx8ttvrMnxWobKL3Bta3LTKw7w25GVnF+wfDnxaKqubJdEQ2yU0ILWv7wZWGh1BW66W1reIpPQcqykMDqp59D4iOafGD7JclQUw9lqGykEhg2UBhYD717a6ReLYr+KpJiL/AMxAqVxrcFrhG6Be6QAL7yVebflLhuIpex0Mm6HBXxADpTqMDsUR2B+IFpX+ynBDjsVTo3srG9Q3tlprbOb8ibhQeriejMNRAsqgKiAKqjQBVAA08NJHXycafsRjG9yi1ursifJmBj3CfZ7i9y1BT41Cf+lDOwBRyA6zID63/fyjGfJy+n9nNRvexCD/AHUZ/wBI7pfZso3xDHyokfVp0W31/f5Qt9f39Iw8lD/9OqJ3rVfggH5GOE7A0FFhVq/8K/8AjLraBEYao7fZ7QP/AM1Yf2r/AOM0H7N6F7/xFT4qn6ToEie0eK9nhsQ4tmWk+U/1FbL82EGvP1RgtUZfdJNvLrLP2X4++Gq5GN6Z/wCX/EiV4WHs2cXG8zxeSmmvvHnJrp4+vbtOGxC1FDKbgzIm05r2N7Sim4oue43unoek6WjAjwM05WYwqi40mhSTpzm4m2kbuxBvBBQr99geUzw+5kbUrZbnnJDDbDxhbD5NosxLBRcmwAuT0AmV4YEIQgeYMguNbx/hkUsABaMRYNvHntrkHYCR2kOOIYdaakjWV/Db+cnsc38tmvykBhpE6+pApYbX0P0MZ4rENVOZjc2sNNgDoJsYnXXkfmLRossZv1qUzalRlDAEgMLMNBe2v5CamFjFvKyy9Pr4iIp/f+Iev02iCBvr628gPTb6TWPH/PnNlT3VPgR8Qf0ktwXhDV72AsozOzEAKhOU+ZBI0H01hNxHU2AGU6q1r8yBfW3joD6S69gMIjNWw9c3pVEyqb2IZcxGWxubEg21BtKNi3Bc2tYd0EbG2l/jvJXDOVyujEMCPd0ykbd47E5TtA6L9m+B9lh8TXde/nNOx5exW7j4u6j+wS48L7T90FwVBGmYgqeWjj3db+9K/hOJl8KiLh6p9omZqtNVdS5dma9yLtfUna5IjvDY2iiIpSquUWN6TfhO2S5HeN/WYt9vVzzLz7XalxNGFxpp4eJmbY8chfu3+RI/L1Ep9PiGFv3HdOfdSot2vzQrl6a2m1uK0rEFwwIsbo6k8rEr4f0xtS/xc/irZ/HLfcbE+Y1/SYrjgSo6gk301BXT5n0lXGPpNm7zgsoHulgBrrqFPPnHBqoLn2wHdsL3XXW51FuYl8mf6qn0x6tl13F/kP1/dpj/ABosp6kn1v08xIREW4IddFNrMAbk8hz2G8SnhWGTvHRdToL2Cj0uvKNPDE0MeCN9SxHlYka/KU7trxW+BxOpGaqlMHyq3IHwT5yUSgw9nqdNTffZQSR6+E5/2tD08CivmBfEFiGBB0psdul3jTxyVWcKCLur38LyQsK4sdCJWBWI8JupY101BksOepEzhwFNibEbf6zpnYzjvtUyOe8vPqOs5jhuIq9gygkyRwDvSqKyaa+o5iXVvOz07Ed42rubETVw/F+2QNe024vRbyueZcqFqLesBfQyXwl89uki6lOzK/O8k8C93ki9JZlzKV6gj10jPg1QtRQkknIlydzmRX18e9HYa0Y8Ev7Pa3eZfgh9mPUID8ZpySMIQgeWPbTelfa4jRVvFRztI6ae8TrnJl5SPpvYTbj64YKLWtv4xneE6vs5R9RMbWJHQmKh6wc6n97wVhWXb9ZqU8pvY3E0mVksP30gD5/45xD+/hAcOboPA/D4eOxktgeNvRoimrWVs9wvdORwUYFt76XUbA6yDJ0/fL/EUHT4W/KExvGHLNlUXvYrewuD05eHwmdNmp3BBHntcdPQRxwyqoYZicq6gXCk23sbEeGo1zSaOCQUvaVGYe0uyKQARTNgrsDzYkWIJAFrjUQagcPxjEU/cxFZP92q6/RpN4TtHjkAtjK/xcv/ANd5V6trnLe1zbra+kFrMPvGGpVvq9rseov/ABGYD8aUW+ZSYr2/xf3lw7edBf8AtIlSZy25J85kJMXyv7XCl2/rD3sPhyOirUT46Pb5R5S+0E88Iv8AbXcfIqZRSIZiPCMi+XX7dEo/aKg3w7jX7tVDb1pi8k8N2/oHZcSt73NqZ/6agM5QiFjoCfnHuFwD3zZNtdxf0vJkWddOuUu3OH0viHHg9Co1vioYD5yP7S8ZwmLw7g1qTuqsaakvTYVCLXAKLfyOk58Ec/dY/wBpMkOCcLbEVQjZlXVnJBGg2A8SbfOVrbUS1OZ0WUaNJvjXZqpQ7w7ydRKy41hLMSj4iipBAN/jHeH44Pw6yvMNIlAmTEnVnx0js92genbOe4T6ToT4haiLY3vOH4TGWAVtpdez/G2y5eS7R8bzy+Lu1HXKemnnMOHVMjkHrK5jONNm06RjguKVCx5xp4346UzgneaOFOMlv66n/wCrylpxSprY/CHCuMugKnUrUe/97lx8nEuud4rocJWP9v8AgYS6x439PO14ociY2ikyNsq9TMBpqPnNCzOoLTFZWb9bSYp5TATK2ki0E7zW37/0i5ohlZAMzpWzC9wNiegE1AzKBsrgBjlNxpY85r5QvFOsDNGsLa2O9tbzZiK5dmY8zew0A5AAcgBYTUm+vjAJ1gBmdFMxteJb97fOYo1m00hdPcNw56nuIz+IGnrJjDdlMS9iKeUHmxAnUeztahicKhQKpyKr5dCr5RmB+Jv5ERqvBkz5Hqu1z3bsQL9Jm9V25/j5s3VQp/Z7Vtd6yJ4b/nNOO7A4mmLoUqD+k2Pzl8xFGpSv/KVwNrG/xtI3F8fZApyhB96x1B8ZPKtXjlRf9gYumdaLeWka1cPXRjmR08wROwYfjIrql3QbWPWOsQ6A5HtqNCRvHkf1z9uO0McyLlHxkvwnjAV+9fQby4YzslQqalMjcmXY+cgOK9lKlFCVs48N7S7E8bEzg+PUavcYix5GQPaHsnmzVKVutpWSrA5rWIln4H2hWmArsT1vJmEsvqqLUoMrZWBB6GOqGGsLsJ08YTDYrvsFGl823xMp/azh74ZgSLo3um1vUHUS6l4z2i8OFPLaWLBYRgofkeUr/DKQcgbXM6DisN7OioHnJWuY1tw4ZUZL5muMotZiATzOh0Ov15NMBTIqMPUc18CORkrgnCqlzsVPwuAT/wAJaBw6tiXObKR7pG48CNiPA/I2Mjee2sIEa55zSiD2j32ZQynxU5W+RSPsUVZSGsGHT3WtrdT+R1HiNTWMdxdQVI1y5lPkVv8AVRKl2JOniqltL21I8ibwkJS7TsoC2202EJcY1zwmYkwhK4smpmwMRkIAhCACbVaEIGlxYzFjCErJIQhAUXh8YsIGYvb99Zkxt+9eR/OEIABrr+syZbgnp67whA6j9l+MVaLqwuS4byGUL+UulTB021K3/KLCc79erj/MN3wzahW8pB8W4WKwNrK+x6N5whI3Vc4bwV1eytoD3kJ0HiDJypWak1qlQtyUEXt8YQlSeom8BxEhQGOZeXhJE0c6hlOnjCEjVc87YcINJjUW2Rtx4+Uq9Cjdt4Qm58cO/wDSwcLxl7KNACPiRt8AdfMetj4kqYjDsjG7AXBIOkSElb5+K7wHhyhw3Q+cveJKOgD3OkISVqSK6HzOyj3RoR1BGojdeJn2l+fuk9SDYn5QhDTZxHENkNjodfnoZUa7b3GpI1HiQNfXl6QhETttHDz1EIQhnxj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5068" y="1021853"/>
            <a:ext cx="8513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dirty="0" err="1"/>
              <a:t>Selain</a:t>
            </a:r>
            <a:r>
              <a:rPr lang="en-ID" dirty="0"/>
              <a:t> </a:t>
            </a:r>
            <a:r>
              <a:rPr lang="en-ID" dirty="0" err="1"/>
              <a:t>melalui</a:t>
            </a:r>
            <a:r>
              <a:rPr lang="en-ID" dirty="0"/>
              <a:t> </a:t>
            </a:r>
            <a:r>
              <a:rPr lang="en-ID" dirty="0" err="1"/>
              <a:t>hadis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, </a:t>
            </a:r>
            <a:r>
              <a:rPr lang="en-ID" dirty="0" err="1"/>
              <a:t>perintah</a:t>
            </a:r>
            <a:r>
              <a:rPr lang="en-ID" dirty="0"/>
              <a:t> </a:t>
            </a:r>
            <a:r>
              <a:rPr lang="en-ID" dirty="0" err="1"/>
              <a:t>jujur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muamalah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menyempurnakan</a:t>
            </a:r>
            <a:r>
              <a:rPr lang="en-ID" dirty="0"/>
              <a:t> </a:t>
            </a:r>
            <a:r>
              <a:rPr lang="en-ID" dirty="0" err="1"/>
              <a:t>takaran</a:t>
            </a:r>
            <a:r>
              <a:rPr lang="en-ID" dirty="0"/>
              <a:t> dan </a:t>
            </a:r>
            <a:r>
              <a:rPr lang="en-ID" dirty="0" err="1"/>
              <a:t>timbangan</a:t>
            </a:r>
            <a:r>
              <a:rPr lang="en-ID" dirty="0"/>
              <a:t>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disebutkan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firman</a:t>
            </a:r>
            <a:r>
              <a:rPr lang="en-ID" dirty="0"/>
              <a:t>-Nya, </a:t>
            </a:r>
            <a:r>
              <a:rPr lang="en-ID" dirty="0" err="1"/>
              <a:t>yaitu</a:t>
            </a:r>
            <a:r>
              <a:rPr lang="en-ID" dirty="0"/>
              <a:t> Q.S. Al-</a:t>
            </a:r>
            <a:r>
              <a:rPr lang="en-ID" dirty="0" err="1"/>
              <a:t>Isrā</a:t>
            </a:r>
            <a:r>
              <a:rPr lang="en-ID" dirty="0"/>
              <a:t>’/17: 35</a:t>
            </a:r>
            <a:endParaRPr lang="en-ID" b="1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78E0B8-2B9E-44F1-B6B0-369BB238C9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0" y="1700079"/>
            <a:ext cx="7048500" cy="1608650"/>
          </a:xfrm>
          <a:prstGeom prst="rect">
            <a:avLst/>
          </a:prstGeom>
        </p:spPr>
      </p:pic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B51D5608-2CE2-4921-A043-54DE8E004A28}"/>
              </a:ext>
            </a:extLst>
          </p:cNvPr>
          <p:cNvSpPr/>
          <p:nvPr/>
        </p:nvSpPr>
        <p:spPr>
          <a:xfrm>
            <a:off x="533400" y="3408049"/>
            <a:ext cx="8207160" cy="1021556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ID" dirty="0"/>
              <a:t>“Dan </a:t>
            </a:r>
            <a:r>
              <a:rPr lang="en-ID" dirty="0" err="1"/>
              <a:t>sempurnakanlah</a:t>
            </a:r>
            <a:r>
              <a:rPr lang="en-ID" dirty="0"/>
              <a:t> </a:t>
            </a:r>
            <a:r>
              <a:rPr lang="en-ID" dirty="0" err="1"/>
              <a:t>takaran</a:t>
            </a:r>
            <a:r>
              <a:rPr lang="en-ID" dirty="0"/>
              <a:t> </a:t>
            </a:r>
            <a:r>
              <a:rPr lang="en-ID" dirty="0" err="1"/>
              <a:t>apabila</a:t>
            </a:r>
            <a:r>
              <a:rPr lang="en-ID" dirty="0"/>
              <a:t> </a:t>
            </a:r>
            <a:r>
              <a:rPr lang="en-ID" dirty="0" err="1"/>
              <a:t>kamu</a:t>
            </a:r>
            <a:r>
              <a:rPr lang="en-ID" dirty="0"/>
              <a:t> </a:t>
            </a:r>
            <a:r>
              <a:rPr lang="en-ID" dirty="0" err="1"/>
              <a:t>menakar</a:t>
            </a:r>
            <a:r>
              <a:rPr lang="en-ID" dirty="0"/>
              <a:t>, dan </a:t>
            </a:r>
            <a:r>
              <a:rPr lang="en-ID" dirty="0" err="1"/>
              <a:t>timbanglah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timbangan</a:t>
            </a:r>
            <a:r>
              <a:rPr lang="en-ID" dirty="0"/>
              <a:t> yang </a:t>
            </a:r>
            <a:r>
              <a:rPr lang="en-ID" dirty="0" err="1"/>
              <a:t>benar</a:t>
            </a:r>
            <a:r>
              <a:rPr lang="en-ID" dirty="0"/>
              <a:t>. </a:t>
            </a:r>
            <a:r>
              <a:rPr lang="en-ID" dirty="0" err="1"/>
              <a:t>Itulah</a:t>
            </a:r>
            <a:r>
              <a:rPr lang="en-ID" dirty="0"/>
              <a:t> yang </a:t>
            </a:r>
            <a:r>
              <a:rPr lang="en-ID" dirty="0" err="1"/>
              <a:t>lebih</a:t>
            </a:r>
            <a:r>
              <a:rPr lang="en-ID" dirty="0"/>
              <a:t> </a:t>
            </a:r>
            <a:r>
              <a:rPr lang="en-ID" dirty="0" err="1"/>
              <a:t>utama</a:t>
            </a:r>
            <a:r>
              <a:rPr lang="en-ID" dirty="0"/>
              <a:t> (</a:t>
            </a:r>
            <a:r>
              <a:rPr lang="en-ID" dirty="0" err="1"/>
              <a:t>bagimu</a:t>
            </a:r>
            <a:r>
              <a:rPr lang="en-ID" dirty="0"/>
              <a:t>) dan </a:t>
            </a:r>
            <a:r>
              <a:rPr lang="en-ID" dirty="0" err="1"/>
              <a:t>lebih</a:t>
            </a:r>
            <a:r>
              <a:rPr lang="en-ID" dirty="0"/>
              <a:t> </a:t>
            </a:r>
            <a:r>
              <a:rPr lang="en-ID" dirty="0" err="1"/>
              <a:t>baik</a:t>
            </a:r>
            <a:r>
              <a:rPr lang="en-ID" dirty="0"/>
              <a:t> </a:t>
            </a:r>
            <a:r>
              <a:rPr lang="en-ID" dirty="0" err="1"/>
              <a:t>akibatnya</a:t>
            </a:r>
            <a:r>
              <a:rPr lang="en-ID" dirty="0"/>
              <a:t>.” (Q.S. Al-</a:t>
            </a:r>
            <a:r>
              <a:rPr lang="en-ID" dirty="0" err="1"/>
              <a:t>Isrā</a:t>
            </a:r>
            <a:r>
              <a:rPr lang="en-ID" dirty="0"/>
              <a:t>’/17: 35)</a:t>
            </a:r>
            <a:endParaRPr lang="en-US" altLang="id-ID" i="1" dirty="0">
              <a:solidFill>
                <a:schemeClr val="bg2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1F9D16-6E98-4D4D-B536-D3F10A2753AB}"/>
              </a:ext>
            </a:extLst>
          </p:cNvPr>
          <p:cNvSpPr txBox="1"/>
          <p:nvPr/>
        </p:nvSpPr>
        <p:spPr>
          <a:xfrm>
            <a:off x="594624" y="193658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altLang="en-GB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</a:rPr>
              <a:t>A.  </a:t>
            </a:r>
            <a:r>
              <a:rPr lang="en-ID" b="1" dirty="0">
                <a:solidFill>
                  <a:schemeClr val="bg1"/>
                </a:solidFill>
              </a:rPr>
              <a:t>Hadis Riwayat </a:t>
            </a:r>
            <a:r>
              <a:rPr lang="en-ID" b="1" dirty="0" err="1">
                <a:solidFill>
                  <a:schemeClr val="bg1"/>
                </a:solidFill>
              </a:rPr>
              <a:t>Baihaqi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dari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Ibnu</a:t>
            </a:r>
            <a:r>
              <a:rPr lang="en-ID" b="1" dirty="0">
                <a:solidFill>
                  <a:schemeClr val="bg1"/>
                </a:solidFill>
              </a:rPr>
              <a:t> Abbas R.A.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Jujur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dalam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Muamalah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52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sp>
        <p:nvSpPr>
          <p:cNvPr id="13" name="Google Shape;980;p58"/>
          <p:cNvSpPr txBox="1">
            <a:spLocks/>
          </p:cNvSpPr>
          <p:nvPr/>
        </p:nvSpPr>
        <p:spPr>
          <a:xfrm>
            <a:off x="419100" y="2941558"/>
            <a:ext cx="8305800" cy="1185229"/>
          </a:xfrm>
          <a:prstGeom prst="roundRect">
            <a:avLst/>
          </a:prstGeom>
          <a:solidFill>
            <a:srgbClr val="15C06A"/>
          </a:solidFill>
          <a:ln w="19050"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D" sz="1800" dirty="0"/>
              <a:t>Agar </a:t>
            </a:r>
            <a:r>
              <a:rPr lang="en-ID" sz="1800" dirty="0" err="1"/>
              <a:t>dapat</a:t>
            </a:r>
            <a:r>
              <a:rPr lang="en-ID" sz="1800" dirty="0"/>
              <a:t> </a:t>
            </a:r>
            <a:r>
              <a:rPr lang="en-ID" sz="1800" dirty="0" err="1"/>
              <a:t>terhindar</a:t>
            </a:r>
            <a:r>
              <a:rPr lang="en-ID" sz="1800" dirty="0"/>
              <a:t> </a:t>
            </a:r>
            <a:r>
              <a:rPr lang="en-ID" sz="1800" dirty="0" err="1"/>
              <a:t>dari</a:t>
            </a:r>
            <a:r>
              <a:rPr lang="en-ID" sz="1800" dirty="0"/>
              <a:t> </a:t>
            </a:r>
            <a:r>
              <a:rPr lang="en-ID" sz="1800" dirty="0" err="1"/>
              <a:t>perbuatan</a:t>
            </a:r>
            <a:r>
              <a:rPr lang="en-ID" sz="1800" dirty="0"/>
              <a:t> </a:t>
            </a:r>
            <a:r>
              <a:rPr lang="en-ID" sz="1800" dirty="0" err="1"/>
              <a:t>curang</a:t>
            </a:r>
            <a:r>
              <a:rPr lang="en-ID" sz="1800" dirty="0"/>
              <a:t> </a:t>
            </a:r>
            <a:r>
              <a:rPr lang="en-ID" sz="1800" dirty="0" err="1"/>
              <a:t>hendaknya</a:t>
            </a:r>
            <a:r>
              <a:rPr lang="en-ID" sz="1800" dirty="0"/>
              <a:t> </a:t>
            </a:r>
            <a:r>
              <a:rPr lang="en-ID" sz="1800" dirty="0" err="1"/>
              <a:t>kita</a:t>
            </a:r>
            <a:r>
              <a:rPr lang="en-ID" sz="1800" dirty="0"/>
              <a:t> </a:t>
            </a:r>
            <a:r>
              <a:rPr lang="en-ID" sz="1800" dirty="0" err="1"/>
              <a:t>membiasakan</a:t>
            </a:r>
            <a:r>
              <a:rPr lang="en-ID" sz="1800" dirty="0"/>
              <a:t> </a:t>
            </a:r>
            <a:r>
              <a:rPr lang="en-ID" sz="1800" dirty="0" err="1"/>
              <a:t>diri</a:t>
            </a:r>
            <a:r>
              <a:rPr lang="en-ID" sz="1800" dirty="0"/>
              <a:t> </a:t>
            </a:r>
            <a:r>
              <a:rPr lang="en-ID" sz="1800" dirty="0" err="1"/>
              <a:t>bersikap</a:t>
            </a:r>
            <a:r>
              <a:rPr lang="en-ID" sz="1800" dirty="0"/>
              <a:t>. </a:t>
            </a:r>
            <a:r>
              <a:rPr lang="en-ID" sz="1800" dirty="0" err="1"/>
              <a:t>jujur</a:t>
            </a:r>
            <a:r>
              <a:rPr lang="en-ID" sz="1800" dirty="0"/>
              <a:t> </a:t>
            </a:r>
            <a:r>
              <a:rPr lang="en-ID" sz="1800" dirty="0" err="1"/>
              <a:t>dalam</a:t>
            </a:r>
            <a:r>
              <a:rPr lang="en-ID" sz="1800" dirty="0"/>
              <a:t> </a:t>
            </a:r>
            <a:r>
              <a:rPr lang="en-ID" sz="1800" dirty="0" err="1"/>
              <a:t>segala</a:t>
            </a:r>
            <a:r>
              <a:rPr lang="en-ID" sz="1800" dirty="0"/>
              <a:t> </a:t>
            </a:r>
            <a:r>
              <a:rPr lang="en-ID" sz="1800" dirty="0" err="1"/>
              <a:t>hal</a:t>
            </a:r>
            <a:r>
              <a:rPr lang="en-ID" sz="1800" dirty="0"/>
              <a:t> di </a:t>
            </a:r>
            <a:r>
              <a:rPr lang="en-ID" sz="1800" dirty="0" err="1"/>
              <a:t>kehidupan</a:t>
            </a:r>
            <a:r>
              <a:rPr lang="en-ID" sz="1800" dirty="0"/>
              <a:t> </a:t>
            </a:r>
            <a:r>
              <a:rPr lang="en-ID" sz="1800" dirty="0" err="1"/>
              <a:t>sehari-hari</a:t>
            </a:r>
            <a:r>
              <a:rPr lang="en-ID" sz="1800" dirty="0"/>
              <a:t>. </a:t>
            </a:r>
            <a:r>
              <a:rPr lang="en-ID" sz="1800" dirty="0" err="1"/>
              <a:t>Sebab</a:t>
            </a:r>
            <a:r>
              <a:rPr lang="en-ID" sz="1800" dirty="0"/>
              <a:t>, </a:t>
            </a:r>
            <a:r>
              <a:rPr lang="en-ID" sz="1800" dirty="0" err="1"/>
              <a:t>kejujuran</a:t>
            </a:r>
            <a:r>
              <a:rPr lang="en-ID" sz="1800" dirty="0"/>
              <a:t> </a:t>
            </a:r>
            <a:r>
              <a:rPr lang="en-ID" sz="1800" dirty="0" err="1"/>
              <a:t>memiliki</a:t>
            </a:r>
            <a:r>
              <a:rPr lang="en-ID" sz="1800" dirty="0"/>
              <a:t> </a:t>
            </a:r>
            <a:r>
              <a:rPr lang="en-ID" sz="1800" dirty="0" err="1"/>
              <a:t>banyak</a:t>
            </a:r>
            <a:r>
              <a:rPr lang="en-ID" sz="1800" dirty="0"/>
              <a:t> hikmah dan </a:t>
            </a:r>
            <a:r>
              <a:rPr lang="en-ID" sz="1800" dirty="0" err="1"/>
              <a:t>keutamaan</a:t>
            </a:r>
            <a:r>
              <a:rPr lang="en-ID" sz="1800" dirty="0"/>
              <a:t>, di </a:t>
            </a:r>
            <a:r>
              <a:rPr lang="en-ID" sz="1800" dirty="0" err="1"/>
              <a:t>antaranya</a:t>
            </a:r>
            <a:r>
              <a:rPr lang="en-ID" sz="1800" dirty="0"/>
              <a:t> </a:t>
            </a:r>
            <a:r>
              <a:rPr lang="en-ID" sz="1800" dirty="0" err="1"/>
              <a:t>adalah</a:t>
            </a:r>
            <a:r>
              <a:rPr lang="en-ID" sz="1800" dirty="0"/>
              <a:t> </a:t>
            </a:r>
            <a:r>
              <a:rPr lang="en-ID" sz="1800" dirty="0" err="1"/>
              <a:t>membuat</a:t>
            </a:r>
            <a:r>
              <a:rPr lang="en-ID" sz="1800" dirty="0"/>
              <a:t> </a:t>
            </a:r>
            <a:r>
              <a:rPr lang="en-ID" sz="1800" dirty="0" err="1"/>
              <a:t>hati</a:t>
            </a:r>
            <a:r>
              <a:rPr lang="en-ID" sz="1800" dirty="0"/>
              <a:t> </a:t>
            </a:r>
            <a:r>
              <a:rPr lang="en-ID" sz="1800" dirty="0" err="1"/>
              <a:t>tenang</a:t>
            </a:r>
            <a:r>
              <a:rPr lang="en-ID" sz="1800" dirty="0"/>
              <a:t>, </a:t>
            </a:r>
            <a:r>
              <a:rPr lang="en-ID" sz="1800" dirty="0" err="1"/>
              <a:t>disukai</a:t>
            </a:r>
            <a:r>
              <a:rPr lang="en-ID" sz="1800" dirty="0"/>
              <a:t> oleh </a:t>
            </a:r>
            <a:r>
              <a:rPr lang="en-ID" sz="1800" dirty="0" err="1"/>
              <a:t>banyak</a:t>
            </a:r>
            <a:r>
              <a:rPr lang="en-ID" sz="1800" dirty="0"/>
              <a:t> orang, dan </a:t>
            </a:r>
            <a:r>
              <a:rPr lang="en-ID" sz="1800" dirty="0" err="1"/>
              <a:t>terhindar</a:t>
            </a:r>
            <a:r>
              <a:rPr lang="en-ID" sz="1800" dirty="0"/>
              <a:t> </a:t>
            </a:r>
            <a:r>
              <a:rPr lang="en-ID" sz="1800" dirty="0" err="1"/>
              <a:t>dari</a:t>
            </a:r>
            <a:r>
              <a:rPr lang="en-ID" sz="1800" dirty="0"/>
              <a:t> </a:t>
            </a:r>
            <a:r>
              <a:rPr lang="en-ID" sz="1800" dirty="0" err="1"/>
              <a:t>siksa</a:t>
            </a:r>
            <a:r>
              <a:rPr lang="en-ID" sz="1800" dirty="0"/>
              <a:t> </a:t>
            </a:r>
            <a:r>
              <a:rPr lang="en-ID" sz="1800" dirty="0" err="1"/>
              <a:t>api</a:t>
            </a:r>
            <a:r>
              <a:rPr lang="en-ID" sz="1800" dirty="0"/>
              <a:t> </a:t>
            </a:r>
            <a:r>
              <a:rPr lang="en-ID" sz="1800" dirty="0" err="1"/>
              <a:t>neraka</a:t>
            </a:r>
            <a:r>
              <a:rPr lang="en-ID" sz="1800" dirty="0"/>
              <a:t>.</a:t>
            </a:r>
          </a:p>
        </p:txBody>
      </p:sp>
      <p:sp>
        <p:nvSpPr>
          <p:cNvPr id="15" name="Kotak Teks 10"/>
          <p:cNvSpPr txBox="1"/>
          <p:nvPr/>
        </p:nvSpPr>
        <p:spPr>
          <a:xfrm>
            <a:off x="419100" y="1417082"/>
            <a:ext cx="8305800" cy="1328023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ID" dirty="0"/>
              <a:t>Salah </a:t>
            </a:r>
            <a:r>
              <a:rPr lang="en-ID" dirty="0" err="1"/>
              <a:t>dampak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kemajuan</a:t>
            </a:r>
            <a:r>
              <a:rPr lang="en-ID" dirty="0"/>
              <a:t> </a:t>
            </a:r>
            <a:r>
              <a:rPr lang="en-ID" dirty="0" err="1"/>
              <a:t>teknologi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melakukan</a:t>
            </a:r>
            <a:r>
              <a:rPr lang="en-ID" dirty="0"/>
              <a:t> </a:t>
            </a:r>
            <a:r>
              <a:rPr lang="en-ID" dirty="0" err="1"/>
              <a:t>kegiatan</a:t>
            </a:r>
            <a:r>
              <a:rPr lang="en-ID" dirty="0"/>
              <a:t> </a:t>
            </a:r>
            <a:r>
              <a:rPr lang="en-ID" dirty="0" err="1"/>
              <a:t>muamalah</a:t>
            </a:r>
            <a:r>
              <a:rPr lang="en-ID" dirty="0"/>
              <a:t> </a:t>
            </a:r>
            <a:r>
              <a:rPr lang="en-ID" dirty="0" err="1"/>
              <a:t>seperti</a:t>
            </a:r>
            <a:r>
              <a:rPr lang="en-ID" dirty="0"/>
              <a:t> </a:t>
            </a:r>
            <a:r>
              <a:rPr lang="en-ID" dirty="0" err="1"/>
              <a:t>jual</a:t>
            </a:r>
            <a:r>
              <a:rPr lang="en-ID" dirty="0"/>
              <a:t> </a:t>
            </a:r>
            <a:r>
              <a:rPr lang="en-ID" dirty="0" err="1"/>
              <a:t>beli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online. Akan </a:t>
            </a:r>
            <a:r>
              <a:rPr lang="en-ID" dirty="0" err="1"/>
              <a:t>tetapi</a:t>
            </a:r>
            <a:r>
              <a:rPr lang="en-ID" dirty="0"/>
              <a:t>, </a:t>
            </a:r>
            <a:r>
              <a:rPr lang="en-ID" dirty="0" err="1"/>
              <a:t>kegiatan</a:t>
            </a:r>
            <a:r>
              <a:rPr lang="en-ID" dirty="0"/>
              <a:t> </a:t>
            </a:r>
            <a:r>
              <a:rPr lang="en-ID" dirty="0" err="1"/>
              <a:t>jual</a:t>
            </a:r>
            <a:r>
              <a:rPr lang="en-ID" dirty="0"/>
              <a:t> </a:t>
            </a:r>
            <a:r>
              <a:rPr lang="en-ID" dirty="0" err="1"/>
              <a:t>beli</a:t>
            </a:r>
            <a:r>
              <a:rPr lang="en-ID" dirty="0"/>
              <a:t> yang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online </a:t>
            </a:r>
            <a:r>
              <a:rPr lang="en-ID" dirty="0" err="1"/>
              <a:t>seringkali</a:t>
            </a:r>
            <a:r>
              <a:rPr lang="en-ID" dirty="0"/>
              <a:t> </a:t>
            </a:r>
            <a:r>
              <a:rPr lang="en-ID" dirty="0" err="1"/>
              <a:t>dimanfaatkan</a:t>
            </a:r>
            <a:r>
              <a:rPr lang="en-ID" dirty="0"/>
              <a:t> oleh orang yang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bertanggung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berbuat</a:t>
            </a:r>
            <a:r>
              <a:rPr lang="en-ID" dirty="0"/>
              <a:t> </a:t>
            </a:r>
            <a:r>
              <a:rPr lang="en-ID" dirty="0" err="1"/>
              <a:t>curang</a:t>
            </a:r>
            <a:r>
              <a:rPr lang="en-ID" dirty="0"/>
              <a:t>.</a:t>
            </a:r>
            <a:endParaRPr lang="en-GB" b="1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8E3D42-8D9E-497A-AE8A-75DAA26AE279}"/>
              </a:ext>
            </a:extLst>
          </p:cNvPr>
          <p:cNvSpPr txBox="1"/>
          <p:nvPr/>
        </p:nvSpPr>
        <p:spPr>
          <a:xfrm>
            <a:off x="594624" y="193658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altLang="en-GB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</a:rPr>
              <a:t>A.  </a:t>
            </a:r>
            <a:r>
              <a:rPr lang="en-ID" b="1" dirty="0">
                <a:solidFill>
                  <a:schemeClr val="bg1"/>
                </a:solidFill>
              </a:rPr>
              <a:t>Hadis Riwayat </a:t>
            </a:r>
            <a:r>
              <a:rPr lang="en-ID" b="1" dirty="0" err="1">
                <a:solidFill>
                  <a:schemeClr val="bg1"/>
                </a:solidFill>
              </a:rPr>
              <a:t>Baihaqi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dari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Ibnu</a:t>
            </a:r>
            <a:r>
              <a:rPr lang="en-ID" b="1" dirty="0">
                <a:solidFill>
                  <a:schemeClr val="bg1"/>
                </a:solidFill>
              </a:rPr>
              <a:t> Abbas R.A.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Jujur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dalam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Muamalah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69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3" grpId="1" animBg="1"/>
      <p:bldP spid="15" grpId="0" animBg="1"/>
      <p:bldP spid="1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sp>
        <p:nvSpPr>
          <p:cNvPr id="15" name="Kotak Teks 10"/>
          <p:cNvSpPr txBox="1"/>
          <p:nvPr/>
        </p:nvSpPr>
        <p:spPr>
          <a:xfrm>
            <a:off x="419100" y="2956200"/>
            <a:ext cx="8305800" cy="1021556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ID" dirty="0"/>
              <a:t>Dari Hasan bin Ali R.A., Aku </a:t>
            </a:r>
            <a:r>
              <a:rPr lang="en-ID" dirty="0" err="1"/>
              <a:t>menghafal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Rasulullah</a:t>
            </a:r>
            <a:r>
              <a:rPr lang="en-ID" dirty="0"/>
              <a:t> Saw.: “</a:t>
            </a:r>
            <a:r>
              <a:rPr lang="en-ID" dirty="0" err="1"/>
              <a:t>Tinggalkanlah</a:t>
            </a:r>
            <a:r>
              <a:rPr lang="en-ID" dirty="0"/>
              <a:t> yang </a:t>
            </a:r>
            <a:r>
              <a:rPr lang="en-ID" dirty="0" err="1"/>
              <a:t>meragukanmu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sesuatu</a:t>
            </a:r>
            <a:r>
              <a:rPr lang="en-ID" dirty="0"/>
              <a:t> yang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meragukanmu</a:t>
            </a:r>
            <a:r>
              <a:rPr lang="en-ID" dirty="0"/>
              <a:t>,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sesungguhnya</a:t>
            </a:r>
            <a:r>
              <a:rPr lang="en-ID" dirty="0"/>
              <a:t> </a:t>
            </a:r>
            <a:r>
              <a:rPr lang="en-ID" dirty="0" err="1"/>
              <a:t>kejujuran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ketenangan</a:t>
            </a:r>
            <a:r>
              <a:rPr lang="en-ID" dirty="0"/>
              <a:t> dan </a:t>
            </a:r>
            <a:r>
              <a:rPr lang="en-ID" dirty="0" err="1"/>
              <a:t>dusta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keraguan</a:t>
            </a:r>
            <a:r>
              <a:rPr lang="en-ID" dirty="0"/>
              <a:t>.” (H.R. </a:t>
            </a:r>
            <a:r>
              <a:rPr lang="en-ID" dirty="0" err="1"/>
              <a:t>Tirmidzi</a:t>
            </a:r>
            <a:r>
              <a:rPr lang="en-ID" dirty="0"/>
              <a:t>)</a:t>
            </a:r>
            <a:endParaRPr lang="en-GB" b="1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8E3D42-8D9E-497A-AE8A-75DAA26AE279}"/>
              </a:ext>
            </a:extLst>
          </p:cNvPr>
          <p:cNvSpPr txBox="1"/>
          <p:nvPr/>
        </p:nvSpPr>
        <p:spPr>
          <a:xfrm>
            <a:off x="594624" y="193658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B. Hadis Riwayat </a:t>
            </a:r>
            <a:r>
              <a:rPr lang="en-ID" b="1" dirty="0" err="1">
                <a:solidFill>
                  <a:schemeClr val="bg1"/>
                </a:solidFill>
              </a:rPr>
              <a:t>Tirmidzi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dari</a:t>
            </a:r>
            <a:r>
              <a:rPr lang="en-ID" b="1" dirty="0">
                <a:solidFill>
                  <a:schemeClr val="bg1"/>
                </a:solidFill>
              </a:rPr>
              <a:t> Hasan bin Ali R.A.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Jujur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dalam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Muamalah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A78EF3-791C-4934-8B97-C58FDE744F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967767"/>
            <a:ext cx="5472975" cy="191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6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sp>
        <p:nvSpPr>
          <p:cNvPr id="15" name="Kotak Teks 10"/>
          <p:cNvSpPr txBox="1"/>
          <p:nvPr/>
        </p:nvSpPr>
        <p:spPr>
          <a:xfrm>
            <a:off x="419100" y="1258423"/>
            <a:ext cx="8305800" cy="1021556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ID" dirty="0"/>
              <a:t>Hadis </a:t>
            </a:r>
            <a:r>
              <a:rPr lang="en-ID" dirty="0" err="1"/>
              <a:t>riwayat</a:t>
            </a:r>
            <a:r>
              <a:rPr lang="en-ID" dirty="0"/>
              <a:t> </a:t>
            </a:r>
            <a:r>
              <a:rPr lang="en-ID" dirty="0" err="1"/>
              <a:t>Tirmidzi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Hasan bin Ali R.A.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berisi</a:t>
            </a:r>
            <a:r>
              <a:rPr lang="en-ID" dirty="0"/>
              <a:t> </a:t>
            </a:r>
            <a:r>
              <a:rPr lang="en-ID" dirty="0" err="1"/>
              <a:t>perintah</a:t>
            </a:r>
            <a:r>
              <a:rPr lang="en-ID" dirty="0"/>
              <a:t> agar </a:t>
            </a:r>
            <a:r>
              <a:rPr lang="en-ID" dirty="0" err="1"/>
              <a:t>kita</a:t>
            </a:r>
            <a:r>
              <a:rPr lang="en-ID" dirty="0"/>
              <a:t> </a:t>
            </a:r>
            <a:r>
              <a:rPr lang="en-ID" dirty="0" err="1"/>
              <a:t>meninggalkan</a:t>
            </a:r>
            <a:r>
              <a:rPr lang="en-ID" dirty="0"/>
              <a:t> </a:t>
            </a:r>
            <a:r>
              <a:rPr lang="en-ID" dirty="0" err="1"/>
              <a:t>segala</a:t>
            </a:r>
            <a:r>
              <a:rPr lang="en-ID" dirty="0"/>
              <a:t> </a:t>
            </a:r>
            <a:r>
              <a:rPr lang="en-ID" dirty="0" err="1"/>
              <a:t>sesuatu</a:t>
            </a:r>
            <a:r>
              <a:rPr lang="en-ID" dirty="0"/>
              <a:t> yang </a:t>
            </a:r>
            <a:r>
              <a:rPr lang="en-ID" dirty="0" err="1"/>
              <a:t>menimbulkan</a:t>
            </a:r>
            <a:r>
              <a:rPr lang="en-ID" dirty="0"/>
              <a:t> </a:t>
            </a:r>
            <a:r>
              <a:rPr lang="en-ID" dirty="0" err="1"/>
              <a:t>keraguan</a:t>
            </a:r>
            <a:r>
              <a:rPr lang="en-ID" dirty="0"/>
              <a:t> (</a:t>
            </a:r>
            <a:r>
              <a:rPr lang="en-ID" dirty="0" err="1"/>
              <a:t>ketidakjujuran</a:t>
            </a:r>
            <a:r>
              <a:rPr lang="en-ID" dirty="0"/>
              <a:t>)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hati</a:t>
            </a:r>
            <a:r>
              <a:rPr lang="en-ID" dirty="0"/>
              <a:t> dan </a:t>
            </a:r>
            <a:r>
              <a:rPr lang="en-ID" dirty="0" err="1"/>
              <a:t>menuju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sesuatu</a:t>
            </a:r>
            <a:r>
              <a:rPr lang="en-ID" dirty="0"/>
              <a:t> yang </a:t>
            </a:r>
            <a:r>
              <a:rPr lang="en-ID" dirty="0" err="1"/>
              <a:t>membawa</a:t>
            </a:r>
            <a:r>
              <a:rPr lang="en-ID" dirty="0"/>
              <a:t> </a:t>
            </a:r>
            <a:r>
              <a:rPr lang="en-ID" dirty="0" err="1"/>
              <a:t>hati</a:t>
            </a:r>
            <a:r>
              <a:rPr lang="en-ID" dirty="0"/>
              <a:t> </a:t>
            </a:r>
            <a:r>
              <a:rPr lang="en-ID" dirty="0" err="1"/>
              <a:t>kita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ketenangan</a:t>
            </a:r>
            <a:r>
              <a:rPr lang="en-ID" dirty="0"/>
              <a:t> (</a:t>
            </a:r>
            <a:r>
              <a:rPr lang="en-ID" dirty="0" err="1"/>
              <a:t>kejujuran</a:t>
            </a:r>
            <a:r>
              <a:rPr lang="en-ID" dirty="0"/>
              <a:t>).</a:t>
            </a:r>
            <a:endParaRPr lang="en-GB" b="1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8E3D42-8D9E-497A-AE8A-75DAA26AE279}"/>
              </a:ext>
            </a:extLst>
          </p:cNvPr>
          <p:cNvSpPr txBox="1"/>
          <p:nvPr/>
        </p:nvSpPr>
        <p:spPr>
          <a:xfrm>
            <a:off x="594624" y="193658"/>
            <a:ext cx="45885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</a:rPr>
              <a:t>B. Hadis Riwayat </a:t>
            </a:r>
            <a:r>
              <a:rPr lang="en-ID" b="1" dirty="0" err="1">
                <a:solidFill>
                  <a:schemeClr val="bg1"/>
                </a:solidFill>
              </a:rPr>
              <a:t>Tirmidzi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dari</a:t>
            </a:r>
            <a:r>
              <a:rPr lang="en-ID" b="1" dirty="0">
                <a:solidFill>
                  <a:schemeClr val="bg1"/>
                </a:solidFill>
              </a:rPr>
              <a:t> Hasan bin Ali R.A. </a:t>
            </a:r>
            <a:r>
              <a:rPr lang="en-ID" b="1" dirty="0" err="1">
                <a:solidFill>
                  <a:schemeClr val="bg1"/>
                </a:solidFill>
              </a:rPr>
              <a:t>tentang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Jujur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dalam</a:t>
            </a:r>
            <a:r>
              <a:rPr lang="en-ID" b="1" dirty="0">
                <a:solidFill>
                  <a:schemeClr val="bg1"/>
                </a:solidFill>
              </a:rPr>
              <a:t> </a:t>
            </a:r>
            <a:r>
              <a:rPr lang="en-ID" b="1" dirty="0" err="1">
                <a:solidFill>
                  <a:schemeClr val="bg1"/>
                </a:solidFill>
              </a:rPr>
              <a:t>Muamalah</a:t>
            </a:r>
            <a:endParaRPr lang="en-GB" b="1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0" name="Rounded Rectangle 7">
            <a:extLst>
              <a:ext uri="{FF2B5EF4-FFF2-40B4-BE49-F238E27FC236}">
                <a16:creationId xmlns:a16="http://schemas.microsoft.com/office/drawing/2014/main" id="{87F5C641-7893-49A4-AA9B-4D03DFEDCBD3}"/>
              </a:ext>
            </a:extLst>
          </p:cNvPr>
          <p:cNvSpPr/>
          <p:nvPr/>
        </p:nvSpPr>
        <p:spPr>
          <a:xfrm>
            <a:off x="419100" y="2571750"/>
            <a:ext cx="8305800" cy="1021556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 err="1"/>
              <a:t>Jujur</a:t>
            </a:r>
            <a:r>
              <a:rPr lang="en-ID" dirty="0"/>
              <a:t>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kesesuaian</a:t>
            </a:r>
            <a:r>
              <a:rPr lang="en-ID" dirty="0"/>
              <a:t> </a:t>
            </a:r>
            <a:r>
              <a:rPr lang="en-ID" dirty="0" err="1"/>
              <a:t>antara</a:t>
            </a:r>
            <a:r>
              <a:rPr lang="en-ID" dirty="0"/>
              <a:t> </a:t>
            </a:r>
            <a:r>
              <a:rPr lang="en-ID" dirty="0" err="1"/>
              <a:t>hati</a:t>
            </a:r>
            <a:r>
              <a:rPr lang="en-ID" dirty="0"/>
              <a:t>, </a:t>
            </a:r>
            <a:r>
              <a:rPr lang="en-ID" dirty="0" err="1"/>
              <a:t>ucapan</a:t>
            </a:r>
            <a:r>
              <a:rPr lang="en-ID" dirty="0"/>
              <a:t>, dan </a:t>
            </a:r>
            <a:r>
              <a:rPr lang="en-ID" dirty="0" err="1"/>
              <a:t>tindakan</a:t>
            </a:r>
            <a:r>
              <a:rPr lang="en-ID" dirty="0"/>
              <a:t>. </a:t>
            </a:r>
            <a:r>
              <a:rPr lang="en-ID" dirty="0" err="1"/>
              <a:t>Dengan</a:t>
            </a:r>
            <a:r>
              <a:rPr lang="en-ID" dirty="0"/>
              <a:t> kata lain, </a:t>
            </a:r>
            <a:r>
              <a:rPr lang="en-ID" dirty="0" err="1"/>
              <a:t>jujur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mengatakan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melakukan</a:t>
            </a:r>
            <a:r>
              <a:rPr lang="en-ID" dirty="0"/>
              <a:t> </a:t>
            </a:r>
            <a:r>
              <a:rPr lang="en-ID" dirty="0" err="1"/>
              <a:t>sesuatu</a:t>
            </a:r>
            <a:r>
              <a:rPr lang="en-ID" dirty="0"/>
              <a:t>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kebenaran</a:t>
            </a:r>
            <a:r>
              <a:rPr lang="en-ID" dirty="0"/>
              <a:t> yang </a:t>
            </a:r>
            <a:r>
              <a:rPr lang="en-ID" dirty="0" err="1"/>
              <a:t>ada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dilebih</a:t>
            </a:r>
            <a:r>
              <a:rPr lang="en-ID" dirty="0"/>
              <a:t>- </a:t>
            </a:r>
            <a:r>
              <a:rPr lang="en-ID" dirty="0" err="1"/>
              <a:t>lebihkan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dikurangi</a:t>
            </a:r>
            <a:r>
              <a:rPr lang="en-ID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535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2709</TotalTime>
  <Words>1071</Words>
  <Application>Microsoft Office PowerPoint</Application>
  <PresentationFormat>On-screen Show (16:9)</PresentationFormat>
  <Paragraphs>49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ae_Ouhod</vt:lpstr>
      <vt:lpstr>Arial</vt:lpstr>
      <vt:lpstr>Calibri</vt:lpstr>
      <vt:lpstr>Muli</vt:lpstr>
      <vt:lpstr>Open Sans</vt:lpstr>
      <vt:lpstr>Patrick Hand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namira sukma</cp:lastModifiedBy>
  <cp:revision>274</cp:revision>
  <cp:lastPrinted>2022-04-09T01:52:42Z</cp:lastPrinted>
  <dcterms:created xsi:type="dcterms:W3CDTF">2022-01-17T01:37:52Z</dcterms:created>
  <dcterms:modified xsi:type="dcterms:W3CDTF">2024-07-12T12:22:19Z</dcterms:modified>
</cp:coreProperties>
</file>