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281" r:id="rId3"/>
    <p:sldId id="282" r:id="rId4"/>
    <p:sldId id="283" r:id="rId5"/>
    <p:sldId id="304" r:id="rId6"/>
    <p:sldId id="305" r:id="rId7"/>
    <p:sldId id="306" r:id="rId8"/>
    <p:sldId id="309" r:id="rId9"/>
    <p:sldId id="308" r:id="rId10"/>
    <p:sldId id="307" r:id="rId11"/>
    <p:sldId id="298" r:id="rId12"/>
    <p:sldId id="310" r:id="rId13"/>
    <p:sldId id="311" r:id="rId14"/>
    <p:sldId id="312" r:id="rId15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F8804B"/>
    <a:srgbClr val="C9C011"/>
    <a:srgbClr val="15C06A"/>
    <a:srgbClr val="26A8DF"/>
    <a:srgbClr val="B1CE37"/>
    <a:srgbClr val="00C06A"/>
    <a:srgbClr val="40BF38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78" autoAdjust="0"/>
  </p:normalViewPr>
  <p:slideViewPr>
    <p:cSldViewPr>
      <p:cViewPr varScale="1">
        <p:scale>
          <a:sx n="87" d="100"/>
          <a:sy n="87" d="100"/>
        </p:scale>
        <p:origin x="906" y="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Al-Qur’an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Hadis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39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</a:t>
            </a:r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B3284C-6A94-41C6-82E0-C8B27A1D40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1" b="25674"/>
          <a:stretch/>
        </p:blipFill>
        <p:spPr>
          <a:xfrm>
            <a:off x="1500734" y="916244"/>
            <a:ext cx="2304296" cy="313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09600" y="305965"/>
            <a:ext cx="4724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B. Q.S. Al-</a:t>
            </a:r>
            <a:r>
              <a:rPr lang="en-ID" b="1" dirty="0" err="1">
                <a:solidFill>
                  <a:schemeClr val="bg1"/>
                </a:solidFill>
              </a:rPr>
              <a:t>Mujādalah</a:t>
            </a:r>
            <a:r>
              <a:rPr lang="en-ID" b="1" dirty="0">
                <a:solidFill>
                  <a:schemeClr val="bg1"/>
                </a:solidFill>
              </a:rPr>
              <a:t>/58: 11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7" name="Kotak Teks 10">
            <a:extLst>
              <a:ext uri="{FF2B5EF4-FFF2-40B4-BE49-F238E27FC236}">
                <a16:creationId xmlns:a16="http://schemas.microsoft.com/office/drawing/2014/main" id="{95A70A5C-2A3D-4EA0-9778-8B259328AFEF}"/>
              </a:ext>
            </a:extLst>
          </p:cNvPr>
          <p:cNvSpPr txBox="1"/>
          <p:nvPr/>
        </p:nvSpPr>
        <p:spPr>
          <a:xfrm>
            <a:off x="409919" y="2343266"/>
            <a:ext cx="8305800" cy="1940957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sedang</a:t>
            </a:r>
            <a:r>
              <a:rPr lang="en-ID" dirty="0"/>
              <a:t> </a:t>
            </a:r>
            <a:r>
              <a:rPr lang="en-ID" dirty="0" err="1"/>
              <a:t>memimpin</a:t>
            </a:r>
            <a:r>
              <a:rPr lang="en-ID" dirty="0"/>
              <a:t> </a:t>
            </a:r>
            <a:r>
              <a:rPr lang="en-ID" dirty="0" err="1"/>
              <a:t>majelis</a:t>
            </a:r>
            <a:r>
              <a:rPr lang="en-ID" dirty="0"/>
              <a:t> </a:t>
            </a:r>
            <a:r>
              <a:rPr lang="en-ID" dirty="0" err="1"/>
              <a:t>ilmu</a:t>
            </a:r>
            <a:r>
              <a:rPr lang="en-ID" dirty="0"/>
              <a:t>. </a:t>
            </a:r>
            <a:r>
              <a:rPr lang="en-ID" dirty="0" err="1"/>
              <a:t>Tiba-tiba</a:t>
            </a:r>
            <a:r>
              <a:rPr lang="en-ID" dirty="0"/>
              <a:t> </a:t>
            </a:r>
            <a:r>
              <a:rPr lang="en-ID" dirty="0" err="1"/>
              <a:t>datang</a:t>
            </a:r>
            <a:r>
              <a:rPr lang="en-ID" dirty="0"/>
              <a:t> </a:t>
            </a:r>
            <a:r>
              <a:rPr lang="en-ID" dirty="0" err="1"/>
              <a:t>beberapa</a:t>
            </a:r>
            <a:r>
              <a:rPr lang="en-ID" dirty="0"/>
              <a:t> </a:t>
            </a:r>
            <a:r>
              <a:rPr lang="en-ID" dirty="0" err="1"/>
              <a:t>sahabat</a:t>
            </a:r>
            <a:r>
              <a:rPr lang="en-ID" dirty="0"/>
              <a:t> yang </a:t>
            </a:r>
            <a:r>
              <a:rPr lang="en-ID" dirty="0" err="1"/>
              <a:t>pernah</a:t>
            </a:r>
            <a:r>
              <a:rPr lang="en-ID" dirty="0"/>
              <a:t> </a:t>
            </a:r>
            <a:r>
              <a:rPr lang="en-ID" dirty="0" err="1"/>
              <a:t>mengikuti</a:t>
            </a:r>
            <a:r>
              <a:rPr lang="en-ID" dirty="0"/>
              <a:t> </a:t>
            </a:r>
            <a:r>
              <a:rPr lang="en-ID" dirty="0" err="1"/>
              <a:t>Perang</a:t>
            </a:r>
            <a:r>
              <a:rPr lang="en-ID" dirty="0"/>
              <a:t> </a:t>
            </a:r>
            <a:r>
              <a:rPr lang="en-ID" dirty="0" err="1"/>
              <a:t>Badar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majelis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, </a:t>
            </a:r>
            <a:r>
              <a:rPr lang="en-ID" dirty="0" err="1"/>
              <a:t>kemudian</a:t>
            </a:r>
            <a:r>
              <a:rPr lang="en-ID" dirty="0"/>
              <a:t> </a:t>
            </a:r>
            <a:r>
              <a:rPr lang="en-ID" dirty="0" err="1"/>
              <a:t>datang</a:t>
            </a:r>
            <a:r>
              <a:rPr lang="en-ID" dirty="0"/>
              <a:t> pula para </a:t>
            </a:r>
            <a:r>
              <a:rPr lang="en-ID" dirty="0" err="1"/>
              <a:t>sahabat</a:t>
            </a:r>
            <a:r>
              <a:rPr lang="en-ID" dirty="0"/>
              <a:t> yang </a:t>
            </a:r>
            <a:r>
              <a:rPr lang="en-ID" dirty="0" err="1"/>
              <a:t>lainnya</a:t>
            </a:r>
            <a:r>
              <a:rPr lang="en-ID" dirty="0"/>
              <a:t>. </a:t>
            </a:r>
            <a:r>
              <a:rPr lang="en-ID" dirty="0" err="1"/>
              <a:t>Mereka</a:t>
            </a:r>
            <a:r>
              <a:rPr lang="en-ID" dirty="0"/>
              <a:t> yang </a:t>
            </a:r>
            <a:r>
              <a:rPr lang="en-ID" dirty="0" err="1"/>
              <a:t>baru</a:t>
            </a:r>
            <a:r>
              <a:rPr lang="en-ID" dirty="0"/>
              <a:t> </a:t>
            </a:r>
            <a:r>
              <a:rPr lang="en-ID" dirty="0" err="1"/>
              <a:t>datang</a:t>
            </a:r>
            <a:r>
              <a:rPr lang="en-ID" dirty="0"/>
              <a:t> </a:t>
            </a:r>
            <a:r>
              <a:rPr lang="en-ID" dirty="0" err="1"/>
              <a:t>memberi</a:t>
            </a:r>
            <a:r>
              <a:rPr lang="en-ID" dirty="0"/>
              <a:t> </a:t>
            </a:r>
            <a:r>
              <a:rPr lang="en-ID" dirty="0" err="1"/>
              <a:t>salam</a:t>
            </a:r>
            <a:r>
              <a:rPr lang="en-ID" dirty="0"/>
              <a:t>, </a:t>
            </a:r>
            <a:r>
              <a:rPr lang="en-ID" dirty="0" err="1"/>
              <a:t>kemudian</a:t>
            </a:r>
            <a:r>
              <a:rPr lang="en-ID" dirty="0"/>
              <a:t> </a:t>
            </a:r>
            <a:r>
              <a:rPr lang="en-ID" dirty="0" err="1"/>
              <a:t>Rasulullah</a:t>
            </a:r>
            <a:r>
              <a:rPr lang="en-ID" dirty="0"/>
              <a:t> Saw. dan para </a:t>
            </a:r>
            <a:r>
              <a:rPr lang="en-ID" dirty="0" err="1"/>
              <a:t>sahabat</a:t>
            </a:r>
            <a:r>
              <a:rPr lang="en-ID" dirty="0"/>
              <a:t> </a:t>
            </a:r>
            <a:r>
              <a:rPr lang="en-ID" dirty="0" err="1"/>
              <a:t>menjawab</a:t>
            </a:r>
            <a:r>
              <a:rPr lang="en-ID" dirty="0"/>
              <a:t> </a:t>
            </a:r>
            <a:r>
              <a:rPr lang="en-ID" dirty="0" err="1"/>
              <a:t>salam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. Akan </a:t>
            </a:r>
            <a:r>
              <a:rPr lang="en-ID" dirty="0" err="1"/>
              <a:t>tetapi</a:t>
            </a:r>
            <a:r>
              <a:rPr lang="en-ID" dirty="0"/>
              <a:t>,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datang</a:t>
            </a:r>
            <a:r>
              <a:rPr lang="en-ID" dirty="0"/>
              <a:t> </a:t>
            </a:r>
            <a:r>
              <a:rPr lang="en-ID" dirty="0" err="1"/>
              <a:t>terlebih</a:t>
            </a:r>
            <a:r>
              <a:rPr lang="en-ID" dirty="0"/>
              <a:t> </a:t>
            </a:r>
            <a:r>
              <a:rPr lang="en-ID" dirty="0" err="1"/>
              <a:t>dahulu</a:t>
            </a:r>
            <a:r>
              <a:rPr lang="en-ID" dirty="0"/>
              <a:t> (</a:t>
            </a:r>
            <a:r>
              <a:rPr lang="en-ID" dirty="0" err="1"/>
              <a:t>sudah</a:t>
            </a:r>
            <a:r>
              <a:rPr lang="en-ID" dirty="0"/>
              <a:t> duduk)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mau</a:t>
            </a:r>
            <a:r>
              <a:rPr lang="en-ID" dirty="0"/>
              <a:t> </a:t>
            </a:r>
            <a:r>
              <a:rPr lang="en-ID" dirty="0" err="1"/>
              <a:t>bergeser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tempat</a:t>
            </a:r>
            <a:r>
              <a:rPr lang="en-ID" dirty="0"/>
              <a:t> </a:t>
            </a:r>
            <a:r>
              <a:rPr lang="en-ID" dirty="0" err="1"/>
              <a:t>duduknya</a:t>
            </a:r>
            <a:r>
              <a:rPr lang="en-ID" dirty="0"/>
              <a:t>, </a:t>
            </a:r>
            <a:r>
              <a:rPr lang="en-ID" dirty="0" err="1"/>
              <a:t>sehingga</a:t>
            </a:r>
            <a:r>
              <a:rPr lang="en-ID" dirty="0"/>
              <a:t> yang </a:t>
            </a:r>
            <a:r>
              <a:rPr lang="en-ID" dirty="0" err="1"/>
              <a:t>baru</a:t>
            </a:r>
            <a:r>
              <a:rPr lang="en-ID" dirty="0"/>
              <a:t> </a:t>
            </a:r>
            <a:r>
              <a:rPr lang="en-ID" dirty="0" err="1"/>
              <a:t>datang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tempat</a:t>
            </a:r>
            <a:r>
              <a:rPr lang="en-ID" dirty="0"/>
              <a:t> duduk</a:t>
            </a:r>
          </a:p>
        </p:txBody>
      </p:sp>
      <p:sp>
        <p:nvSpPr>
          <p:cNvPr id="8" name="Google Shape;980;p58">
            <a:extLst>
              <a:ext uri="{FF2B5EF4-FFF2-40B4-BE49-F238E27FC236}">
                <a16:creationId xmlns:a16="http://schemas.microsoft.com/office/drawing/2014/main" id="{1A76E6E0-B4C3-494C-BCDF-DC00578079BA}"/>
              </a:ext>
            </a:extLst>
          </p:cNvPr>
          <p:cNvSpPr txBox="1">
            <a:spLocks/>
          </p:cNvSpPr>
          <p:nvPr/>
        </p:nvSpPr>
        <p:spPr>
          <a:xfrm>
            <a:off x="409919" y="1138076"/>
            <a:ext cx="8305800" cy="1074140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D" sz="1800" dirty="0" err="1"/>
              <a:t>Asbabun</a:t>
            </a:r>
            <a:r>
              <a:rPr lang="en-ID" sz="1800" dirty="0"/>
              <a:t> </a:t>
            </a:r>
            <a:r>
              <a:rPr lang="en-ID" sz="1800" dirty="0" err="1"/>
              <a:t>nuzul</a:t>
            </a:r>
            <a:r>
              <a:rPr lang="en-ID" sz="1800" dirty="0"/>
              <a:t> Q.S. Al-</a:t>
            </a:r>
            <a:r>
              <a:rPr lang="en-ID" sz="1800" dirty="0" err="1"/>
              <a:t>Mujādalah</a:t>
            </a:r>
            <a:r>
              <a:rPr lang="en-ID" sz="1800" dirty="0"/>
              <a:t>/58: 11 </a:t>
            </a:r>
            <a:r>
              <a:rPr lang="en-ID" sz="1800" dirty="0" err="1"/>
              <a:t>berkenaan</a:t>
            </a:r>
            <a:r>
              <a:rPr lang="en-ID" sz="1800" dirty="0"/>
              <a:t> </a:t>
            </a:r>
            <a:r>
              <a:rPr lang="en-ID" sz="1800" dirty="0" err="1"/>
              <a:t>dengan</a:t>
            </a:r>
            <a:r>
              <a:rPr lang="en-ID" sz="1800" dirty="0"/>
              <a:t> </a:t>
            </a:r>
            <a:r>
              <a:rPr lang="en-ID" sz="1800" dirty="0" err="1"/>
              <a:t>majelis</a:t>
            </a:r>
            <a:r>
              <a:rPr lang="en-ID" sz="1800" dirty="0"/>
              <a:t> </a:t>
            </a:r>
            <a:r>
              <a:rPr lang="en-ID" sz="1800" dirty="0" err="1"/>
              <a:t>ilmu</a:t>
            </a:r>
            <a:r>
              <a:rPr lang="en-ID" sz="1800" dirty="0"/>
              <a:t> dan </a:t>
            </a:r>
            <a:r>
              <a:rPr lang="en-ID" sz="1800" dirty="0" err="1"/>
              <a:t>kebiasaan</a:t>
            </a:r>
            <a:r>
              <a:rPr lang="en-ID" sz="1800" dirty="0"/>
              <a:t> </a:t>
            </a:r>
            <a:r>
              <a:rPr lang="en-ID" sz="1800" dirty="0" err="1"/>
              <a:t>Rasulullah</a:t>
            </a:r>
            <a:r>
              <a:rPr lang="en-ID" sz="1800" dirty="0"/>
              <a:t> Saw. yang </a:t>
            </a:r>
            <a:r>
              <a:rPr lang="en-ID" sz="1800" dirty="0" err="1"/>
              <a:t>memuliakan</a:t>
            </a:r>
            <a:r>
              <a:rPr lang="en-ID" sz="1800" dirty="0"/>
              <a:t> orang-orang yang </a:t>
            </a:r>
            <a:r>
              <a:rPr lang="en-ID" sz="1800" dirty="0" err="1"/>
              <a:t>ikut</a:t>
            </a:r>
            <a:r>
              <a:rPr lang="en-ID" sz="1800" dirty="0"/>
              <a:t> </a:t>
            </a:r>
            <a:r>
              <a:rPr lang="en-ID" sz="1800" dirty="0" err="1"/>
              <a:t>dalam</a:t>
            </a:r>
            <a:r>
              <a:rPr lang="en-ID" sz="1800" dirty="0"/>
              <a:t> </a:t>
            </a:r>
            <a:r>
              <a:rPr lang="en-ID" sz="1800" dirty="0" err="1"/>
              <a:t>perang</a:t>
            </a:r>
            <a:r>
              <a:rPr lang="en-ID" sz="1800" dirty="0"/>
              <a:t> </a:t>
            </a:r>
            <a:r>
              <a:rPr lang="en-ID" sz="1800" dirty="0" err="1"/>
              <a:t>Badar</a:t>
            </a:r>
            <a:r>
              <a:rPr lang="en-ID" sz="1800" dirty="0"/>
              <a:t> </a:t>
            </a:r>
            <a:r>
              <a:rPr lang="en-ID" sz="1800" dirty="0" err="1"/>
              <a:t>karena</a:t>
            </a:r>
            <a:r>
              <a:rPr lang="en-ID" sz="1800" dirty="0"/>
              <a:t> </a:t>
            </a:r>
            <a:r>
              <a:rPr lang="en-ID" sz="1800" dirty="0" err="1"/>
              <a:t>besarnya</a:t>
            </a:r>
            <a:r>
              <a:rPr lang="en-ID" sz="1800" dirty="0"/>
              <a:t> </a:t>
            </a:r>
            <a:r>
              <a:rPr lang="en-ID" sz="1800" dirty="0" err="1"/>
              <a:t>jasa</a:t>
            </a:r>
            <a:r>
              <a:rPr lang="en-ID" sz="1800" dirty="0"/>
              <a:t> </a:t>
            </a:r>
            <a:r>
              <a:rPr lang="en-ID" sz="1800" dirty="0" err="1"/>
              <a:t>mereka</a:t>
            </a:r>
            <a:r>
              <a:rPr lang="en-ID" sz="1800" dirty="0"/>
              <a:t>.</a:t>
            </a:r>
            <a:endParaRPr lang="en-ID" sz="1700" dirty="0"/>
          </a:p>
        </p:txBody>
      </p:sp>
    </p:spTree>
    <p:extLst>
      <p:ext uri="{BB962C8B-B14F-4D97-AF65-F5344CB8AC3E}">
        <p14:creationId xmlns:p14="http://schemas.microsoft.com/office/powerpoint/2010/main" val="2416426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build="p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8536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37359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B. Q.S. Al-</a:t>
            </a:r>
            <a:r>
              <a:rPr lang="en-ID" b="1" dirty="0" err="1">
                <a:solidFill>
                  <a:schemeClr val="bg1"/>
                </a:solidFill>
              </a:rPr>
              <a:t>Mujādalah</a:t>
            </a:r>
            <a:r>
              <a:rPr lang="en-ID" b="1" dirty="0">
                <a:solidFill>
                  <a:schemeClr val="bg1"/>
                </a:solidFill>
              </a:rPr>
              <a:t>/58: 11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AD4AFD-C001-4A6C-A84C-45BD7DD7F85A}"/>
              </a:ext>
            </a:extLst>
          </p:cNvPr>
          <p:cNvSpPr/>
          <p:nvPr/>
        </p:nvSpPr>
        <p:spPr>
          <a:xfrm>
            <a:off x="567369" y="1200150"/>
            <a:ext cx="8153400" cy="11718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 err="1">
                <a:solidFill>
                  <a:schemeClr val="tx1"/>
                </a:solidFill>
              </a:rPr>
              <a:t>Rasulullah</a:t>
            </a:r>
            <a:r>
              <a:rPr lang="en-ID" dirty="0">
                <a:solidFill>
                  <a:schemeClr val="tx1"/>
                </a:solidFill>
              </a:rPr>
              <a:t> Saw. </a:t>
            </a:r>
            <a:r>
              <a:rPr lang="en-ID" dirty="0" err="1">
                <a:solidFill>
                  <a:schemeClr val="tx1"/>
                </a:solidFill>
              </a:rPr>
              <a:t>memerintahkan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kepada</a:t>
            </a:r>
            <a:r>
              <a:rPr lang="en-ID" dirty="0">
                <a:solidFill>
                  <a:schemeClr val="tx1"/>
                </a:solidFill>
              </a:rPr>
              <a:t> para </a:t>
            </a:r>
            <a:r>
              <a:rPr lang="en-ID" dirty="0" err="1">
                <a:solidFill>
                  <a:schemeClr val="tx1"/>
                </a:solidFill>
              </a:rPr>
              <a:t>sahabat</a:t>
            </a:r>
            <a:r>
              <a:rPr lang="en-ID" dirty="0">
                <a:solidFill>
                  <a:schemeClr val="tx1"/>
                </a:solidFill>
              </a:rPr>
              <a:t> yang lain yang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terlibat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Badar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beranjak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memberikan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tempat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duduknya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bagi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mereka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terlibat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Badar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4FCE42-A0FC-42DF-9FC9-1418403EC84C}"/>
              </a:ext>
            </a:extLst>
          </p:cNvPr>
          <p:cNvSpPr txBox="1"/>
          <p:nvPr/>
        </p:nvSpPr>
        <p:spPr>
          <a:xfrm>
            <a:off x="567369" y="2571750"/>
            <a:ext cx="81534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Tindakan yang </a:t>
            </a:r>
            <a:r>
              <a:rPr lang="en-ID" dirty="0" err="1"/>
              <a:t>dilakukan</a:t>
            </a:r>
            <a:r>
              <a:rPr lang="en-ID" dirty="0"/>
              <a:t> oleh </a:t>
            </a:r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mengecilkan</a:t>
            </a:r>
            <a:r>
              <a:rPr lang="en-ID" dirty="0"/>
              <a:t> </a:t>
            </a:r>
            <a:r>
              <a:rPr lang="en-ID" dirty="0" err="1"/>
              <a:t>hati</a:t>
            </a:r>
            <a:r>
              <a:rPr lang="en-ID" dirty="0"/>
              <a:t> para </a:t>
            </a:r>
            <a:r>
              <a:rPr lang="en-ID" dirty="0" err="1"/>
              <a:t>sahabat</a:t>
            </a:r>
            <a:r>
              <a:rPr lang="en-ID" dirty="0"/>
              <a:t> yang </a:t>
            </a:r>
            <a:r>
              <a:rPr lang="en-ID" dirty="0" err="1"/>
              <a:t>sudah</a:t>
            </a:r>
            <a:r>
              <a:rPr lang="en-ID" dirty="0"/>
              <a:t> </a:t>
            </a:r>
            <a:r>
              <a:rPr lang="en-ID" dirty="0" err="1"/>
              <a:t>terlanjur</a:t>
            </a:r>
            <a:r>
              <a:rPr lang="en-ID" dirty="0"/>
              <a:t> duduk. Hal </a:t>
            </a:r>
            <a:r>
              <a:rPr lang="en-ID" dirty="0" err="1"/>
              <a:t>ini</a:t>
            </a:r>
            <a:r>
              <a:rPr lang="en-ID" dirty="0"/>
              <a:t> oleh orang-orang </a:t>
            </a:r>
            <a:r>
              <a:rPr lang="en-ID" dirty="0" err="1"/>
              <a:t>munafik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memecah</a:t>
            </a:r>
            <a:r>
              <a:rPr lang="en-ID" dirty="0"/>
              <a:t> </a:t>
            </a:r>
            <a:r>
              <a:rPr lang="en-ID" dirty="0" err="1"/>
              <a:t>belah</a:t>
            </a:r>
            <a:r>
              <a:rPr lang="en-ID" dirty="0"/>
              <a:t> </a:t>
            </a:r>
            <a:r>
              <a:rPr lang="en-ID" dirty="0" err="1"/>
              <a:t>umat</a:t>
            </a:r>
            <a:r>
              <a:rPr lang="en-ID" dirty="0"/>
              <a:t> Islam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mengatakan</a:t>
            </a:r>
            <a:r>
              <a:rPr lang="en-ID" dirty="0"/>
              <a:t>, “</a:t>
            </a:r>
            <a:r>
              <a:rPr lang="en-ID" dirty="0" err="1"/>
              <a:t>Katanya</a:t>
            </a:r>
            <a:r>
              <a:rPr lang="en-ID" dirty="0"/>
              <a:t> Muhammad Saw. </a:t>
            </a:r>
            <a:r>
              <a:rPr lang="en-ID" dirty="0" err="1"/>
              <a:t>berlaku</a:t>
            </a:r>
            <a:r>
              <a:rPr lang="en-ID" dirty="0"/>
              <a:t> </a:t>
            </a:r>
            <a:r>
              <a:rPr lang="en-ID" dirty="0" err="1"/>
              <a:t>adil</a:t>
            </a:r>
            <a:r>
              <a:rPr lang="en-ID" dirty="0"/>
              <a:t>, </a:t>
            </a:r>
            <a:r>
              <a:rPr lang="en-ID" dirty="0" err="1"/>
              <a:t>tetapi</a:t>
            </a:r>
            <a:r>
              <a:rPr lang="en-ID" dirty="0"/>
              <a:t> </a:t>
            </a:r>
            <a:r>
              <a:rPr lang="en-ID" dirty="0" err="1"/>
              <a:t>ternyata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.” Lalu, </a:t>
            </a:r>
            <a:r>
              <a:rPr lang="en-ID" dirty="0" err="1"/>
              <a:t>Rasulullah</a:t>
            </a:r>
            <a:r>
              <a:rPr lang="en-ID" dirty="0"/>
              <a:t> Saw. yang </a:t>
            </a:r>
            <a:r>
              <a:rPr lang="en-ID" dirty="0" err="1"/>
              <a:t>mendengar</a:t>
            </a:r>
            <a:r>
              <a:rPr lang="en-ID" dirty="0"/>
              <a:t> </a:t>
            </a:r>
            <a:r>
              <a:rPr lang="en-ID" dirty="0" err="1"/>
              <a:t>kritikan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bersabda</a:t>
            </a:r>
            <a:r>
              <a:rPr lang="en-ID" dirty="0"/>
              <a:t>, “Allah </a:t>
            </a:r>
            <a:r>
              <a:rPr lang="en-ID" dirty="0" err="1"/>
              <a:t>merahmati</a:t>
            </a:r>
            <a:r>
              <a:rPr lang="en-ID" dirty="0"/>
              <a:t> </a:t>
            </a:r>
            <a:r>
              <a:rPr lang="en-ID" dirty="0" err="1"/>
              <a:t>siapa</a:t>
            </a:r>
            <a:r>
              <a:rPr lang="en-ID" dirty="0"/>
              <a:t> yang </a:t>
            </a:r>
            <a:r>
              <a:rPr lang="en-ID" dirty="0" err="1"/>
              <a:t>memberi</a:t>
            </a:r>
            <a:r>
              <a:rPr lang="en-ID" dirty="0"/>
              <a:t> </a:t>
            </a:r>
            <a:r>
              <a:rPr lang="en-ID" dirty="0" err="1"/>
              <a:t>kelapangan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saudaranya</a:t>
            </a:r>
            <a:r>
              <a:rPr lang="en-ID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77234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8536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37359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B. Q.S. Al-</a:t>
            </a:r>
            <a:r>
              <a:rPr lang="en-ID" b="1" dirty="0" err="1">
                <a:solidFill>
                  <a:schemeClr val="bg1"/>
                </a:solidFill>
              </a:rPr>
              <a:t>Mujādalah</a:t>
            </a:r>
            <a:r>
              <a:rPr lang="en-ID" b="1" dirty="0">
                <a:solidFill>
                  <a:schemeClr val="bg1"/>
                </a:solidFill>
              </a:rPr>
              <a:t>/58: 11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AD4AFD-C001-4A6C-A84C-45BD7DD7F85A}"/>
              </a:ext>
            </a:extLst>
          </p:cNvPr>
          <p:cNvSpPr/>
          <p:nvPr/>
        </p:nvSpPr>
        <p:spPr>
          <a:xfrm>
            <a:off x="381000" y="1581150"/>
            <a:ext cx="8153400" cy="283410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lphaLcPeriod"/>
            </a:pPr>
            <a:r>
              <a:rPr lang="en-ID" b="1" dirty="0">
                <a:solidFill>
                  <a:schemeClr val="tx1"/>
                </a:solidFill>
              </a:rPr>
              <a:t>Etika </a:t>
            </a:r>
            <a:r>
              <a:rPr lang="en-ID" b="1" dirty="0" err="1">
                <a:solidFill>
                  <a:schemeClr val="tx1"/>
                </a:solidFill>
              </a:rPr>
              <a:t>dalam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majelis</a:t>
            </a:r>
            <a:r>
              <a:rPr lang="en-ID" dirty="0">
                <a:solidFill>
                  <a:schemeClr val="tx1"/>
                </a:solidFill>
              </a:rPr>
              <a:t>. Ketika </a:t>
            </a:r>
            <a:r>
              <a:rPr lang="en-ID" dirty="0" err="1">
                <a:solidFill>
                  <a:schemeClr val="tx1"/>
                </a:solidFill>
              </a:rPr>
              <a:t>berada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suatu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majelis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hendaknya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kita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memberikan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kelapangan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tempat</a:t>
            </a:r>
            <a:r>
              <a:rPr lang="en-ID" dirty="0">
                <a:solidFill>
                  <a:schemeClr val="tx1"/>
                </a:solidFill>
              </a:rPr>
              <a:t> duduk </a:t>
            </a:r>
            <a:r>
              <a:rPr lang="en-ID" dirty="0" err="1">
                <a:solidFill>
                  <a:schemeClr val="tx1"/>
                </a:solidFill>
              </a:rPr>
              <a:t>bagi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baru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datang</a:t>
            </a:r>
            <a:r>
              <a:rPr lang="en-ID" dirty="0">
                <a:solidFill>
                  <a:schemeClr val="tx1"/>
                </a:solidFill>
              </a:rPr>
              <a:t>. </a:t>
            </a:r>
            <a:r>
              <a:rPr lang="en-ID" dirty="0" err="1">
                <a:solidFill>
                  <a:schemeClr val="tx1"/>
                </a:solidFill>
              </a:rPr>
              <a:t>Selain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itu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hendaknya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kita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segera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beranjak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dari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tempat</a:t>
            </a:r>
            <a:r>
              <a:rPr lang="en-ID" dirty="0">
                <a:solidFill>
                  <a:schemeClr val="tx1"/>
                </a:solidFill>
              </a:rPr>
              <a:t> duduk </a:t>
            </a:r>
            <a:r>
              <a:rPr lang="en-ID" dirty="0" err="1">
                <a:solidFill>
                  <a:schemeClr val="tx1"/>
                </a:solidFill>
              </a:rPr>
              <a:t>ketika</a:t>
            </a:r>
            <a:r>
              <a:rPr lang="en-ID" dirty="0">
                <a:solidFill>
                  <a:schemeClr val="tx1"/>
                </a:solidFill>
              </a:rPr>
              <a:t> guru </a:t>
            </a:r>
            <a:r>
              <a:rPr lang="en-ID" dirty="0" err="1">
                <a:solidFill>
                  <a:schemeClr val="tx1"/>
                </a:solidFill>
              </a:rPr>
              <a:t>atau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ustaz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memerintahkan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kita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berdiri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memberikan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tempat</a:t>
            </a:r>
            <a:r>
              <a:rPr lang="en-ID" dirty="0">
                <a:solidFill>
                  <a:schemeClr val="tx1"/>
                </a:solidFill>
              </a:rPr>
              <a:t> duduk </a:t>
            </a:r>
            <a:r>
              <a:rPr lang="en-ID" dirty="0" err="1">
                <a:solidFill>
                  <a:schemeClr val="tx1"/>
                </a:solidFill>
              </a:rPr>
              <a:t>kepada</a:t>
            </a:r>
            <a:r>
              <a:rPr lang="en-ID" dirty="0">
                <a:solidFill>
                  <a:schemeClr val="tx1"/>
                </a:solidFill>
              </a:rPr>
              <a:t> orang lain</a:t>
            </a:r>
          </a:p>
          <a:p>
            <a:pPr marL="342900" indent="-342900">
              <a:buAutoNum type="alphaLcPeriod"/>
            </a:pPr>
            <a:r>
              <a:rPr lang="nl-NL" b="1" dirty="0">
                <a:solidFill>
                  <a:schemeClr val="tx1"/>
                </a:solidFill>
              </a:rPr>
              <a:t>Keutamaan beriman dan berilmu pengetahuan</a:t>
            </a:r>
            <a:r>
              <a:rPr lang="en-ID" dirty="0">
                <a:solidFill>
                  <a:schemeClr val="tx1"/>
                </a:solidFill>
              </a:rPr>
              <a:t>. orang-orang yang </a:t>
            </a:r>
            <a:r>
              <a:rPr lang="en-ID" dirty="0" err="1">
                <a:solidFill>
                  <a:schemeClr val="tx1"/>
                </a:solidFill>
              </a:rPr>
              <a:t>beriman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berilmu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pengetahuan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diangkat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derajatnya</a:t>
            </a:r>
            <a:r>
              <a:rPr lang="en-ID" dirty="0">
                <a:solidFill>
                  <a:schemeClr val="tx1"/>
                </a:solidFill>
              </a:rPr>
              <a:t> oleh Allah </a:t>
            </a:r>
            <a:r>
              <a:rPr lang="en-ID" dirty="0" err="1">
                <a:solidFill>
                  <a:schemeClr val="tx1"/>
                </a:solidFill>
              </a:rPr>
              <a:t>Swt</a:t>
            </a:r>
            <a:r>
              <a:rPr lang="en-ID" dirty="0">
                <a:solidFill>
                  <a:schemeClr val="tx1"/>
                </a:solidFill>
              </a:rPr>
              <a:t>. </a:t>
            </a:r>
            <a:r>
              <a:rPr lang="en-ID" dirty="0" err="1">
                <a:solidFill>
                  <a:schemeClr val="tx1"/>
                </a:solidFill>
              </a:rPr>
              <a:t>Sebab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keimanan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ilmu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pengetahuan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dimilikinya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menjadikan</a:t>
            </a:r>
            <a:r>
              <a:rPr lang="en-ID" dirty="0">
                <a:solidFill>
                  <a:schemeClr val="tx1"/>
                </a:solidFill>
              </a:rPr>
              <a:t> orang </a:t>
            </a:r>
            <a:r>
              <a:rPr lang="en-ID" dirty="0" err="1">
                <a:solidFill>
                  <a:schemeClr val="tx1"/>
                </a:solidFill>
              </a:rPr>
              <a:t>tersebut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arif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bijaksana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1CC8BB-086A-4F43-834D-F50CC3CA04C2}"/>
              </a:ext>
            </a:extLst>
          </p:cNvPr>
          <p:cNvSpPr/>
          <p:nvPr/>
        </p:nvSpPr>
        <p:spPr>
          <a:xfrm>
            <a:off x="381000" y="1027650"/>
            <a:ext cx="8610601" cy="381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ID" dirty="0" err="1"/>
              <a:t>pelajaran</a:t>
            </a:r>
            <a:r>
              <a:rPr lang="en-ID" dirty="0"/>
              <a:t> yang </a:t>
            </a:r>
            <a:r>
              <a:rPr lang="en-ID" dirty="0" err="1"/>
              <a:t>terkandung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Q.S. Al </a:t>
            </a:r>
            <a:r>
              <a:rPr lang="en-ID" dirty="0" err="1"/>
              <a:t>Mujādalah</a:t>
            </a:r>
            <a:r>
              <a:rPr lang="en-ID" dirty="0"/>
              <a:t>/58: 11 </a:t>
            </a:r>
            <a:r>
              <a:rPr lang="en-ID" dirty="0" err="1"/>
              <a:t>adalah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78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7010401" cy="8536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37359"/>
            <a:ext cx="6019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C. </a:t>
            </a:r>
            <a:r>
              <a:rPr lang="en-ID" b="1" dirty="0" err="1">
                <a:solidFill>
                  <a:schemeClr val="bg1"/>
                </a:solidFill>
              </a:rPr>
              <a:t>Menerapkan</a:t>
            </a:r>
            <a:r>
              <a:rPr lang="en-ID" b="1" dirty="0">
                <a:solidFill>
                  <a:schemeClr val="bg1"/>
                </a:solidFill>
              </a:rPr>
              <a:t> Isi </a:t>
            </a:r>
            <a:r>
              <a:rPr lang="en-ID" b="1" dirty="0" err="1">
                <a:solidFill>
                  <a:schemeClr val="bg1"/>
                </a:solidFill>
              </a:rPr>
              <a:t>Kandungan</a:t>
            </a:r>
            <a:r>
              <a:rPr lang="en-ID" b="1" dirty="0">
                <a:solidFill>
                  <a:schemeClr val="bg1"/>
                </a:solidFill>
              </a:rPr>
              <a:t> Q.S. ‘</a:t>
            </a:r>
            <a:r>
              <a:rPr lang="en-ID" b="1" dirty="0" err="1">
                <a:solidFill>
                  <a:schemeClr val="bg1"/>
                </a:solidFill>
              </a:rPr>
              <a:t>Abasa</a:t>
            </a:r>
            <a:r>
              <a:rPr lang="en-ID" b="1" dirty="0">
                <a:solidFill>
                  <a:schemeClr val="bg1"/>
                </a:solidFill>
              </a:rPr>
              <a:t>/80: 1–10 dan Q.S. Al-</a:t>
            </a:r>
            <a:r>
              <a:rPr lang="en-ID" b="1" dirty="0" err="1">
                <a:solidFill>
                  <a:schemeClr val="bg1"/>
                </a:solidFill>
              </a:rPr>
              <a:t>Mujādalah</a:t>
            </a:r>
            <a:r>
              <a:rPr lang="en-ID" b="1" dirty="0">
                <a:solidFill>
                  <a:schemeClr val="bg1"/>
                </a:solidFill>
              </a:rPr>
              <a:t>/58: 11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AD4AFD-C001-4A6C-A84C-45BD7DD7F85A}"/>
              </a:ext>
            </a:extLst>
          </p:cNvPr>
          <p:cNvSpPr/>
          <p:nvPr/>
        </p:nvSpPr>
        <p:spPr>
          <a:xfrm>
            <a:off x="381000" y="1754917"/>
            <a:ext cx="8153400" cy="2529306"/>
          </a:xfrm>
          <a:prstGeom prst="roundRect">
            <a:avLst/>
          </a:prstGeom>
          <a:solidFill>
            <a:srgbClr val="F8804B"/>
          </a:solidFill>
          <a:ln>
            <a:solidFill>
              <a:srgbClr val="F88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Meningkatkan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keimanan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senantiasa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giat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beribadah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kepada</a:t>
            </a:r>
            <a:r>
              <a:rPr lang="en-ID" dirty="0">
                <a:solidFill>
                  <a:schemeClr val="tx1"/>
                </a:solidFill>
              </a:rPr>
              <a:t> Allah </a:t>
            </a:r>
            <a:r>
              <a:rPr lang="en-ID" dirty="0" err="1">
                <a:solidFill>
                  <a:schemeClr val="tx1"/>
                </a:solidFill>
              </a:rPr>
              <a:t>Swt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Senantiasa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menuntut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ilmu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sepanjang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hidup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mendatangi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majelis-majelis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ilmu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mengamalkannya</a:t>
            </a:r>
            <a:r>
              <a:rPr lang="en-ID" dirty="0">
                <a:solidFill>
                  <a:schemeClr val="tx1"/>
                </a:solidFill>
              </a:rPr>
              <a:t> agar </a:t>
            </a:r>
            <a:r>
              <a:rPr lang="en-ID" dirty="0" err="1">
                <a:solidFill>
                  <a:schemeClr val="tx1"/>
                </a:solidFill>
              </a:rPr>
              <a:t>diangkat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derajatnya</a:t>
            </a:r>
            <a:r>
              <a:rPr lang="en-ID" dirty="0">
                <a:solidFill>
                  <a:schemeClr val="tx1"/>
                </a:solidFill>
              </a:rPr>
              <a:t> oleh Allah </a:t>
            </a:r>
            <a:r>
              <a:rPr lang="en-ID" dirty="0" err="1">
                <a:solidFill>
                  <a:schemeClr val="tx1"/>
                </a:solidFill>
              </a:rPr>
              <a:t>Swt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Menerapkan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etika-etika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menuntut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ilmu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seperti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menghormati</a:t>
            </a:r>
            <a:r>
              <a:rPr lang="en-ID" dirty="0">
                <a:solidFill>
                  <a:schemeClr val="tx1"/>
                </a:solidFill>
              </a:rPr>
              <a:t> guru, </a:t>
            </a:r>
            <a:r>
              <a:rPr lang="en-ID" dirty="0" err="1">
                <a:solidFill>
                  <a:schemeClr val="tx1"/>
                </a:solidFill>
              </a:rPr>
              <a:t>menaati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perintahnya</a:t>
            </a:r>
            <a:r>
              <a:rPr lang="en-ID" dirty="0">
                <a:solidFill>
                  <a:schemeClr val="tx1"/>
                </a:solidFill>
              </a:rPr>
              <a:t>, dan </a:t>
            </a:r>
            <a:r>
              <a:rPr lang="en-ID" dirty="0" err="1">
                <a:solidFill>
                  <a:schemeClr val="tx1"/>
                </a:solidFill>
              </a:rPr>
              <a:t>memberikan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tempat</a:t>
            </a:r>
            <a:r>
              <a:rPr lang="en-ID" dirty="0">
                <a:solidFill>
                  <a:schemeClr val="tx1"/>
                </a:solidFill>
              </a:rPr>
              <a:t> duduk </a:t>
            </a:r>
            <a:r>
              <a:rPr lang="en-ID" dirty="0" err="1">
                <a:solidFill>
                  <a:schemeClr val="tx1"/>
                </a:solidFill>
              </a:rPr>
              <a:t>kepada</a:t>
            </a:r>
            <a:r>
              <a:rPr lang="en-ID" dirty="0">
                <a:solidFill>
                  <a:schemeClr val="tx1"/>
                </a:solidFill>
              </a:rPr>
              <a:t> orang yang </a:t>
            </a:r>
            <a:r>
              <a:rPr lang="en-ID" dirty="0" err="1">
                <a:solidFill>
                  <a:schemeClr val="tx1"/>
                </a:solidFill>
              </a:rPr>
              <a:t>baru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datang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Memanfaatkan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waktu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belajar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sebaik-baiknya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bermalas-malasan</a:t>
            </a:r>
            <a:r>
              <a:rPr lang="en-ID" dirty="0">
                <a:solidFill>
                  <a:schemeClr val="tx1"/>
                </a:solidFill>
              </a:rPr>
              <a:t>, dan juga </a:t>
            </a:r>
            <a:r>
              <a:rPr lang="en-ID" dirty="0" err="1">
                <a:solidFill>
                  <a:schemeClr val="tx1"/>
                </a:solidFill>
              </a:rPr>
              <a:t>bekerja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giat</a:t>
            </a:r>
            <a:r>
              <a:rPr lang="en-ID" dirty="0">
                <a:solidFill>
                  <a:schemeClr val="tx1"/>
                </a:solidFill>
              </a:rPr>
              <a:t> agar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menyesal</a:t>
            </a:r>
            <a:r>
              <a:rPr lang="en-ID" dirty="0">
                <a:solidFill>
                  <a:schemeClr val="tx1"/>
                </a:solidFill>
              </a:rPr>
              <a:t> di </a:t>
            </a:r>
            <a:r>
              <a:rPr lang="en-ID" dirty="0" err="1">
                <a:solidFill>
                  <a:schemeClr val="tx1"/>
                </a:solidFill>
              </a:rPr>
              <a:t>kemudian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hari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1CC8BB-086A-4F43-834D-F50CC3CA04C2}"/>
              </a:ext>
            </a:extLst>
          </p:cNvPr>
          <p:cNvSpPr/>
          <p:nvPr/>
        </p:nvSpPr>
        <p:spPr>
          <a:xfrm>
            <a:off x="381000" y="965183"/>
            <a:ext cx="8610601" cy="68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ID" b="1" dirty="0" err="1"/>
              <a:t>Beberapa</a:t>
            </a:r>
            <a:r>
              <a:rPr lang="en-ID" b="1" dirty="0"/>
              <a:t> </a:t>
            </a:r>
            <a:r>
              <a:rPr lang="en-ID" b="1" dirty="0" err="1"/>
              <a:t>perilaku</a:t>
            </a:r>
            <a:r>
              <a:rPr lang="en-ID" b="1" dirty="0"/>
              <a:t> yang </a:t>
            </a:r>
            <a:r>
              <a:rPr lang="en-ID" b="1" dirty="0" err="1"/>
              <a:t>dapat</a:t>
            </a:r>
            <a:r>
              <a:rPr lang="en-ID" b="1" dirty="0"/>
              <a:t> </a:t>
            </a:r>
            <a:r>
              <a:rPr lang="en-ID" b="1" dirty="0" err="1"/>
              <a:t>diterapkan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</a:t>
            </a:r>
            <a:r>
              <a:rPr lang="en-ID" b="1" dirty="0" err="1"/>
              <a:t>kehidupan</a:t>
            </a:r>
            <a:r>
              <a:rPr lang="en-ID" b="1" dirty="0"/>
              <a:t> </a:t>
            </a:r>
            <a:r>
              <a:rPr lang="en-ID" b="1" dirty="0" err="1"/>
              <a:t>sehari-hari</a:t>
            </a:r>
            <a:r>
              <a:rPr lang="en-ID" b="1" dirty="0"/>
              <a:t> </a:t>
            </a:r>
            <a:r>
              <a:rPr lang="en-ID" b="1" dirty="0" err="1"/>
              <a:t>berdasarkan</a:t>
            </a:r>
            <a:r>
              <a:rPr lang="en-ID" b="1" dirty="0"/>
              <a:t> </a:t>
            </a:r>
            <a:r>
              <a:rPr lang="en-ID" b="1" dirty="0" err="1"/>
              <a:t>isi</a:t>
            </a:r>
            <a:r>
              <a:rPr lang="en-ID" b="1" dirty="0"/>
              <a:t> </a:t>
            </a:r>
            <a:r>
              <a:rPr lang="en-ID" b="1" dirty="0" err="1"/>
              <a:t>kandungan</a:t>
            </a:r>
            <a:r>
              <a:rPr lang="en-ID" b="1" dirty="0"/>
              <a:t> Q.S. ‘</a:t>
            </a:r>
            <a:r>
              <a:rPr lang="en-ID" b="1" dirty="0" err="1"/>
              <a:t>Abasa</a:t>
            </a:r>
            <a:r>
              <a:rPr lang="en-ID" b="1" dirty="0"/>
              <a:t>/80: 1–10 dan Q.S. Al-</a:t>
            </a:r>
            <a:r>
              <a:rPr lang="en-ID" b="1" dirty="0" err="1"/>
              <a:t>Mujādalah</a:t>
            </a:r>
            <a:r>
              <a:rPr lang="en-ID" b="1" dirty="0"/>
              <a:t>/58: 11 </a:t>
            </a:r>
            <a:r>
              <a:rPr lang="en-ID" b="1" dirty="0" err="1"/>
              <a:t>adalah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44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7010401" cy="8536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37359"/>
            <a:ext cx="6019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C. </a:t>
            </a:r>
            <a:r>
              <a:rPr lang="en-ID" b="1" dirty="0" err="1">
                <a:solidFill>
                  <a:schemeClr val="bg1"/>
                </a:solidFill>
              </a:rPr>
              <a:t>Menerapkan</a:t>
            </a:r>
            <a:r>
              <a:rPr lang="en-ID" b="1" dirty="0">
                <a:solidFill>
                  <a:schemeClr val="bg1"/>
                </a:solidFill>
              </a:rPr>
              <a:t> Isi </a:t>
            </a:r>
            <a:r>
              <a:rPr lang="en-ID" b="1" dirty="0" err="1">
                <a:solidFill>
                  <a:schemeClr val="bg1"/>
                </a:solidFill>
              </a:rPr>
              <a:t>Kandungan</a:t>
            </a:r>
            <a:r>
              <a:rPr lang="en-ID" b="1" dirty="0">
                <a:solidFill>
                  <a:schemeClr val="bg1"/>
                </a:solidFill>
              </a:rPr>
              <a:t> Q.S. ‘</a:t>
            </a:r>
            <a:r>
              <a:rPr lang="en-ID" b="1" dirty="0" err="1">
                <a:solidFill>
                  <a:schemeClr val="bg1"/>
                </a:solidFill>
              </a:rPr>
              <a:t>Abasa</a:t>
            </a:r>
            <a:r>
              <a:rPr lang="en-ID" b="1" dirty="0">
                <a:solidFill>
                  <a:schemeClr val="bg1"/>
                </a:solidFill>
              </a:rPr>
              <a:t>/80: 1–10 dan Q.S. Al-</a:t>
            </a:r>
            <a:r>
              <a:rPr lang="en-ID" b="1" dirty="0" err="1">
                <a:solidFill>
                  <a:schemeClr val="bg1"/>
                </a:solidFill>
              </a:rPr>
              <a:t>Mujādalah</a:t>
            </a:r>
            <a:r>
              <a:rPr lang="en-ID" b="1" dirty="0">
                <a:solidFill>
                  <a:schemeClr val="bg1"/>
                </a:solidFill>
              </a:rPr>
              <a:t>/58: 11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AD4AFD-C001-4A6C-A84C-45BD7DD7F85A}"/>
              </a:ext>
            </a:extLst>
          </p:cNvPr>
          <p:cNvSpPr/>
          <p:nvPr/>
        </p:nvSpPr>
        <p:spPr>
          <a:xfrm>
            <a:off x="381000" y="1754917"/>
            <a:ext cx="8153400" cy="2529306"/>
          </a:xfrm>
          <a:prstGeom prst="roundRect">
            <a:avLst/>
          </a:prstGeom>
          <a:solidFill>
            <a:srgbClr val="CCFF66"/>
          </a:solidFill>
          <a:ln>
            <a:solidFill>
              <a:srgbClr val="CC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>
                <a:solidFill>
                  <a:schemeClr val="tx1"/>
                </a:solidFill>
              </a:rPr>
              <a:t>5. </a:t>
            </a:r>
            <a:r>
              <a:rPr lang="en-ID" dirty="0" err="1">
                <a:solidFill>
                  <a:schemeClr val="tx1"/>
                </a:solidFill>
              </a:rPr>
              <a:t>Bergaul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teman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rajin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belajar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sehingga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dapat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memberikan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pengaruh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positif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bagi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kita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  <a:p>
            <a:r>
              <a:rPr lang="en-ID" dirty="0">
                <a:solidFill>
                  <a:schemeClr val="tx1"/>
                </a:solidFill>
              </a:rPr>
              <a:t>6. </a:t>
            </a:r>
            <a:r>
              <a:rPr lang="en-ID" dirty="0" err="1">
                <a:solidFill>
                  <a:schemeClr val="tx1"/>
                </a:solidFill>
              </a:rPr>
              <a:t>Sabar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menghadapi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rintangan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cobaan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diberikan</a:t>
            </a:r>
            <a:r>
              <a:rPr lang="en-ID" dirty="0">
                <a:solidFill>
                  <a:schemeClr val="tx1"/>
                </a:solidFill>
              </a:rPr>
              <a:t> oleh Allah </a:t>
            </a:r>
            <a:r>
              <a:rPr lang="en-ID" dirty="0" err="1">
                <a:solidFill>
                  <a:schemeClr val="tx1"/>
                </a:solidFill>
              </a:rPr>
              <a:t>Swt</a:t>
            </a:r>
            <a:r>
              <a:rPr lang="en-ID" dirty="0">
                <a:solidFill>
                  <a:schemeClr val="tx1"/>
                </a:solidFill>
              </a:rPr>
              <a:t>. </a:t>
            </a:r>
            <a:r>
              <a:rPr lang="en-ID" dirty="0" err="1">
                <a:solidFill>
                  <a:schemeClr val="tx1"/>
                </a:solidFill>
              </a:rPr>
              <a:t>ketika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menuntut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ilmu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r>
              <a:rPr lang="en-ID" dirty="0">
                <a:solidFill>
                  <a:schemeClr val="tx1"/>
                </a:solidFill>
              </a:rPr>
              <a:t>7. </a:t>
            </a:r>
            <a:r>
              <a:rPr lang="en-ID" dirty="0" err="1">
                <a:solidFill>
                  <a:schemeClr val="tx1"/>
                </a:solidFill>
              </a:rPr>
              <a:t>Senantiasa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bersemangat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ketika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belajar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memiliki</a:t>
            </a:r>
            <a:r>
              <a:rPr lang="en-ID" dirty="0">
                <a:solidFill>
                  <a:schemeClr val="tx1"/>
                </a:solidFill>
              </a:rPr>
              <a:t> rasa </a:t>
            </a:r>
            <a:r>
              <a:rPr lang="en-ID" dirty="0" err="1">
                <a:solidFill>
                  <a:schemeClr val="tx1"/>
                </a:solidFill>
              </a:rPr>
              <a:t>ingin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tahu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tinggi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terhadap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suatu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ilmu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r>
              <a:rPr lang="en-ID" dirty="0">
                <a:solidFill>
                  <a:schemeClr val="tx1"/>
                </a:solidFill>
              </a:rPr>
              <a:t>8.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mengkhususkan</a:t>
            </a:r>
            <a:r>
              <a:rPr lang="en-ID" dirty="0">
                <a:solidFill>
                  <a:schemeClr val="tx1"/>
                </a:solidFill>
              </a:rPr>
              <a:t> orang-orang </a:t>
            </a:r>
            <a:r>
              <a:rPr lang="en-ID" dirty="0" err="1">
                <a:solidFill>
                  <a:schemeClr val="tx1"/>
                </a:solidFill>
              </a:rPr>
              <a:t>tertentu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memberikan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pengajaran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tentang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suatu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ilmu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1CC8BB-086A-4F43-834D-F50CC3CA04C2}"/>
              </a:ext>
            </a:extLst>
          </p:cNvPr>
          <p:cNvSpPr/>
          <p:nvPr/>
        </p:nvSpPr>
        <p:spPr>
          <a:xfrm>
            <a:off x="381000" y="965183"/>
            <a:ext cx="8610601" cy="68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ID" b="1" dirty="0" err="1"/>
              <a:t>Beberapa</a:t>
            </a:r>
            <a:r>
              <a:rPr lang="en-ID" b="1" dirty="0"/>
              <a:t> </a:t>
            </a:r>
            <a:r>
              <a:rPr lang="en-ID" b="1" dirty="0" err="1"/>
              <a:t>perilaku</a:t>
            </a:r>
            <a:r>
              <a:rPr lang="en-ID" b="1" dirty="0"/>
              <a:t> yang </a:t>
            </a:r>
            <a:r>
              <a:rPr lang="en-ID" b="1" dirty="0" err="1"/>
              <a:t>dapat</a:t>
            </a:r>
            <a:r>
              <a:rPr lang="en-ID" b="1" dirty="0"/>
              <a:t> </a:t>
            </a:r>
            <a:r>
              <a:rPr lang="en-ID" b="1" dirty="0" err="1"/>
              <a:t>diterapkan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</a:t>
            </a:r>
            <a:r>
              <a:rPr lang="en-ID" b="1" dirty="0" err="1"/>
              <a:t>kehidupan</a:t>
            </a:r>
            <a:r>
              <a:rPr lang="en-ID" b="1" dirty="0"/>
              <a:t> </a:t>
            </a:r>
            <a:r>
              <a:rPr lang="en-ID" b="1" dirty="0" err="1"/>
              <a:t>sehari-hari</a:t>
            </a:r>
            <a:r>
              <a:rPr lang="en-ID" b="1" dirty="0"/>
              <a:t> </a:t>
            </a:r>
            <a:r>
              <a:rPr lang="en-ID" b="1" dirty="0" err="1"/>
              <a:t>berdasarkan</a:t>
            </a:r>
            <a:r>
              <a:rPr lang="en-ID" b="1" dirty="0"/>
              <a:t> </a:t>
            </a:r>
            <a:r>
              <a:rPr lang="en-ID" b="1" dirty="0" err="1"/>
              <a:t>isi</a:t>
            </a:r>
            <a:r>
              <a:rPr lang="en-ID" b="1" dirty="0"/>
              <a:t> </a:t>
            </a:r>
            <a:r>
              <a:rPr lang="en-ID" b="1" dirty="0" err="1"/>
              <a:t>kandungan</a:t>
            </a:r>
            <a:r>
              <a:rPr lang="en-ID" b="1" dirty="0"/>
              <a:t> Q.S. ‘</a:t>
            </a:r>
            <a:r>
              <a:rPr lang="en-ID" b="1" dirty="0" err="1"/>
              <a:t>Abasa</a:t>
            </a:r>
            <a:r>
              <a:rPr lang="en-ID" b="1" dirty="0"/>
              <a:t>/80: 1–10 dan Q.S. Al-</a:t>
            </a:r>
            <a:r>
              <a:rPr lang="en-ID" b="1" dirty="0" err="1"/>
              <a:t>Mujādalah</a:t>
            </a:r>
            <a:r>
              <a:rPr lang="en-ID" b="1" dirty="0"/>
              <a:t>/58: 11 </a:t>
            </a:r>
            <a:r>
              <a:rPr lang="en-ID" b="1" dirty="0" err="1"/>
              <a:t>adalah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95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6186" y="350497"/>
            <a:ext cx="6035614" cy="1027326"/>
            <a:chOff x="1330583" y="335229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330583" y="335229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2800" b="1" dirty="0"/>
                <a:t>Ayat </a:t>
              </a:r>
              <a:r>
                <a:rPr lang="en-ID" sz="2800" b="1" dirty="0" err="1"/>
                <a:t>tentang</a:t>
              </a:r>
              <a:r>
                <a:rPr lang="en-ID" sz="2800" b="1" dirty="0"/>
                <a:t> </a:t>
              </a:r>
              <a:r>
                <a:rPr lang="en-ID" sz="2800" b="1" dirty="0" err="1"/>
                <a:t>Menuntut</a:t>
              </a:r>
              <a:r>
                <a:rPr lang="en-ID" sz="2800" b="1" dirty="0"/>
                <a:t> </a:t>
              </a:r>
              <a:r>
                <a:rPr lang="en-ID" sz="2800" b="1" dirty="0" err="1"/>
                <a:t>Ilmu</a:t>
              </a:r>
              <a:endParaRPr lang="id-ID" sz="3600" b="1" dirty="0">
                <a:ln w="0"/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21489" y="-119089"/>
              <a:ext cx="32576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ID" sz="2800" b="1" dirty="0">
                  <a:solidFill>
                    <a:schemeClr val="bg1"/>
                  </a:solidFill>
                </a:rPr>
                <a:t>5</a:t>
              </a:r>
              <a:endParaRPr lang="en-US" sz="2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9123" y="1401172"/>
            <a:ext cx="8578336" cy="3131629"/>
            <a:chOff x="87380" y="1733550"/>
            <a:chExt cx="8742046" cy="3131629"/>
          </a:xfrm>
        </p:grpSpPr>
        <p:grpSp>
          <p:nvGrpSpPr>
            <p:cNvPr id="15" name="Group 14"/>
            <p:cNvGrpSpPr/>
            <p:nvPr/>
          </p:nvGrpSpPr>
          <p:grpSpPr>
            <a:xfrm>
              <a:off x="157161" y="1735291"/>
              <a:ext cx="3370144" cy="492230"/>
              <a:chOff x="157161" y="1735291"/>
              <a:chExt cx="3370144" cy="492230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57161" y="1846521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165705" y="1733550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87380" y="2249078"/>
              <a:ext cx="8742046" cy="2616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114300" rtl="0">
                <a:spcBef>
                  <a:spcPts val="0"/>
                </a:spcBef>
                <a:spcAft>
                  <a:spcPts val="600"/>
                </a:spcAft>
              </a:pPr>
              <a:r>
                <a:rPr lang="en-ID" sz="1600" dirty="0" err="1"/>
                <a:t>Setalah</a:t>
              </a:r>
              <a:r>
                <a:rPr lang="en-ID" sz="1600" dirty="0"/>
                <a:t> </a:t>
              </a:r>
              <a:r>
                <a:rPr lang="en-ID" sz="1600" dirty="0" err="1"/>
                <a:t>mempelajari</a:t>
              </a:r>
              <a:r>
                <a:rPr lang="en-ID" sz="1600" dirty="0"/>
                <a:t> </a:t>
              </a:r>
              <a:r>
                <a:rPr lang="en-ID" sz="1600" dirty="0" err="1"/>
                <a:t>materi</a:t>
              </a:r>
              <a:r>
                <a:rPr lang="en-ID" sz="1600" dirty="0"/>
                <a:t> </a:t>
              </a:r>
              <a:r>
                <a:rPr lang="en-ID" sz="1600" dirty="0" err="1"/>
                <a:t>ini</a:t>
              </a:r>
              <a:r>
                <a:rPr lang="en-ID" sz="1600" dirty="0"/>
                <a:t>, </a:t>
              </a:r>
              <a:r>
                <a:rPr lang="en-ID" sz="1600" dirty="0" err="1"/>
                <a:t>peserta</a:t>
              </a:r>
              <a:r>
                <a:rPr lang="en-ID" sz="1600" dirty="0"/>
                <a:t> </a:t>
              </a:r>
              <a:r>
                <a:rPr lang="en-ID" sz="1600" dirty="0" err="1"/>
                <a:t>didik</a:t>
              </a:r>
              <a:r>
                <a:rPr lang="en-ID" sz="1600" dirty="0"/>
                <a:t> </a:t>
              </a:r>
              <a:r>
                <a:rPr lang="en-ID" sz="1600" dirty="0" err="1"/>
                <a:t>diharapkan</a:t>
              </a:r>
              <a:r>
                <a:rPr lang="en-ID" sz="1600" dirty="0"/>
                <a:t> </a:t>
              </a:r>
              <a:r>
                <a:rPr lang="en-ID" sz="1600" dirty="0" err="1"/>
                <a:t>mampu</a:t>
              </a:r>
              <a:r>
                <a:rPr lang="en-ID" sz="1600" dirty="0"/>
                <a:t>: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Memahami</a:t>
              </a:r>
              <a:r>
                <a:rPr lang="en-ID" sz="1600" dirty="0"/>
                <a:t> </a:t>
              </a:r>
              <a:r>
                <a:rPr lang="en-ID" sz="1600" dirty="0" err="1"/>
                <a:t>isi</a:t>
              </a:r>
              <a:r>
                <a:rPr lang="en-ID" sz="1600" dirty="0"/>
                <a:t> </a:t>
              </a:r>
              <a:r>
                <a:rPr lang="en-ID" sz="1600" dirty="0" err="1"/>
                <a:t>kandungan</a:t>
              </a:r>
              <a:r>
                <a:rPr lang="en-ID" sz="1600" dirty="0"/>
                <a:t> Q.S. ‘</a:t>
              </a:r>
              <a:r>
                <a:rPr lang="en-ID" sz="1600" dirty="0" err="1"/>
                <a:t>Abasa</a:t>
              </a:r>
              <a:r>
                <a:rPr lang="en-ID" sz="1600" dirty="0"/>
                <a:t>/80: 1–10 dan Q.S. Al-</a:t>
              </a:r>
              <a:r>
                <a:rPr lang="en-ID" sz="1600" dirty="0" err="1"/>
                <a:t>Mujādalah</a:t>
              </a:r>
              <a:r>
                <a:rPr lang="en-ID" sz="1600" dirty="0"/>
                <a:t>/58: 11 </a:t>
              </a:r>
              <a:r>
                <a:rPr lang="en-ID" sz="1600" dirty="0" err="1"/>
                <a:t>tentang</a:t>
              </a:r>
              <a:r>
                <a:rPr lang="en-ID" sz="1600" dirty="0"/>
                <a:t> </a:t>
              </a:r>
              <a:r>
                <a:rPr lang="en-ID" sz="1600" dirty="0" err="1"/>
                <a:t>menuntut</a:t>
              </a:r>
              <a:r>
                <a:rPr lang="en-ID" sz="1600" dirty="0"/>
                <a:t> </a:t>
              </a:r>
              <a:r>
                <a:rPr lang="en-ID" sz="1600" dirty="0" err="1"/>
                <a:t>ilmu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baik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Menguraikan</a:t>
              </a:r>
              <a:r>
                <a:rPr lang="en-ID" sz="1600" dirty="0"/>
                <a:t> </a:t>
              </a:r>
              <a:r>
                <a:rPr lang="en-ID" sz="1600" dirty="0" err="1"/>
                <a:t>terjemahan</a:t>
              </a:r>
              <a:r>
                <a:rPr lang="en-ID" sz="1600" dirty="0"/>
                <a:t> Q.S. ‘</a:t>
              </a:r>
              <a:r>
                <a:rPr lang="en-ID" sz="1600" dirty="0" err="1"/>
                <a:t>Abasa</a:t>
              </a:r>
              <a:r>
                <a:rPr lang="en-ID" sz="1600" dirty="0"/>
                <a:t>/80: 1–10 dan Q.S. Al-</a:t>
              </a:r>
              <a:r>
                <a:rPr lang="en-ID" sz="1600" dirty="0" err="1"/>
                <a:t>Mujādalah</a:t>
              </a:r>
              <a:r>
                <a:rPr lang="en-ID" sz="1600" dirty="0"/>
                <a:t>/58: 11 </a:t>
              </a:r>
              <a:r>
                <a:rPr lang="en-ID" sz="1600" dirty="0" err="1"/>
                <a:t>tentang</a:t>
              </a:r>
              <a:r>
                <a:rPr lang="en-ID" sz="1600" dirty="0"/>
                <a:t> </a:t>
              </a:r>
              <a:r>
                <a:rPr lang="en-ID" sz="1600" dirty="0" err="1"/>
                <a:t>menuntut</a:t>
              </a:r>
              <a:r>
                <a:rPr lang="en-ID" sz="1600" dirty="0"/>
                <a:t> </a:t>
              </a:r>
              <a:r>
                <a:rPr lang="en-ID" sz="1600" dirty="0" err="1"/>
                <a:t>ilmu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Menelaah</a:t>
              </a:r>
              <a:r>
                <a:rPr lang="en-ID" sz="1600" dirty="0"/>
                <a:t> </a:t>
              </a:r>
              <a:r>
                <a:rPr lang="en-ID" sz="1600" dirty="0" err="1"/>
                <a:t>isi</a:t>
              </a:r>
              <a:r>
                <a:rPr lang="en-ID" sz="1600" dirty="0"/>
                <a:t> </a:t>
              </a:r>
              <a:r>
                <a:rPr lang="en-ID" sz="1600" dirty="0" err="1"/>
                <a:t>kandungan</a:t>
              </a:r>
              <a:r>
                <a:rPr lang="en-ID" sz="1600" dirty="0"/>
                <a:t> Q.S. ‘</a:t>
              </a:r>
              <a:r>
                <a:rPr lang="en-ID" sz="1600" dirty="0" err="1"/>
                <a:t>Abasa</a:t>
              </a:r>
              <a:r>
                <a:rPr lang="en-ID" sz="1600" dirty="0"/>
                <a:t>/80: 1–10 dan Q.S. Al-</a:t>
              </a:r>
              <a:r>
                <a:rPr lang="en-ID" sz="1600" dirty="0" err="1"/>
                <a:t>Mujādalah</a:t>
              </a:r>
              <a:r>
                <a:rPr lang="en-ID" sz="1600" dirty="0"/>
                <a:t>/58: 11 </a:t>
              </a:r>
              <a:r>
                <a:rPr lang="en-ID" sz="1600" dirty="0" err="1"/>
                <a:t>tentang</a:t>
              </a:r>
              <a:r>
                <a:rPr lang="en-ID" sz="1600" dirty="0"/>
                <a:t> </a:t>
              </a:r>
              <a:r>
                <a:rPr lang="en-ID" sz="1600" dirty="0" err="1"/>
                <a:t>menuntut</a:t>
              </a:r>
              <a:r>
                <a:rPr lang="en-ID" sz="1600" dirty="0"/>
                <a:t> </a:t>
              </a:r>
              <a:r>
                <a:rPr lang="en-ID" sz="1600" dirty="0" err="1"/>
                <a:t>ilmu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tepat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Mengimplementasikan</a:t>
              </a:r>
              <a:r>
                <a:rPr lang="en-ID" sz="1600" dirty="0"/>
                <a:t> </a:t>
              </a:r>
              <a:r>
                <a:rPr lang="en-ID" sz="1600" dirty="0" err="1"/>
                <a:t>isi</a:t>
              </a:r>
              <a:r>
                <a:rPr lang="en-ID" sz="1600" dirty="0"/>
                <a:t> </a:t>
              </a:r>
              <a:r>
                <a:rPr lang="en-ID" sz="1600" dirty="0" err="1"/>
                <a:t>kandungan</a:t>
              </a:r>
              <a:r>
                <a:rPr lang="en-ID" sz="1600" dirty="0"/>
                <a:t> Q.S. ‘</a:t>
              </a:r>
              <a:r>
                <a:rPr lang="en-ID" sz="1600" dirty="0" err="1"/>
                <a:t>Abasa</a:t>
              </a:r>
              <a:r>
                <a:rPr lang="en-ID" sz="1600" dirty="0"/>
                <a:t>/80: 1–10 dan Q.S. Al-</a:t>
              </a:r>
              <a:r>
                <a:rPr lang="en-ID" sz="1600" dirty="0" err="1"/>
                <a:t>Mujādalah</a:t>
              </a:r>
              <a:r>
                <a:rPr lang="en-ID" sz="1600" dirty="0"/>
                <a:t>/58: 11 </a:t>
              </a:r>
              <a:r>
                <a:rPr lang="en-ID" sz="1600" dirty="0" err="1"/>
                <a:t>tentang</a:t>
              </a:r>
              <a:r>
                <a:rPr lang="en-ID" sz="1600" dirty="0"/>
                <a:t> </a:t>
              </a:r>
              <a:r>
                <a:rPr lang="en-ID" sz="1600" dirty="0" err="1"/>
                <a:t>menuntut</a:t>
              </a:r>
              <a:r>
                <a:rPr lang="en-ID" sz="1600" dirty="0"/>
                <a:t> </a:t>
              </a:r>
              <a:r>
                <a:rPr lang="en-ID" sz="1600" dirty="0" err="1"/>
                <a:t>ilmu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 </a:t>
              </a:r>
              <a:r>
                <a:rPr lang="en-ID" sz="1600" dirty="0" err="1"/>
                <a:t>dalam</a:t>
              </a:r>
              <a:r>
                <a:rPr lang="en-ID" sz="1600" dirty="0"/>
                <a:t> </a:t>
              </a:r>
              <a:r>
                <a:rPr lang="en-ID" sz="1600" dirty="0" err="1"/>
                <a:t>kehidupan</a:t>
              </a:r>
              <a:r>
                <a:rPr lang="en-ID" sz="1600" dirty="0"/>
                <a:t> </a:t>
              </a:r>
              <a:r>
                <a:rPr lang="en-ID" sz="1600" dirty="0" err="1"/>
                <a:t>sehari-hari</a:t>
              </a:r>
              <a:r>
                <a:rPr lang="en-ID" sz="1600" dirty="0"/>
                <a:t>.</a:t>
              </a:r>
              <a:endParaRPr lang="en-US" sz="1600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90498"/>
            <a:ext cx="4419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sp>
        <p:nvSpPr>
          <p:cNvPr id="9" name="Google Shape;946;p55">
            <a:hlinkClick r:id="rId3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9" name="Rounded Rectangle 12">
            <a:extLst>
              <a:ext uri="{FF2B5EF4-FFF2-40B4-BE49-F238E27FC236}">
                <a16:creationId xmlns:a16="http://schemas.microsoft.com/office/drawing/2014/main" id="{2CFD9BCC-2D93-40AE-97F0-FBB46F4D8731}"/>
              </a:ext>
            </a:extLst>
          </p:cNvPr>
          <p:cNvSpPr/>
          <p:nvPr/>
        </p:nvSpPr>
        <p:spPr>
          <a:xfrm>
            <a:off x="381000" y="2116242"/>
            <a:ext cx="8382000" cy="2187820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Islam </a:t>
            </a:r>
            <a:r>
              <a:rPr lang="en-ID" dirty="0" err="1"/>
              <a:t>memerintahkan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umatnya</a:t>
            </a:r>
            <a:r>
              <a:rPr lang="en-ID" dirty="0"/>
              <a:t> agar </a:t>
            </a:r>
            <a:r>
              <a:rPr lang="en-ID" dirty="0" err="1"/>
              <a:t>senantiasa</a:t>
            </a:r>
            <a:r>
              <a:rPr lang="en-ID" dirty="0"/>
              <a:t> </a:t>
            </a:r>
            <a:r>
              <a:rPr lang="en-ID" dirty="0" err="1"/>
              <a:t>bersemangat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menuntut</a:t>
            </a:r>
            <a:r>
              <a:rPr lang="en-ID" dirty="0"/>
              <a:t> </a:t>
            </a:r>
            <a:r>
              <a:rPr lang="en-ID" dirty="0" err="1"/>
              <a:t>ilmu</a:t>
            </a:r>
            <a:r>
              <a:rPr lang="en-ID" dirty="0"/>
              <a:t>. </a:t>
            </a:r>
            <a:r>
              <a:rPr lang="en-ID" dirty="0" err="1"/>
              <a:t>Menuntut</a:t>
            </a:r>
            <a:r>
              <a:rPr lang="en-ID" dirty="0"/>
              <a:t> </a:t>
            </a:r>
            <a:r>
              <a:rPr lang="en-ID" dirty="0" err="1"/>
              <a:t>ilmu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sesuka</a:t>
            </a:r>
            <a:r>
              <a:rPr lang="en-ID" dirty="0"/>
              <a:t> </a:t>
            </a:r>
            <a:r>
              <a:rPr lang="en-ID" dirty="0" err="1"/>
              <a:t>hati</a:t>
            </a:r>
            <a:r>
              <a:rPr lang="en-ID" dirty="0"/>
              <a:t>.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etika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adab</a:t>
            </a:r>
            <a:r>
              <a:rPr lang="en-ID" dirty="0"/>
              <a:t> yang </a:t>
            </a:r>
            <a:r>
              <a:rPr lang="en-ID" dirty="0" err="1"/>
              <a:t>perlu</a:t>
            </a:r>
            <a:r>
              <a:rPr lang="en-ID" dirty="0"/>
              <a:t> </a:t>
            </a:r>
            <a:r>
              <a:rPr lang="en-ID" dirty="0" err="1"/>
              <a:t>diperhatikan</a:t>
            </a:r>
            <a:r>
              <a:rPr lang="en-ID" dirty="0"/>
              <a:t> </a:t>
            </a:r>
            <a:r>
              <a:rPr lang="en-ID" dirty="0" err="1"/>
              <a:t>seseorang</a:t>
            </a:r>
            <a:r>
              <a:rPr lang="en-ID" dirty="0"/>
              <a:t> </a:t>
            </a:r>
            <a:r>
              <a:rPr lang="en-ID" dirty="0" err="1"/>
              <a:t>ketika</a:t>
            </a:r>
            <a:r>
              <a:rPr lang="en-ID" dirty="0"/>
              <a:t> </a:t>
            </a:r>
            <a:r>
              <a:rPr lang="en-ID" dirty="0" err="1"/>
              <a:t>menuntut</a:t>
            </a:r>
            <a:r>
              <a:rPr lang="en-ID" dirty="0"/>
              <a:t> </a:t>
            </a:r>
            <a:r>
              <a:rPr lang="en-ID" dirty="0" err="1"/>
              <a:t>ilmu</a:t>
            </a:r>
            <a:endParaRPr lang="en-ID" dirty="0"/>
          </a:p>
          <a:p>
            <a:pPr lvl="0" algn="ctr"/>
            <a:endParaRPr lang="en-ID" b="1" i="1" dirty="0">
              <a:solidFill>
                <a:schemeClr val="tx1"/>
              </a:solidFill>
              <a:cs typeface="Calibri" panose="020F0502020204030204" charset="0"/>
            </a:endParaRPr>
          </a:p>
          <a:p>
            <a:pPr lvl="0" algn="ctr"/>
            <a:r>
              <a:rPr lang="en-ID" dirty="0"/>
              <a:t>Oleh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, agar kalian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memahami</a:t>
            </a:r>
            <a:r>
              <a:rPr lang="en-ID" dirty="0"/>
              <a:t> </a:t>
            </a:r>
            <a:r>
              <a:rPr lang="en-ID" dirty="0" err="1"/>
              <a:t>urgensi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menuntut</a:t>
            </a:r>
            <a:r>
              <a:rPr lang="en-ID" dirty="0"/>
              <a:t> </a:t>
            </a:r>
            <a:r>
              <a:rPr lang="en-ID" dirty="0" err="1"/>
              <a:t>ilmu</a:t>
            </a:r>
            <a:r>
              <a:rPr lang="en-ID" dirty="0"/>
              <a:t>, </a:t>
            </a:r>
            <a:r>
              <a:rPr lang="en-ID" dirty="0" err="1"/>
              <a:t>simaklah</a:t>
            </a:r>
            <a:r>
              <a:rPr lang="en-ID" dirty="0"/>
              <a:t> </a:t>
            </a:r>
            <a:r>
              <a:rPr lang="en-ID" dirty="0" err="1"/>
              <a:t>pembahasan</a:t>
            </a:r>
            <a:r>
              <a:rPr lang="en-ID" dirty="0"/>
              <a:t> </a:t>
            </a:r>
            <a:r>
              <a:rPr lang="en-ID" dirty="0" err="1"/>
              <a:t>mengenai</a:t>
            </a:r>
            <a:r>
              <a:rPr lang="en-ID" dirty="0"/>
              <a:t> Q.S. ‘</a:t>
            </a:r>
            <a:r>
              <a:rPr lang="en-ID" dirty="0" err="1"/>
              <a:t>Abasa</a:t>
            </a:r>
            <a:r>
              <a:rPr lang="en-ID" dirty="0"/>
              <a:t>/80: 1–10 dan Q.S. Al-</a:t>
            </a:r>
            <a:r>
              <a:rPr lang="en-ID" dirty="0" err="1"/>
              <a:t>Mujādalah</a:t>
            </a:r>
            <a:r>
              <a:rPr lang="en-ID" dirty="0"/>
              <a:t>/58: 11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menuntut</a:t>
            </a:r>
            <a:r>
              <a:rPr lang="en-ID" dirty="0"/>
              <a:t> </a:t>
            </a:r>
            <a:r>
              <a:rPr lang="en-ID" dirty="0" err="1"/>
              <a:t>ilmu</a:t>
            </a:r>
            <a:r>
              <a:rPr lang="en-ID" dirty="0"/>
              <a:t> </a:t>
            </a:r>
            <a:r>
              <a:rPr lang="en-ID" dirty="0" err="1"/>
              <a:t>berikut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474564-F4E7-4E21-A146-C2B80EF9D332}"/>
              </a:ext>
            </a:extLst>
          </p:cNvPr>
          <p:cNvSpPr txBox="1"/>
          <p:nvPr/>
        </p:nvSpPr>
        <p:spPr>
          <a:xfrm>
            <a:off x="361707" y="1049684"/>
            <a:ext cx="838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Ilmu</a:t>
            </a:r>
            <a:r>
              <a:rPr lang="en-ID" b="1" dirty="0"/>
              <a:t> </a:t>
            </a:r>
            <a:r>
              <a:rPr lang="en-ID" b="1" dirty="0" err="1"/>
              <a:t>pengetahuan</a:t>
            </a:r>
            <a:r>
              <a:rPr lang="en-ID" b="1" dirty="0"/>
              <a:t> </a:t>
            </a:r>
            <a:r>
              <a:rPr lang="en-ID" b="1" dirty="0" err="1"/>
              <a:t>tanpa</a:t>
            </a:r>
            <a:r>
              <a:rPr lang="en-ID" b="1" dirty="0"/>
              <a:t> </a:t>
            </a:r>
            <a:r>
              <a:rPr lang="en-ID" b="1" dirty="0" err="1"/>
              <a:t>adanya</a:t>
            </a:r>
            <a:r>
              <a:rPr lang="en-ID" b="1" dirty="0"/>
              <a:t> </a:t>
            </a:r>
            <a:r>
              <a:rPr lang="en-ID" b="1" dirty="0" err="1"/>
              <a:t>keimanan</a:t>
            </a:r>
            <a:r>
              <a:rPr lang="en-ID" b="1" dirty="0"/>
              <a:t> </a:t>
            </a:r>
            <a:r>
              <a:rPr lang="en-ID" b="1" dirty="0" err="1"/>
              <a:t>akan</a:t>
            </a:r>
            <a:r>
              <a:rPr lang="en-ID" b="1" dirty="0"/>
              <a:t> </a:t>
            </a:r>
            <a:r>
              <a:rPr lang="en-ID" b="1" dirty="0" err="1"/>
              <a:t>membawa</a:t>
            </a:r>
            <a:r>
              <a:rPr lang="en-ID" b="1" dirty="0"/>
              <a:t> </a:t>
            </a:r>
            <a:r>
              <a:rPr lang="en-ID" b="1" dirty="0" err="1"/>
              <a:t>seseorang</a:t>
            </a:r>
            <a:r>
              <a:rPr lang="en-ID" b="1" dirty="0"/>
              <a:t> </a:t>
            </a:r>
            <a:r>
              <a:rPr lang="en-ID" b="1" dirty="0" err="1"/>
              <a:t>kepada</a:t>
            </a:r>
            <a:r>
              <a:rPr lang="en-ID" b="1" dirty="0"/>
              <a:t> </a:t>
            </a:r>
            <a:r>
              <a:rPr lang="en-ID" b="1" dirty="0" err="1"/>
              <a:t>maksiat</a:t>
            </a:r>
            <a:r>
              <a:rPr lang="en-ID" b="1" dirty="0"/>
              <a:t> dan </a:t>
            </a:r>
            <a:r>
              <a:rPr lang="en-ID" b="1" dirty="0" err="1"/>
              <a:t>kesesatan</a:t>
            </a:r>
            <a:r>
              <a:rPr lang="en-ID" b="1" dirty="0"/>
              <a:t>. Oleh </a:t>
            </a:r>
            <a:r>
              <a:rPr lang="en-ID" b="1" dirty="0" err="1"/>
              <a:t>karena</a:t>
            </a:r>
            <a:r>
              <a:rPr lang="en-ID" b="1" dirty="0"/>
              <a:t> </a:t>
            </a:r>
            <a:r>
              <a:rPr lang="en-ID" b="1" dirty="0" err="1"/>
              <a:t>itu</a:t>
            </a:r>
            <a:r>
              <a:rPr lang="en-ID" b="1" dirty="0"/>
              <a:t>, Islam </a:t>
            </a:r>
            <a:r>
              <a:rPr lang="en-ID" b="1" dirty="0" err="1"/>
              <a:t>telah</a:t>
            </a:r>
            <a:r>
              <a:rPr lang="en-ID" b="1" dirty="0"/>
              <a:t> </a:t>
            </a:r>
            <a:r>
              <a:rPr lang="en-ID" b="1" dirty="0" err="1"/>
              <a:t>mengatur</a:t>
            </a:r>
            <a:r>
              <a:rPr lang="en-ID" b="1" dirty="0"/>
              <a:t> </a:t>
            </a:r>
            <a:r>
              <a:rPr lang="en-ID" b="1" dirty="0" err="1"/>
              <a:t>segala</a:t>
            </a:r>
            <a:r>
              <a:rPr lang="en-ID" b="1" dirty="0"/>
              <a:t> </a:t>
            </a:r>
            <a:r>
              <a:rPr lang="en-ID" b="1" dirty="0" err="1"/>
              <a:t>aspek</a:t>
            </a:r>
            <a:r>
              <a:rPr lang="en-ID" b="1" dirty="0"/>
              <a:t> </a:t>
            </a:r>
            <a:r>
              <a:rPr lang="en-ID" b="1" dirty="0" err="1"/>
              <a:t>kehidupan</a:t>
            </a:r>
            <a:r>
              <a:rPr lang="en-ID" b="1" dirty="0"/>
              <a:t>, </a:t>
            </a:r>
            <a:r>
              <a:rPr lang="en-ID" b="1" dirty="0" err="1"/>
              <a:t>termasuk</a:t>
            </a:r>
            <a:r>
              <a:rPr lang="en-ID" b="1" dirty="0"/>
              <a:t> </a:t>
            </a:r>
            <a:r>
              <a:rPr lang="en-ID" b="1" dirty="0" err="1"/>
              <a:t>etika</a:t>
            </a:r>
            <a:r>
              <a:rPr lang="en-ID" b="1" dirty="0"/>
              <a:t> dan tata </a:t>
            </a:r>
            <a:r>
              <a:rPr lang="en-ID" b="1" dirty="0" err="1"/>
              <a:t>cara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</a:t>
            </a:r>
            <a:r>
              <a:rPr lang="en-ID" b="1" dirty="0" err="1"/>
              <a:t>menuntut</a:t>
            </a:r>
            <a:r>
              <a:rPr lang="en-ID" b="1" dirty="0"/>
              <a:t> </a:t>
            </a:r>
            <a:r>
              <a:rPr lang="en-ID" b="1" dirty="0" err="1"/>
              <a:t>ilmu</a:t>
            </a:r>
            <a:r>
              <a:rPr lang="en-ID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A. Q.S. ‘</a:t>
            </a:r>
            <a:r>
              <a:rPr lang="en-ID" b="1" dirty="0" err="1">
                <a:solidFill>
                  <a:schemeClr val="bg1"/>
                </a:solidFill>
              </a:rPr>
              <a:t>Abasa</a:t>
            </a:r>
            <a:r>
              <a:rPr lang="en-ID" b="1" dirty="0">
                <a:solidFill>
                  <a:schemeClr val="bg1"/>
                </a:solidFill>
              </a:rPr>
              <a:t>/80: 1–10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A827033-EF6E-4052-88B8-EC91BFFD0ECE}"/>
              </a:ext>
            </a:extLst>
          </p:cNvPr>
          <p:cNvGrpSpPr/>
          <p:nvPr/>
        </p:nvGrpSpPr>
        <p:grpSpPr>
          <a:xfrm>
            <a:off x="857020" y="1962150"/>
            <a:ext cx="7429959" cy="1386275"/>
            <a:chOff x="1066800" y="1183806"/>
            <a:chExt cx="7429959" cy="138627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B0031E7-3195-445D-AEDF-EB08E78DC7CF}"/>
                </a:ext>
              </a:extLst>
            </p:cNvPr>
            <p:cNvGrpSpPr/>
            <p:nvPr/>
          </p:nvGrpSpPr>
          <p:grpSpPr>
            <a:xfrm>
              <a:off x="1066800" y="1183806"/>
              <a:ext cx="7429959" cy="388841"/>
              <a:chOff x="1066800" y="1183806"/>
              <a:chExt cx="7429959" cy="388841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9638C6D5-9293-47D6-B3A5-BC57DDA409ED}"/>
                  </a:ext>
                </a:extLst>
              </p:cNvPr>
              <p:cNvGrpSpPr/>
              <p:nvPr/>
            </p:nvGrpSpPr>
            <p:grpSpPr>
              <a:xfrm>
                <a:off x="3429000" y="1183806"/>
                <a:ext cx="5067759" cy="388841"/>
                <a:chOff x="2933241" y="1148993"/>
                <a:chExt cx="5067759" cy="388841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B3E29C1B-E678-4E19-871F-ECC256EEF450}"/>
                    </a:ext>
                  </a:extLst>
                </p:cNvPr>
                <p:cNvGrpSpPr/>
                <p:nvPr/>
              </p:nvGrpSpPr>
              <p:grpSpPr>
                <a:xfrm>
                  <a:off x="4876800" y="1148993"/>
                  <a:ext cx="3124200" cy="371398"/>
                  <a:chOff x="4800600" y="1123950"/>
                  <a:chExt cx="3124200" cy="371398"/>
                </a:xfrm>
              </p:grpSpPr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49F0EDC4-2A52-45C0-AE8E-AB0CC570D171}"/>
                      </a:ext>
                    </a:extLst>
                  </p:cNvPr>
                  <p:cNvSpPr txBox="1"/>
                  <p:nvPr/>
                </p:nvSpPr>
                <p:spPr>
                  <a:xfrm>
                    <a:off x="6553200" y="1123950"/>
                    <a:ext cx="1371600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ar-AE" b="0" i="0" dirty="0">
                        <a:effectLst/>
                        <a:latin typeface="LPMQ Isep Misbah" panose="02000000000000000000" pitchFamily="2" charset="-78"/>
                        <a:cs typeface="LPMQ Isep Misbah" panose="02000000000000000000" pitchFamily="2" charset="-78"/>
                      </a:rPr>
                      <a:t>عَبَسَ وَتَوَلّٰٓىۙ‏ ١</a:t>
                    </a:r>
                    <a:endPara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endParaRPr>
                  </a:p>
                </p:txBody>
              </p: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7C68F877-F8F8-45D6-B8CF-66D1ABC1127D}"/>
                      </a:ext>
                    </a:extLst>
                  </p:cNvPr>
                  <p:cNvSpPr txBox="1"/>
                  <p:nvPr/>
                </p:nvSpPr>
                <p:spPr>
                  <a:xfrm>
                    <a:off x="4800600" y="1126016"/>
                    <a:ext cx="1921524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ID" dirty="0" err="1">
                        <a:latin typeface="LPMQ Isep Misbah" panose="02000000000000000000" pitchFamily="2" charset="-78"/>
                        <a:cs typeface="LPMQ Isep Misbah" panose="02000000000000000000" pitchFamily="2" charset="-78"/>
                      </a:rPr>
                      <a:t>اَنۡ</a:t>
                    </a:r>
                    <a:r>
                      <a:rPr lang="en-ID" dirty="0">
                        <a:latin typeface="LPMQ Isep Misbah" panose="02000000000000000000" pitchFamily="2" charset="-78"/>
                        <a:cs typeface="LPMQ Isep Misbah" panose="02000000000000000000" pitchFamily="2" charset="-78"/>
                      </a:rPr>
                      <a:t> </a:t>
                    </a:r>
                    <a:r>
                      <a:rPr lang="en-ID" dirty="0" err="1">
                        <a:latin typeface="LPMQ Isep Misbah" panose="02000000000000000000" pitchFamily="2" charset="-78"/>
                        <a:cs typeface="LPMQ Isep Misbah" panose="02000000000000000000" pitchFamily="2" charset="-78"/>
                      </a:rPr>
                      <a:t>جَآءَهُ</a:t>
                    </a:r>
                    <a:r>
                      <a:rPr lang="en-ID" dirty="0">
                        <a:latin typeface="LPMQ Isep Misbah" panose="02000000000000000000" pitchFamily="2" charset="-78"/>
                        <a:cs typeface="LPMQ Isep Misbah" panose="02000000000000000000" pitchFamily="2" charset="-78"/>
                      </a:rPr>
                      <a:t> </a:t>
                    </a:r>
                    <a:r>
                      <a:rPr lang="en-ID" dirty="0" err="1">
                        <a:latin typeface="LPMQ Isep Misbah" panose="02000000000000000000" pitchFamily="2" charset="-78"/>
                        <a:cs typeface="LPMQ Isep Misbah" panose="02000000000000000000" pitchFamily="2" charset="-78"/>
                      </a:rPr>
                      <a:t>الۡاَعۡمٰى</a:t>
                    </a:r>
                    <a:r>
                      <a:rPr lang="en-ID" dirty="0">
                        <a:latin typeface="LPMQ Isep Misbah" panose="02000000000000000000" pitchFamily="2" charset="-78"/>
                        <a:cs typeface="LPMQ Isep Misbah" panose="02000000000000000000" pitchFamily="2" charset="-78"/>
                      </a:rPr>
                      <a:t>ؕ ٢ ‏</a:t>
                    </a:r>
                  </a:p>
                </p:txBody>
              </p:sp>
            </p:grp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71F8A05-5D40-4C15-A891-FC2388199E70}"/>
                    </a:ext>
                  </a:extLst>
                </p:cNvPr>
                <p:cNvSpPr txBox="1"/>
                <p:nvPr/>
              </p:nvSpPr>
              <p:spPr>
                <a:xfrm>
                  <a:off x="2933241" y="1168502"/>
                  <a:ext cx="2125337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وَمَا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 </a:t>
                  </a:r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يُدۡرِيۡكَ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 </a:t>
                  </a:r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لَعَلَّه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ٗ يَزَّكّٰٓىۙ٣</a:t>
                  </a:r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C01A54B-ECB8-4CF5-A4F1-C3105A624A94}"/>
                  </a:ext>
                </a:extLst>
              </p:cNvPr>
              <p:cNvSpPr txBox="1"/>
              <p:nvPr/>
            </p:nvSpPr>
            <p:spPr>
              <a:xfrm>
                <a:off x="1066800" y="1203315"/>
                <a:ext cx="25063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اَوۡ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</a:t>
                </a:r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يَذَّكَّرُ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</a:t>
                </a:r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فَتَنۡفَعَهُ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</a:t>
                </a:r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الذِّكۡرٰى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ؕ ٤ ‏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3844EBC-2B39-427B-96F5-D3923FC82E1C}"/>
                </a:ext>
              </a:extLst>
            </p:cNvPr>
            <p:cNvGrpSpPr/>
            <p:nvPr/>
          </p:nvGrpSpPr>
          <p:grpSpPr>
            <a:xfrm>
              <a:off x="3275225" y="1735451"/>
              <a:ext cx="5221534" cy="370087"/>
              <a:chOff x="3343620" y="1721433"/>
              <a:chExt cx="5221534" cy="370087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1F09275-A1DE-413C-B227-A741DE3C90DB}"/>
                  </a:ext>
                </a:extLst>
              </p:cNvPr>
              <p:cNvSpPr txBox="1"/>
              <p:nvPr/>
            </p:nvSpPr>
            <p:spPr>
              <a:xfrm>
                <a:off x="6813013" y="1721433"/>
                <a:ext cx="175214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اَمَّا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</a:t>
                </a:r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مَنِ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</a:t>
                </a:r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اسۡتَغۡنٰىۙ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٥ ‏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70251D37-5880-4695-8353-FC744D3E35DE}"/>
                  </a:ext>
                </a:extLst>
              </p:cNvPr>
              <p:cNvGrpSpPr/>
              <p:nvPr/>
            </p:nvGrpSpPr>
            <p:grpSpPr>
              <a:xfrm>
                <a:off x="3343620" y="1721433"/>
                <a:ext cx="3588486" cy="370087"/>
                <a:chOff x="3343620" y="1721433"/>
                <a:chExt cx="3588486" cy="370087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A17910F-3905-4090-9A4C-AD3C25F5F09C}"/>
                    </a:ext>
                  </a:extLst>
                </p:cNvPr>
                <p:cNvSpPr txBox="1"/>
                <p:nvPr/>
              </p:nvSpPr>
              <p:spPr>
                <a:xfrm>
                  <a:off x="5181600" y="1722188"/>
                  <a:ext cx="1750506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فَاَنۡتَ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 </a:t>
                  </a:r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لَه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ٗ </a:t>
                  </a:r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تَصَدّٰى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ؕ ٦ ‏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EFDC0F42-05AC-4418-B2E9-6BAB0E4287D6}"/>
                    </a:ext>
                  </a:extLst>
                </p:cNvPr>
                <p:cNvSpPr txBox="1"/>
                <p:nvPr/>
              </p:nvSpPr>
              <p:spPr>
                <a:xfrm>
                  <a:off x="3343620" y="1721433"/>
                  <a:ext cx="19812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وَمَا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 </a:t>
                  </a:r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عَلَيۡكَ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 </a:t>
                  </a:r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اَلَّا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 </a:t>
                  </a:r>
                  <a:r>
                    <a:rPr lang="en-ID" dirty="0" err="1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يَزَّكّٰٓى</a:t>
                  </a:r>
                  <a:r>
                    <a:rPr lang="en-ID" dirty="0">
                      <a:latin typeface="LPMQ Isep Misbah" panose="02000000000000000000" pitchFamily="2" charset="-78"/>
                      <a:cs typeface="LPMQ Isep Misbah" panose="02000000000000000000" pitchFamily="2" charset="-78"/>
                    </a:rPr>
                    <a:t>ؕ ٧ ‏</a:t>
                  </a:r>
                </a:p>
              </p:txBody>
            </p:sp>
          </p:grp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69E2516-1821-4B24-9E32-76DFB2CDE88C}"/>
                </a:ext>
              </a:extLst>
            </p:cNvPr>
            <p:cNvSpPr txBox="1"/>
            <p:nvPr/>
          </p:nvSpPr>
          <p:spPr>
            <a:xfrm>
              <a:off x="1100085" y="1736012"/>
              <a:ext cx="218558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dirty="0" err="1">
                  <a:latin typeface="LPMQ Isep Misbah" panose="02000000000000000000" pitchFamily="2" charset="-78"/>
                  <a:cs typeface="LPMQ Isep Misbah" panose="02000000000000000000" pitchFamily="2" charset="-78"/>
                </a:rPr>
                <a:t>وَاَمَّا</a:t>
              </a:r>
              <a:r>
                <a:rPr lang="en-ID" dirty="0">
                  <a:latin typeface="LPMQ Isep Misbah" panose="02000000000000000000" pitchFamily="2" charset="-78"/>
                  <a:cs typeface="LPMQ Isep Misbah" panose="02000000000000000000" pitchFamily="2" charset="-78"/>
                </a:rPr>
                <a:t> </a:t>
              </a:r>
              <a:r>
                <a:rPr lang="en-ID" dirty="0" err="1">
                  <a:latin typeface="LPMQ Isep Misbah" panose="02000000000000000000" pitchFamily="2" charset="-78"/>
                  <a:cs typeface="LPMQ Isep Misbah" panose="02000000000000000000" pitchFamily="2" charset="-78"/>
                </a:rPr>
                <a:t>مَنۡ</a:t>
              </a:r>
              <a:r>
                <a:rPr lang="en-ID" dirty="0">
                  <a:latin typeface="LPMQ Isep Misbah" panose="02000000000000000000" pitchFamily="2" charset="-78"/>
                  <a:cs typeface="LPMQ Isep Misbah" panose="02000000000000000000" pitchFamily="2" charset="-78"/>
                </a:rPr>
                <a:t> </a:t>
              </a:r>
              <a:r>
                <a:rPr lang="en-ID" dirty="0" err="1">
                  <a:latin typeface="LPMQ Isep Misbah" panose="02000000000000000000" pitchFamily="2" charset="-78"/>
                  <a:cs typeface="LPMQ Isep Misbah" panose="02000000000000000000" pitchFamily="2" charset="-78"/>
                </a:rPr>
                <a:t>جَآءَكَ</a:t>
              </a:r>
              <a:r>
                <a:rPr lang="en-ID" dirty="0">
                  <a:latin typeface="LPMQ Isep Misbah" panose="02000000000000000000" pitchFamily="2" charset="-78"/>
                  <a:cs typeface="LPMQ Isep Misbah" panose="02000000000000000000" pitchFamily="2" charset="-78"/>
                </a:rPr>
                <a:t> </a:t>
              </a:r>
              <a:r>
                <a:rPr lang="en-ID" dirty="0" err="1">
                  <a:latin typeface="LPMQ Isep Misbah" panose="02000000000000000000" pitchFamily="2" charset="-78"/>
                  <a:cs typeface="LPMQ Isep Misbah" panose="02000000000000000000" pitchFamily="2" charset="-78"/>
                </a:rPr>
                <a:t>يَسۡعٰىۙ</a:t>
              </a:r>
              <a:r>
                <a:rPr lang="en-ID" dirty="0">
                  <a:latin typeface="LPMQ Isep Misbah" panose="02000000000000000000" pitchFamily="2" charset="-78"/>
                  <a:cs typeface="LPMQ Isep Misbah" panose="02000000000000000000" pitchFamily="2" charset="-78"/>
                </a:rPr>
                <a:t> ٨ ‏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1FF075B-BDAB-42D6-A7C7-1585893840EB}"/>
                </a:ext>
              </a:extLst>
            </p:cNvPr>
            <p:cNvGrpSpPr/>
            <p:nvPr/>
          </p:nvGrpSpPr>
          <p:grpSpPr>
            <a:xfrm>
              <a:off x="5386677" y="2199661"/>
              <a:ext cx="3110082" cy="370420"/>
              <a:chOff x="5386677" y="2199661"/>
              <a:chExt cx="3110082" cy="37042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D451D1F-9BA1-4AA6-9861-76DE82FE507C}"/>
                  </a:ext>
                </a:extLst>
              </p:cNvPr>
              <p:cNvSpPr txBox="1"/>
              <p:nvPr/>
            </p:nvSpPr>
            <p:spPr>
              <a:xfrm>
                <a:off x="7011318" y="2199661"/>
                <a:ext cx="148544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وَهُوَ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</a:t>
                </a:r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يَخۡشٰىۙ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٩ ‏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3F2925E-905F-4FCB-A638-83B608C9039A}"/>
                  </a:ext>
                </a:extLst>
              </p:cNvPr>
              <p:cNvSpPr txBox="1"/>
              <p:nvPr/>
            </p:nvSpPr>
            <p:spPr>
              <a:xfrm>
                <a:off x="5386677" y="2200749"/>
                <a:ext cx="17232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فَاَنۡتَ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</a:t>
                </a:r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عَنۡهُ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</a:t>
                </a:r>
                <a:r>
                  <a:rPr lang="en-ID" dirty="0" err="1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تَلَهّٰى</a:t>
                </a:r>
                <a:r>
                  <a:rPr lang="en-ID" dirty="0">
                    <a:latin typeface="LPMQ Isep Misbah" panose="02000000000000000000" pitchFamily="2" charset="-78"/>
                    <a:cs typeface="LPMQ Isep Misbah" panose="02000000000000000000" pitchFamily="2" charset="-78"/>
                  </a:rPr>
                  <a:t> ١٠ۚ‏</a:t>
                </a:r>
              </a:p>
            </p:txBody>
          </p: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4F92B9A-F5AD-4CEF-9A67-9956DB801669}"/>
              </a:ext>
            </a:extLst>
          </p:cNvPr>
          <p:cNvSpPr txBox="1"/>
          <p:nvPr/>
        </p:nvSpPr>
        <p:spPr>
          <a:xfrm>
            <a:off x="567369" y="1175229"/>
            <a:ext cx="66362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Membaca</a:t>
            </a:r>
            <a:r>
              <a:rPr lang="en-ID" b="1" dirty="0"/>
              <a:t> Q.S. ‘</a:t>
            </a:r>
            <a:r>
              <a:rPr lang="en-ID" b="1" dirty="0" err="1"/>
              <a:t>Abasa</a:t>
            </a:r>
            <a:r>
              <a:rPr lang="en-ID" b="1" dirty="0"/>
              <a:t>/80: 1–10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Menuntut</a:t>
            </a:r>
            <a:r>
              <a:rPr lang="en-ID" b="1" dirty="0"/>
              <a:t> </a:t>
            </a:r>
            <a:r>
              <a:rPr lang="en-ID" b="1" dirty="0" err="1"/>
              <a:t>Ilmu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A. Q.S. ‘</a:t>
            </a:r>
            <a:r>
              <a:rPr lang="en-ID" b="1" dirty="0" err="1">
                <a:solidFill>
                  <a:schemeClr val="bg1"/>
                </a:solidFill>
              </a:rPr>
              <a:t>Abasa</a:t>
            </a:r>
            <a:r>
              <a:rPr lang="en-ID" b="1" dirty="0">
                <a:solidFill>
                  <a:schemeClr val="bg1"/>
                </a:solidFill>
              </a:rPr>
              <a:t>/80: 1–10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4F92B9A-F5AD-4CEF-9A67-9956DB801669}"/>
              </a:ext>
            </a:extLst>
          </p:cNvPr>
          <p:cNvSpPr txBox="1"/>
          <p:nvPr/>
        </p:nvSpPr>
        <p:spPr>
          <a:xfrm>
            <a:off x="578386" y="1008755"/>
            <a:ext cx="66362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Menerjemahkan</a:t>
            </a:r>
            <a:r>
              <a:rPr lang="en-ID" b="1" dirty="0"/>
              <a:t> Q.S. ‘</a:t>
            </a:r>
            <a:r>
              <a:rPr lang="en-ID" b="1" dirty="0" err="1"/>
              <a:t>Abasa</a:t>
            </a:r>
            <a:r>
              <a:rPr lang="en-ID" b="1" dirty="0"/>
              <a:t>/80: 1–10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Menuntut</a:t>
            </a:r>
            <a:r>
              <a:rPr lang="en-ID" b="1" dirty="0"/>
              <a:t> </a:t>
            </a:r>
            <a:r>
              <a:rPr lang="en-ID" b="1" dirty="0" err="1"/>
              <a:t>Ilmu</a:t>
            </a:r>
            <a:endParaRPr lang="en-ID" b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578386" y="1399888"/>
            <a:ext cx="8153400" cy="30006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>
                <a:solidFill>
                  <a:schemeClr val="tx1"/>
                </a:solidFill>
              </a:rPr>
              <a:t>“</a:t>
            </a:r>
            <a:r>
              <a:rPr lang="en-ID" dirty="0" err="1">
                <a:solidFill>
                  <a:schemeClr val="tx1"/>
                </a:solidFill>
              </a:rPr>
              <a:t>Dia</a:t>
            </a:r>
            <a:r>
              <a:rPr lang="en-ID" dirty="0">
                <a:solidFill>
                  <a:schemeClr val="tx1"/>
                </a:solidFill>
              </a:rPr>
              <a:t> (Nabi Muhammad) </a:t>
            </a:r>
            <a:r>
              <a:rPr lang="en-ID" dirty="0" err="1">
                <a:solidFill>
                  <a:schemeClr val="tx1"/>
                </a:solidFill>
              </a:rPr>
              <a:t>berwajah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masam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berpaling</a:t>
            </a:r>
            <a:r>
              <a:rPr lang="en-ID" dirty="0">
                <a:solidFill>
                  <a:schemeClr val="tx1"/>
                </a:solidFill>
              </a:rPr>
              <a:t> (1), </a:t>
            </a:r>
            <a:r>
              <a:rPr lang="en-ID" dirty="0" err="1">
                <a:solidFill>
                  <a:schemeClr val="tx1"/>
                </a:solidFill>
              </a:rPr>
              <a:t>karena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seorang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tunanetra</a:t>
            </a:r>
            <a:r>
              <a:rPr lang="en-ID" dirty="0">
                <a:solidFill>
                  <a:schemeClr val="tx1"/>
                </a:solidFill>
              </a:rPr>
              <a:t> (Abdullah bin </a:t>
            </a:r>
            <a:r>
              <a:rPr lang="en-ID" dirty="0" err="1">
                <a:solidFill>
                  <a:schemeClr val="tx1"/>
                </a:solidFill>
              </a:rPr>
              <a:t>Ummi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Maktum</a:t>
            </a:r>
            <a:r>
              <a:rPr lang="en-ID" dirty="0">
                <a:solidFill>
                  <a:schemeClr val="tx1"/>
                </a:solidFill>
              </a:rPr>
              <a:t>) </a:t>
            </a:r>
            <a:r>
              <a:rPr lang="en-ID" dirty="0" err="1">
                <a:solidFill>
                  <a:schemeClr val="tx1"/>
                </a:solidFill>
              </a:rPr>
              <a:t>telah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datang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kepadanya</a:t>
            </a:r>
            <a:r>
              <a:rPr lang="en-ID" dirty="0">
                <a:solidFill>
                  <a:schemeClr val="tx1"/>
                </a:solidFill>
              </a:rPr>
              <a:t> (2). </a:t>
            </a:r>
            <a:r>
              <a:rPr lang="en-ID" dirty="0" err="1">
                <a:solidFill>
                  <a:schemeClr val="tx1"/>
                </a:solidFill>
              </a:rPr>
              <a:t>Tahukah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engkau</a:t>
            </a:r>
            <a:r>
              <a:rPr lang="en-ID" dirty="0">
                <a:solidFill>
                  <a:schemeClr val="tx1"/>
                </a:solidFill>
              </a:rPr>
              <a:t> (Nabi Muhammad) </a:t>
            </a:r>
            <a:r>
              <a:rPr lang="en-ID" dirty="0" err="1">
                <a:solidFill>
                  <a:schemeClr val="tx1"/>
                </a:solidFill>
              </a:rPr>
              <a:t>boleh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jadi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ingin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menyucikan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dirinya</a:t>
            </a:r>
            <a:r>
              <a:rPr lang="en-ID" dirty="0">
                <a:solidFill>
                  <a:schemeClr val="tx1"/>
                </a:solidFill>
              </a:rPr>
              <a:t> (</a:t>
            </a:r>
            <a:r>
              <a:rPr lang="en-ID" dirty="0" err="1">
                <a:solidFill>
                  <a:schemeClr val="tx1"/>
                </a:solidFill>
              </a:rPr>
              <a:t>dari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dosa</a:t>
            </a:r>
            <a:r>
              <a:rPr lang="en-ID" dirty="0">
                <a:solidFill>
                  <a:schemeClr val="tx1"/>
                </a:solidFill>
              </a:rPr>
              <a:t>) (3), </a:t>
            </a:r>
            <a:r>
              <a:rPr lang="en-ID" dirty="0" err="1">
                <a:solidFill>
                  <a:schemeClr val="tx1"/>
                </a:solidFill>
              </a:rPr>
              <a:t>atau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dia</a:t>
            </a:r>
            <a:r>
              <a:rPr lang="en-ID" dirty="0">
                <a:solidFill>
                  <a:schemeClr val="tx1"/>
                </a:solidFill>
              </a:rPr>
              <a:t> (</a:t>
            </a:r>
            <a:r>
              <a:rPr lang="en-ID" dirty="0" err="1">
                <a:solidFill>
                  <a:schemeClr val="tx1"/>
                </a:solidFill>
              </a:rPr>
              <a:t>ingin</a:t>
            </a:r>
            <a:r>
              <a:rPr lang="en-ID" dirty="0">
                <a:solidFill>
                  <a:schemeClr val="tx1"/>
                </a:solidFill>
              </a:rPr>
              <a:t>) </a:t>
            </a:r>
            <a:r>
              <a:rPr lang="en-ID" dirty="0" err="1">
                <a:solidFill>
                  <a:schemeClr val="tx1"/>
                </a:solidFill>
              </a:rPr>
              <a:t>mendapatkan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pengajaran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sehingga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pengajaran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bermanfaat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baginya</a:t>
            </a:r>
            <a:r>
              <a:rPr lang="en-ID" dirty="0">
                <a:solidFill>
                  <a:schemeClr val="tx1"/>
                </a:solidFill>
              </a:rPr>
              <a:t>? (4) Adapun orang yang </a:t>
            </a:r>
            <a:r>
              <a:rPr lang="en-ID" dirty="0" err="1">
                <a:solidFill>
                  <a:schemeClr val="tx1"/>
                </a:solidFill>
              </a:rPr>
              <a:t>merasa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dirinya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serba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cukup</a:t>
            </a:r>
            <a:r>
              <a:rPr lang="en-ID" dirty="0">
                <a:solidFill>
                  <a:schemeClr val="tx1"/>
                </a:solidFill>
              </a:rPr>
              <a:t> (para </a:t>
            </a:r>
            <a:r>
              <a:rPr lang="en-ID" dirty="0" err="1">
                <a:solidFill>
                  <a:schemeClr val="tx1"/>
                </a:solidFill>
              </a:rPr>
              <a:t>pembesar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Quraisy</a:t>
            </a:r>
            <a:r>
              <a:rPr lang="en-ID" dirty="0">
                <a:solidFill>
                  <a:schemeClr val="tx1"/>
                </a:solidFill>
              </a:rPr>
              <a:t>) (5), </a:t>
            </a:r>
            <a:r>
              <a:rPr lang="en-ID" dirty="0" err="1">
                <a:solidFill>
                  <a:schemeClr val="tx1"/>
                </a:solidFill>
              </a:rPr>
              <a:t>engkau</a:t>
            </a:r>
            <a:r>
              <a:rPr lang="en-ID" dirty="0">
                <a:solidFill>
                  <a:schemeClr val="tx1"/>
                </a:solidFill>
              </a:rPr>
              <a:t> (Nabi Muhammad) </a:t>
            </a:r>
            <a:r>
              <a:rPr lang="en-ID" dirty="0" err="1">
                <a:solidFill>
                  <a:schemeClr val="tx1"/>
                </a:solidFill>
              </a:rPr>
              <a:t>memberi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perhatian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kepadanya</a:t>
            </a:r>
            <a:r>
              <a:rPr lang="en-ID" dirty="0">
                <a:solidFill>
                  <a:schemeClr val="tx1"/>
                </a:solidFill>
              </a:rPr>
              <a:t> (6). </a:t>
            </a:r>
            <a:r>
              <a:rPr lang="en-ID" dirty="0" err="1">
                <a:solidFill>
                  <a:schemeClr val="tx1"/>
                </a:solidFill>
              </a:rPr>
              <a:t>Padahal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ada</a:t>
            </a:r>
            <a:r>
              <a:rPr lang="en-ID" dirty="0">
                <a:solidFill>
                  <a:schemeClr val="tx1"/>
                </a:solidFill>
              </a:rPr>
              <a:t> (</a:t>
            </a:r>
            <a:r>
              <a:rPr lang="en-ID" dirty="0" err="1">
                <a:solidFill>
                  <a:schemeClr val="tx1"/>
                </a:solidFill>
              </a:rPr>
              <a:t>cela</a:t>
            </a:r>
            <a:r>
              <a:rPr lang="en-ID" dirty="0">
                <a:solidFill>
                  <a:schemeClr val="tx1"/>
                </a:solidFill>
              </a:rPr>
              <a:t>) </a:t>
            </a:r>
            <a:r>
              <a:rPr lang="en-ID" dirty="0" err="1">
                <a:solidFill>
                  <a:schemeClr val="tx1"/>
                </a:solidFill>
              </a:rPr>
              <a:t>atasmu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kalau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menyucikan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diri</a:t>
            </a:r>
            <a:r>
              <a:rPr lang="en-ID" dirty="0">
                <a:solidFill>
                  <a:schemeClr val="tx1"/>
                </a:solidFill>
              </a:rPr>
              <a:t> (</a:t>
            </a:r>
            <a:r>
              <a:rPr lang="en-ID" dirty="0" err="1">
                <a:solidFill>
                  <a:schemeClr val="tx1"/>
                </a:solidFill>
              </a:rPr>
              <a:t>beriman</a:t>
            </a:r>
            <a:r>
              <a:rPr lang="en-ID" dirty="0">
                <a:solidFill>
                  <a:schemeClr val="tx1"/>
                </a:solidFill>
              </a:rPr>
              <a:t>) (7). Adapun orang yang </a:t>
            </a:r>
            <a:r>
              <a:rPr lang="en-ID" dirty="0" err="1">
                <a:solidFill>
                  <a:schemeClr val="tx1"/>
                </a:solidFill>
              </a:rPr>
              <a:t>datang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kepadamu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bersegera</a:t>
            </a:r>
            <a:r>
              <a:rPr lang="en-ID" dirty="0">
                <a:solidFill>
                  <a:schemeClr val="tx1"/>
                </a:solidFill>
              </a:rPr>
              <a:t> (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mendapatkan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pengajaran</a:t>
            </a:r>
            <a:r>
              <a:rPr lang="en-ID" dirty="0">
                <a:solidFill>
                  <a:schemeClr val="tx1"/>
                </a:solidFill>
              </a:rPr>
              <a:t>) (8), </a:t>
            </a:r>
            <a:r>
              <a:rPr lang="en-ID" dirty="0" err="1">
                <a:solidFill>
                  <a:schemeClr val="tx1"/>
                </a:solidFill>
              </a:rPr>
              <a:t>sedangkan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takut</a:t>
            </a:r>
            <a:r>
              <a:rPr lang="en-ID" dirty="0">
                <a:solidFill>
                  <a:schemeClr val="tx1"/>
                </a:solidFill>
              </a:rPr>
              <a:t> (</a:t>
            </a:r>
            <a:r>
              <a:rPr lang="en-ID" dirty="0" err="1">
                <a:solidFill>
                  <a:schemeClr val="tx1"/>
                </a:solidFill>
              </a:rPr>
              <a:t>kepada</a:t>
            </a:r>
            <a:r>
              <a:rPr lang="en-ID" dirty="0">
                <a:solidFill>
                  <a:schemeClr val="tx1"/>
                </a:solidFill>
              </a:rPr>
              <a:t> Allah) (9), </a:t>
            </a:r>
            <a:r>
              <a:rPr lang="en-ID" dirty="0" err="1">
                <a:solidFill>
                  <a:schemeClr val="tx1"/>
                </a:solidFill>
              </a:rPr>
              <a:t>malah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engkau</a:t>
            </a:r>
            <a:r>
              <a:rPr lang="en-ID" dirty="0">
                <a:solidFill>
                  <a:schemeClr val="tx1"/>
                </a:solidFill>
              </a:rPr>
              <a:t> (Nabi Muhammad) </a:t>
            </a:r>
            <a:r>
              <a:rPr lang="en-ID" dirty="0" err="1">
                <a:solidFill>
                  <a:schemeClr val="tx1"/>
                </a:solidFill>
              </a:rPr>
              <a:t>abaikan</a:t>
            </a:r>
            <a:r>
              <a:rPr lang="en-ID" dirty="0">
                <a:solidFill>
                  <a:schemeClr val="tx1"/>
                </a:solidFill>
              </a:rPr>
              <a:t> (10).” (Q.S. ‘</a:t>
            </a:r>
            <a:r>
              <a:rPr lang="en-ID" dirty="0" err="1">
                <a:solidFill>
                  <a:schemeClr val="tx1"/>
                </a:solidFill>
              </a:rPr>
              <a:t>Abasa</a:t>
            </a:r>
            <a:r>
              <a:rPr lang="en-ID" dirty="0">
                <a:solidFill>
                  <a:schemeClr val="tx1"/>
                </a:solidFill>
              </a:rPr>
              <a:t>/80: 1–10)</a:t>
            </a:r>
          </a:p>
        </p:txBody>
      </p:sp>
    </p:spTree>
    <p:extLst>
      <p:ext uri="{BB962C8B-B14F-4D97-AF65-F5344CB8AC3E}">
        <p14:creationId xmlns:p14="http://schemas.microsoft.com/office/powerpoint/2010/main" val="47782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A. Q.S. ‘</a:t>
            </a:r>
            <a:r>
              <a:rPr lang="en-ID" b="1" dirty="0" err="1">
                <a:solidFill>
                  <a:schemeClr val="bg1"/>
                </a:solidFill>
              </a:rPr>
              <a:t>Abasa</a:t>
            </a:r>
            <a:r>
              <a:rPr lang="en-ID" b="1" dirty="0">
                <a:solidFill>
                  <a:schemeClr val="bg1"/>
                </a:solidFill>
              </a:rPr>
              <a:t>/80: 1–10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567369" y="1200150"/>
            <a:ext cx="8153400" cy="11718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>
                <a:solidFill>
                  <a:schemeClr val="tx1"/>
                </a:solidFill>
              </a:rPr>
              <a:t>Q.S. ‘</a:t>
            </a:r>
            <a:r>
              <a:rPr lang="en-ID" dirty="0" err="1">
                <a:solidFill>
                  <a:schemeClr val="tx1"/>
                </a:solidFill>
              </a:rPr>
              <a:t>Abasa</a:t>
            </a:r>
            <a:r>
              <a:rPr lang="en-ID" dirty="0">
                <a:solidFill>
                  <a:schemeClr val="tx1"/>
                </a:solidFill>
              </a:rPr>
              <a:t>/80: 1–10 </a:t>
            </a:r>
            <a:r>
              <a:rPr lang="en-ID" dirty="0" err="1">
                <a:solidFill>
                  <a:schemeClr val="tx1"/>
                </a:solidFill>
              </a:rPr>
              <a:t>diturunkan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sebagai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teguran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kepada</a:t>
            </a:r>
            <a:r>
              <a:rPr lang="en-ID" dirty="0">
                <a:solidFill>
                  <a:schemeClr val="tx1"/>
                </a:solidFill>
              </a:rPr>
              <a:t> Nabi Muhammad Saw. agar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mengkhususkan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memberi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peringatan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kepada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seseorang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berpaling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dari</a:t>
            </a:r>
            <a:r>
              <a:rPr lang="en-ID" dirty="0">
                <a:solidFill>
                  <a:schemeClr val="tx1"/>
                </a:solidFill>
              </a:rPr>
              <a:t> orang yang </a:t>
            </a:r>
            <a:r>
              <a:rPr lang="en-ID" dirty="0" err="1">
                <a:solidFill>
                  <a:schemeClr val="tx1"/>
                </a:solidFill>
              </a:rPr>
              <a:t>ingin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mendapatkan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pengajaran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685800" y="2515437"/>
            <a:ext cx="822960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Q.S. ‘</a:t>
            </a:r>
            <a:r>
              <a:rPr lang="en-ID" dirty="0" err="1"/>
              <a:t>Abasa</a:t>
            </a:r>
            <a:r>
              <a:rPr lang="en-ID" dirty="0"/>
              <a:t>/80: 1–10 </a:t>
            </a:r>
            <a:r>
              <a:rPr lang="en-ID" dirty="0" err="1"/>
              <a:t>berisi</a:t>
            </a:r>
            <a:r>
              <a:rPr lang="en-ID" dirty="0"/>
              <a:t> </a:t>
            </a:r>
            <a:r>
              <a:rPr lang="en-ID" dirty="0" err="1"/>
              <a:t>perintah</a:t>
            </a:r>
            <a:r>
              <a:rPr lang="en-ID" dirty="0"/>
              <a:t> Allah </a:t>
            </a:r>
            <a:r>
              <a:rPr lang="en-ID" dirty="0" err="1"/>
              <a:t>Swt</a:t>
            </a:r>
            <a:r>
              <a:rPr lang="en-ID" dirty="0"/>
              <a:t>.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Rasulullah</a:t>
            </a:r>
            <a:r>
              <a:rPr lang="en-ID" dirty="0"/>
              <a:t> Saw.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dirty="0"/>
              <a:t>agar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berpaling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orang yang </a:t>
            </a:r>
            <a:r>
              <a:rPr lang="en-ID" dirty="0" err="1"/>
              <a:t>ingin</a:t>
            </a:r>
            <a:r>
              <a:rPr lang="en-ID" dirty="0"/>
              <a:t> </a:t>
            </a:r>
            <a:r>
              <a:rPr lang="en-ID" dirty="0" err="1"/>
              <a:t>membersihkan</a:t>
            </a:r>
            <a:r>
              <a:rPr lang="en-ID" dirty="0"/>
              <a:t> </a:t>
            </a:r>
            <a:r>
              <a:rPr lang="en-ID" dirty="0" err="1"/>
              <a:t>jiwa</a:t>
            </a:r>
            <a:r>
              <a:rPr lang="en-ID" dirty="0"/>
              <a:t> dan </a:t>
            </a:r>
            <a:r>
              <a:rPr lang="en-ID" dirty="0" err="1"/>
              <a:t>dirinya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akhlak</a:t>
            </a:r>
            <a:r>
              <a:rPr lang="en-ID" dirty="0"/>
              <a:t> </a:t>
            </a:r>
            <a:r>
              <a:rPr lang="en-ID" dirty="0" err="1"/>
              <a:t>tercela</a:t>
            </a:r>
            <a:r>
              <a:rPr lang="en-ID" dirty="0"/>
              <a:t>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ingin</a:t>
            </a:r>
            <a:r>
              <a:rPr lang="en-ID" dirty="0"/>
              <a:t> </a:t>
            </a:r>
            <a:r>
              <a:rPr lang="en-ID" dirty="0" err="1"/>
              <a:t>mendapatkan</a:t>
            </a:r>
            <a:r>
              <a:rPr lang="en-ID" dirty="0"/>
              <a:t> </a:t>
            </a:r>
            <a:r>
              <a:rPr lang="en-ID" dirty="0" err="1"/>
              <a:t>pengajaran</a:t>
            </a:r>
            <a:r>
              <a:rPr lang="en-ID" dirty="0"/>
              <a:t> </a:t>
            </a:r>
            <a:r>
              <a:rPr lang="en-ID" dirty="0" err="1"/>
              <a:t>darinya</a:t>
            </a:r>
            <a:r>
              <a:rPr lang="en-ID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dirty="0"/>
              <a:t>agar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membedakan-bedakan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mengkhususkan</a:t>
            </a:r>
            <a:r>
              <a:rPr lang="en-ID" dirty="0"/>
              <a:t> </a:t>
            </a:r>
            <a:r>
              <a:rPr lang="en-ID" dirty="0" err="1"/>
              <a:t>seseorang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memberikan</a:t>
            </a:r>
            <a:r>
              <a:rPr lang="en-ID" dirty="0"/>
              <a:t> </a:t>
            </a:r>
            <a:r>
              <a:rPr lang="en-ID" dirty="0" err="1"/>
              <a:t>pengajaran</a:t>
            </a:r>
            <a:r>
              <a:rPr lang="en-ID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dirty="0"/>
              <a:t>agar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terlalu</a:t>
            </a:r>
            <a:r>
              <a:rPr lang="en-ID" dirty="0"/>
              <a:t> </a:t>
            </a:r>
            <a:r>
              <a:rPr lang="en-ID" dirty="0" err="1"/>
              <a:t>berharap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para </a:t>
            </a:r>
            <a:r>
              <a:rPr lang="en-ID" dirty="0" err="1"/>
              <a:t>pembesar</a:t>
            </a:r>
            <a:r>
              <a:rPr lang="en-ID" dirty="0"/>
              <a:t> </a:t>
            </a:r>
            <a:r>
              <a:rPr lang="en-ID" dirty="0" err="1"/>
              <a:t>Quraisy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masuk</a:t>
            </a:r>
            <a:r>
              <a:rPr lang="en-ID" dirty="0"/>
              <a:t> Islam</a:t>
            </a:r>
          </a:p>
        </p:txBody>
      </p:sp>
    </p:spTree>
    <p:extLst>
      <p:ext uri="{BB962C8B-B14F-4D97-AF65-F5344CB8AC3E}">
        <p14:creationId xmlns:p14="http://schemas.microsoft.com/office/powerpoint/2010/main" val="264980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A. Q.S. ‘</a:t>
            </a:r>
            <a:r>
              <a:rPr lang="en-ID" b="1" dirty="0" err="1">
                <a:solidFill>
                  <a:schemeClr val="bg1"/>
                </a:solidFill>
              </a:rPr>
              <a:t>Abasa</a:t>
            </a:r>
            <a:r>
              <a:rPr lang="en-ID" b="1" dirty="0">
                <a:solidFill>
                  <a:schemeClr val="bg1"/>
                </a:solidFill>
              </a:rPr>
              <a:t>/80: 1–10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20A520FD-1D71-46BC-9E48-A931C66FF141}"/>
              </a:ext>
            </a:extLst>
          </p:cNvPr>
          <p:cNvSpPr/>
          <p:nvPr/>
        </p:nvSpPr>
        <p:spPr>
          <a:xfrm>
            <a:off x="468420" y="1276350"/>
            <a:ext cx="8207160" cy="2247424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/>
              <a:t>Ketika </a:t>
            </a:r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sedang</a:t>
            </a:r>
            <a:r>
              <a:rPr lang="en-ID" dirty="0"/>
              <a:t> </a:t>
            </a:r>
            <a:r>
              <a:rPr lang="en-ID" dirty="0" err="1"/>
              <a:t>dakwah</a:t>
            </a:r>
            <a:r>
              <a:rPr lang="en-ID" dirty="0"/>
              <a:t>, </a:t>
            </a:r>
            <a:r>
              <a:rPr lang="en-ID" dirty="0" err="1"/>
              <a:t>tiba-tiba</a:t>
            </a:r>
            <a:r>
              <a:rPr lang="en-ID" dirty="0"/>
              <a:t> </a:t>
            </a:r>
            <a:r>
              <a:rPr lang="en-ID" dirty="0" err="1"/>
              <a:t>datang</a:t>
            </a:r>
            <a:r>
              <a:rPr lang="en-ID" dirty="0"/>
              <a:t> </a:t>
            </a:r>
            <a:r>
              <a:rPr lang="en-ID" dirty="0" err="1"/>
              <a:t>seorang</a:t>
            </a:r>
            <a:r>
              <a:rPr lang="en-ID" dirty="0"/>
              <a:t> </a:t>
            </a:r>
            <a:r>
              <a:rPr lang="en-ID" dirty="0" err="1"/>
              <a:t>tunanetra</a:t>
            </a:r>
            <a:r>
              <a:rPr lang="en-ID" dirty="0"/>
              <a:t> </a:t>
            </a:r>
            <a:r>
              <a:rPr lang="en-ID" dirty="0" err="1"/>
              <a:t>bernama</a:t>
            </a:r>
            <a:r>
              <a:rPr lang="en-ID" dirty="0"/>
              <a:t> Abdullah bin </a:t>
            </a:r>
            <a:r>
              <a:rPr lang="en-ID" dirty="0" err="1"/>
              <a:t>Ummi</a:t>
            </a:r>
            <a:r>
              <a:rPr lang="en-ID" dirty="0"/>
              <a:t> </a:t>
            </a:r>
            <a:r>
              <a:rPr lang="en-ID" dirty="0" err="1"/>
              <a:t>Maktum</a:t>
            </a:r>
            <a:r>
              <a:rPr lang="en-ID" dirty="0"/>
              <a:t>. </a:t>
            </a:r>
            <a:r>
              <a:rPr lang="en-ID" dirty="0" err="1"/>
              <a:t>Ia</a:t>
            </a:r>
            <a:r>
              <a:rPr lang="en-ID" dirty="0"/>
              <a:t> </a:t>
            </a:r>
            <a:r>
              <a:rPr lang="en-ID" dirty="0" err="1"/>
              <a:t>menyela</a:t>
            </a:r>
            <a:r>
              <a:rPr lang="en-ID" dirty="0"/>
              <a:t> </a:t>
            </a:r>
            <a:r>
              <a:rPr lang="en-ID" dirty="0" err="1"/>
              <a:t>perkataan</a:t>
            </a:r>
            <a:r>
              <a:rPr lang="en-ID" dirty="0"/>
              <a:t> </a:t>
            </a:r>
            <a:r>
              <a:rPr lang="en-ID" dirty="0" err="1"/>
              <a:t>Rasulullah</a:t>
            </a:r>
            <a:r>
              <a:rPr lang="en-ID" dirty="0"/>
              <a:t> Saw. dan </a:t>
            </a:r>
            <a:r>
              <a:rPr lang="en-ID" dirty="0" err="1"/>
              <a:t>mendesak</a:t>
            </a:r>
            <a:r>
              <a:rPr lang="en-ID" dirty="0"/>
              <a:t> </a:t>
            </a:r>
            <a:r>
              <a:rPr lang="en-ID" dirty="0" err="1"/>
              <a:t>beliau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mengajukan</a:t>
            </a:r>
            <a:r>
              <a:rPr lang="en-ID" dirty="0"/>
              <a:t> </a:t>
            </a:r>
            <a:r>
              <a:rPr lang="en-ID" dirty="0" err="1"/>
              <a:t>pertanyaan-pertanyaan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agama Islam. </a:t>
            </a:r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saat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 sangat </a:t>
            </a:r>
            <a:r>
              <a:rPr lang="en-ID" dirty="0" err="1"/>
              <a:t>menginginkan</a:t>
            </a:r>
            <a:r>
              <a:rPr lang="en-ID" dirty="0"/>
              <a:t> Abdullah bin </a:t>
            </a:r>
            <a:r>
              <a:rPr lang="en-ID" dirty="0" err="1"/>
              <a:t>Ummi</a:t>
            </a:r>
            <a:r>
              <a:rPr lang="en-ID" dirty="0"/>
              <a:t> </a:t>
            </a:r>
            <a:r>
              <a:rPr lang="en-ID" dirty="0" err="1"/>
              <a:t>Maktum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diam</a:t>
            </a:r>
            <a:r>
              <a:rPr lang="en-ID" dirty="0"/>
              <a:t> dan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mengganggunya</a:t>
            </a:r>
            <a:r>
              <a:rPr lang="en-ID" dirty="0"/>
              <a:t> agar </a:t>
            </a:r>
            <a:r>
              <a:rPr lang="en-ID" dirty="0" err="1"/>
              <a:t>beliau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fokus</a:t>
            </a:r>
            <a:r>
              <a:rPr lang="en-ID" dirty="0"/>
              <a:t> </a:t>
            </a:r>
            <a:r>
              <a:rPr lang="en-ID" dirty="0" err="1"/>
              <a:t>mendakwahkan</a:t>
            </a:r>
            <a:r>
              <a:rPr lang="en-ID" dirty="0"/>
              <a:t> orang-orang </a:t>
            </a:r>
            <a:r>
              <a:rPr lang="en-ID" dirty="0" err="1"/>
              <a:t>Quraisy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. </a:t>
            </a:r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menegur</a:t>
            </a:r>
            <a:r>
              <a:rPr lang="en-ID" dirty="0"/>
              <a:t> </a:t>
            </a:r>
            <a:r>
              <a:rPr lang="en-ID" dirty="0" err="1"/>
              <a:t>ataupun</a:t>
            </a:r>
            <a:r>
              <a:rPr lang="en-ID" dirty="0"/>
              <a:t> </a:t>
            </a:r>
            <a:r>
              <a:rPr lang="en-ID" dirty="0" err="1"/>
              <a:t>menghardiknya</a:t>
            </a:r>
            <a:r>
              <a:rPr lang="en-ID" dirty="0"/>
              <a:t>, </a:t>
            </a:r>
            <a:r>
              <a:rPr lang="en-ID" dirty="0" err="1"/>
              <a:t>namun</a:t>
            </a:r>
            <a:r>
              <a:rPr lang="en-ID" dirty="0"/>
              <a:t> </a:t>
            </a:r>
            <a:r>
              <a:rPr lang="en-ID" dirty="0" err="1"/>
              <a:t>wajah</a:t>
            </a:r>
            <a:r>
              <a:rPr lang="en-ID" dirty="0"/>
              <a:t> </a:t>
            </a:r>
            <a:r>
              <a:rPr lang="en-ID" dirty="0" err="1"/>
              <a:t>beliau</a:t>
            </a:r>
            <a:r>
              <a:rPr lang="en-ID" dirty="0"/>
              <a:t> </a:t>
            </a:r>
            <a:r>
              <a:rPr lang="en-ID" dirty="0" err="1"/>
              <a:t>menunjukkan</a:t>
            </a:r>
            <a:r>
              <a:rPr lang="en-ID" dirty="0"/>
              <a:t> rasa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senang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94673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A. Q.S. ‘</a:t>
            </a:r>
            <a:r>
              <a:rPr lang="en-ID" b="1" dirty="0" err="1">
                <a:solidFill>
                  <a:schemeClr val="bg1"/>
                </a:solidFill>
              </a:rPr>
              <a:t>Abasa</a:t>
            </a:r>
            <a:r>
              <a:rPr lang="en-ID" b="1" dirty="0">
                <a:solidFill>
                  <a:schemeClr val="bg1"/>
                </a:solidFill>
              </a:rPr>
              <a:t>/80: 1–10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7" name="Kotak Teks 10">
            <a:extLst>
              <a:ext uri="{FF2B5EF4-FFF2-40B4-BE49-F238E27FC236}">
                <a16:creationId xmlns:a16="http://schemas.microsoft.com/office/drawing/2014/main" id="{95A70A5C-2A3D-4EA0-9778-8B259328AFEF}"/>
              </a:ext>
            </a:extLst>
          </p:cNvPr>
          <p:cNvSpPr txBox="1"/>
          <p:nvPr/>
        </p:nvSpPr>
        <p:spPr>
          <a:xfrm>
            <a:off x="409919" y="3024304"/>
            <a:ext cx="8305800" cy="1259919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ID" sz="1700" dirty="0"/>
              <a:t>Allah </a:t>
            </a:r>
            <a:r>
              <a:rPr lang="en-ID" sz="1700" dirty="0" err="1"/>
              <a:t>Swt</a:t>
            </a:r>
            <a:r>
              <a:rPr lang="en-ID" sz="1700" dirty="0"/>
              <a:t>. </a:t>
            </a:r>
            <a:r>
              <a:rPr lang="en-ID" sz="1700" dirty="0" err="1"/>
              <a:t>memberi</a:t>
            </a:r>
            <a:r>
              <a:rPr lang="en-ID" sz="1700" dirty="0"/>
              <a:t> </a:t>
            </a:r>
            <a:r>
              <a:rPr lang="en-ID" sz="1700" dirty="0" err="1"/>
              <a:t>teguran</a:t>
            </a:r>
            <a:r>
              <a:rPr lang="en-ID" sz="1700" dirty="0"/>
              <a:t> </a:t>
            </a:r>
            <a:r>
              <a:rPr lang="en-ID" sz="1700" dirty="0" err="1"/>
              <a:t>kepada</a:t>
            </a:r>
            <a:r>
              <a:rPr lang="en-ID" sz="1700" dirty="0"/>
              <a:t> </a:t>
            </a:r>
            <a:r>
              <a:rPr lang="en-ID" sz="1700" dirty="0" err="1"/>
              <a:t>Rasulullah</a:t>
            </a:r>
            <a:r>
              <a:rPr lang="en-ID" sz="1700" dirty="0"/>
              <a:t> Saw. yang </a:t>
            </a:r>
            <a:r>
              <a:rPr lang="en-ID" sz="1700" dirty="0" err="1"/>
              <a:t>terlalu</a:t>
            </a:r>
            <a:r>
              <a:rPr lang="en-ID" sz="1700" dirty="0"/>
              <a:t> </a:t>
            </a:r>
            <a:r>
              <a:rPr lang="en-ID" sz="1700" dirty="0" err="1"/>
              <a:t>memberi</a:t>
            </a:r>
            <a:r>
              <a:rPr lang="en-ID" sz="1700" dirty="0"/>
              <a:t> </a:t>
            </a:r>
            <a:r>
              <a:rPr lang="en-ID" sz="1700" dirty="0" err="1"/>
              <a:t>perhatian</a:t>
            </a:r>
            <a:r>
              <a:rPr lang="en-ID" sz="1700" dirty="0"/>
              <a:t> </a:t>
            </a:r>
            <a:r>
              <a:rPr lang="en-ID" sz="1700" dirty="0" err="1"/>
              <a:t>kepada</a:t>
            </a:r>
            <a:r>
              <a:rPr lang="en-ID" sz="1700" dirty="0"/>
              <a:t> para </a:t>
            </a:r>
            <a:r>
              <a:rPr lang="en-ID" sz="1700" dirty="0" err="1"/>
              <a:t>pembesar</a:t>
            </a:r>
            <a:r>
              <a:rPr lang="en-ID" sz="1700" dirty="0"/>
              <a:t> </a:t>
            </a:r>
            <a:r>
              <a:rPr lang="en-ID" sz="1700" dirty="0" err="1"/>
              <a:t>Quraisy</a:t>
            </a:r>
            <a:r>
              <a:rPr lang="en-ID" sz="1700" dirty="0"/>
              <a:t>, </a:t>
            </a:r>
            <a:r>
              <a:rPr lang="en-ID" sz="1700" dirty="0" err="1"/>
              <a:t>sedangkan</a:t>
            </a:r>
            <a:r>
              <a:rPr lang="en-ID" sz="1700" dirty="0"/>
              <a:t> Abdullah bin </a:t>
            </a:r>
            <a:r>
              <a:rPr lang="en-ID" sz="1700" dirty="0" err="1"/>
              <a:t>Ummi</a:t>
            </a:r>
            <a:r>
              <a:rPr lang="en-ID" sz="1700" dirty="0"/>
              <a:t> </a:t>
            </a:r>
            <a:r>
              <a:rPr lang="en-ID" sz="1700" dirty="0" err="1"/>
              <a:t>Maktum</a:t>
            </a:r>
            <a:r>
              <a:rPr lang="en-ID" sz="1700" dirty="0"/>
              <a:t> yang </a:t>
            </a:r>
            <a:r>
              <a:rPr lang="en-ID" sz="1700" dirty="0" err="1"/>
              <a:t>sengaja</a:t>
            </a:r>
            <a:r>
              <a:rPr lang="en-ID" sz="1700" dirty="0"/>
              <a:t> </a:t>
            </a:r>
            <a:r>
              <a:rPr lang="en-ID" sz="1700" dirty="0" err="1"/>
              <a:t>datang</a:t>
            </a:r>
            <a:r>
              <a:rPr lang="en-ID" sz="1700" dirty="0"/>
              <a:t> </a:t>
            </a:r>
            <a:r>
              <a:rPr lang="en-ID" sz="1700" dirty="0" err="1"/>
              <a:t>untuk</a:t>
            </a:r>
            <a:r>
              <a:rPr lang="en-ID" sz="1700" dirty="0"/>
              <a:t> </a:t>
            </a:r>
            <a:r>
              <a:rPr lang="en-ID" sz="1700" dirty="0" err="1"/>
              <a:t>mendapatkan</a:t>
            </a:r>
            <a:r>
              <a:rPr lang="en-ID" sz="1700" dirty="0"/>
              <a:t> </a:t>
            </a:r>
            <a:r>
              <a:rPr lang="en-ID" sz="1700" dirty="0" err="1"/>
              <a:t>pengajaran</a:t>
            </a:r>
            <a:r>
              <a:rPr lang="en-ID" sz="1700" dirty="0"/>
              <a:t> (</a:t>
            </a:r>
            <a:r>
              <a:rPr lang="en-ID" sz="1700" dirty="0" err="1"/>
              <a:t>menuntut</a:t>
            </a:r>
            <a:r>
              <a:rPr lang="en-ID" sz="1700" dirty="0"/>
              <a:t> </a:t>
            </a:r>
            <a:r>
              <a:rPr lang="en-ID" sz="1700" dirty="0" err="1"/>
              <a:t>ilmu</a:t>
            </a:r>
            <a:r>
              <a:rPr lang="en-ID" sz="1700" dirty="0"/>
              <a:t>) dan </a:t>
            </a:r>
            <a:r>
              <a:rPr lang="en-ID" sz="1700" dirty="0" err="1"/>
              <a:t>petunjuk</a:t>
            </a:r>
            <a:r>
              <a:rPr lang="en-ID" sz="1700" dirty="0"/>
              <a:t> </a:t>
            </a:r>
            <a:r>
              <a:rPr lang="en-ID" sz="1700" dirty="0" err="1"/>
              <a:t>diabaikan</a:t>
            </a:r>
            <a:r>
              <a:rPr lang="en-ID" sz="1700" dirty="0"/>
              <a:t>. </a:t>
            </a:r>
            <a:r>
              <a:rPr lang="en-ID" sz="1700" dirty="0" err="1"/>
              <a:t>Padahal</a:t>
            </a:r>
            <a:r>
              <a:rPr lang="en-ID" sz="1700" dirty="0"/>
              <a:t>, </a:t>
            </a:r>
            <a:r>
              <a:rPr lang="en-ID" sz="1700" dirty="0" err="1"/>
              <a:t>ia</a:t>
            </a:r>
            <a:r>
              <a:rPr lang="en-ID" sz="1700" dirty="0"/>
              <a:t> </a:t>
            </a:r>
            <a:r>
              <a:rPr lang="en-ID" sz="1700" dirty="0" err="1"/>
              <a:t>datang</a:t>
            </a:r>
            <a:r>
              <a:rPr lang="en-ID" sz="1700" dirty="0"/>
              <a:t> </a:t>
            </a:r>
            <a:r>
              <a:rPr lang="en-ID" sz="1700" dirty="0" err="1"/>
              <a:t>dengan</a:t>
            </a:r>
            <a:r>
              <a:rPr lang="en-ID" sz="1700" dirty="0"/>
              <a:t> </a:t>
            </a:r>
            <a:r>
              <a:rPr lang="en-ID" sz="1700" dirty="0" err="1"/>
              <a:t>perasaan</a:t>
            </a:r>
            <a:r>
              <a:rPr lang="en-ID" sz="1700" dirty="0"/>
              <a:t> </a:t>
            </a:r>
            <a:r>
              <a:rPr lang="en-ID" sz="1700" dirty="0" err="1"/>
              <a:t>takut</a:t>
            </a:r>
            <a:r>
              <a:rPr lang="en-ID" sz="1700" dirty="0"/>
              <a:t> </a:t>
            </a:r>
            <a:r>
              <a:rPr lang="en-ID" sz="1700" dirty="0" err="1"/>
              <a:t>kepada</a:t>
            </a:r>
            <a:r>
              <a:rPr lang="en-ID" sz="1700" dirty="0"/>
              <a:t> Allah </a:t>
            </a:r>
            <a:r>
              <a:rPr lang="en-ID" sz="1700" dirty="0" err="1"/>
              <a:t>Swt</a:t>
            </a:r>
            <a:r>
              <a:rPr lang="en-ID" sz="1700" dirty="0"/>
              <a:t>. dan </a:t>
            </a:r>
            <a:r>
              <a:rPr lang="en-ID" sz="1700" dirty="0" err="1"/>
              <a:t>hendak</a:t>
            </a:r>
            <a:r>
              <a:rPr lang="en-ID" sz="1700" dirty="0"/>
              <a:t> </a:t>
            </a:r>
            <a:r>
              <a:rPr lang="en-ID" sz="1700" dirty="0" err="1"/>
              <a:t>segera</a:t>
            </a:r>
            <a:r>
              <a:rPr lang="en-ID" sz="1700" dirty="0"/>
              <a:t> </a:t>
            </a:r>
            <a:r>
              <a:rPr lang="en-ID" sz="1700" dirty="0" err="1"/>
              <a:t>bertobat</a:t>
            </a:r>
            <a:r>
              <a:rPr lang="en-ID" sz="1700" dirty="0"/>
              <a:t>. </a:t>
            </a:r>
          </a:p>
        </p:txBody>
      </p:sp>
      <p:sp>
        <p:nvSpPr>
          <p:cNvPr id="8" name="Google Shape;980;p58">
            <a:extLst>
              <a:ext uri="{FF2B5EF4-FFF2-40B4-BE49-F238E27FC236}">
                <a16:creationId xmlns:a16="http://schemas.microsoft.com/office/drawing/2014/main" id="{1A76E6E0-B4C3-494C-BCDF-DC00578079BA}"/>
              </a:ext>
            </a:extLst>
          </p:cNvPr>
          <p:cNvSpPr txBox="1">
            <a:spLocks/>
          </p:cNvSpPr>
          <p:nvPr/>
        </p:nvSpPr>
        <p:spPr>
          <a:xfrm>
            <a:off x="409919" y="1138075"/>
            <a:ext cx="8305800" cy="1735107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D" sz="1700" dirty="0"/>
              <a:t>Ayat 4 </a:t>
            </a:r>
            <a:r>
              <a:rPr lang="en-ID" sz="1700" dirty="0" err="1"/>
              <a:t>dijelaskan</a:t>
            </a:r>
            <a:r>
              <a:rPr lang="en-ID" sz="1700" dirty="0"/>
              <a:t> </a:t>
            </a:r>
            <a:r>
              <a:rPr lang="en-ID" sz="1700" dirty="0" err="1"/>
              <a:t>bahwa</a:t>
            </a:r>
            <a:r>
              <a:rPr lang="en-ID" sz="1700" dirty="0"/>
              <a:t> Abdullah bin </a:t>
            </a:r>
            <a:r>
              <a:rPr lang="en-ID" sz="1700" dirty="0" err="1"/>
              <a:t>Ummi</a:t>
            </a:r>
            <a:r>
              <a:rPr lang="en-ID" sz="1700" dirty="0"/>
              <a:t> </a:t>
            </a:r>
            <a:r>
              <a:rPr lang="en-ID" sz="1700" dirty="0" err="1"/>
              <a:t>Maktum</a:t>
            </a:r>
            <a:r>
              <a:rPr lang="en-ID" sz="1700" dirty="0"/>
              <a:t> </a:t>
            </a:r>
            <a:r>
              <a:rPr lang="en-ID" sz="1700" dirty="0" err="1"/>
              <a:t>mendatangi</a:t>
            </a:r>
            <a:r>
              <a:rPr lang="en-ID" sz="1700" dirty="0"/>
              <a:t> dan </a:t>
            </a:r>
            <a:r>
              <a:rPr lang="en-ID" sz="1700" dirty="0" err="1"/>
              <a:t>mendesak</a:t>
            </a:r>
            <a:r>
              <a:rPr lang="en-ID" sz="1700" dirty="0"/>
              <a:t> </a:t>
            </a:r>
            <a:r>
              <a:rPr lang="en-ID" sz="1700" dirty="0" err="1"/>
              <a:t>Rasullulah</a:t>
            </a:r>
            <a:r>
              <a:rPr lang="en-ID" sz="1700" dirty="0"/>
              <a:t> Saw. </a:t>
            </a:r>
            <a:r>
              <a:rPr lang="en-ID" sz="1700" dirty="0" err="1"/>
              <a:t>untuk</a:t>
            </a:r>
            <a:r>
              <a:rPr lang="en-ID" sz="1700" dirty="0"/>
              <a:t> </a:t>
            </a:r>
            <a:r>
              <a:rPr lang="en-ID" sz="1700" dirty="0" err="1"/>
              <a:t>meminta</a:t>
            </a:r>
            <a:r>
              <a:rPr lang="en-ID" sz="1700" dirty="0"/>
              <a:t> </a:t>
            </a:r>
            <a:r>
              <a:rPr lang="en-ID" sz="1700" dirty="0" err="1"/>
              <a:t>nasihat</a:t>
            </a:r>
            <a:r>
              <a:rPr lang="en-ID" sz="1700" dirty="0"/>
              <a:t> dan </a:t>
            </a:r>
            <a:r>
              <a:rPr lang="en-ID" sz="1700" dirty="0" err="1"/>
              <a:t>pengajaran</a:t>
            </a:r>
            <a:r>
              <a:rPr lang="en-ID" sz="1700" dirty="0"/>
              <a:t> </a:t>
            </a:r>
            <a:r>
              <a:rPr lang="en-ID" sz="1700" dirty="0" err="1"/>
              <a:t>tentang</a:t>
            </a:r>
            <a:r>
              <a:rPr lang="en-ID" sz="1700" dirty="0"/>
              <a:t> </a:t>
            </a:r>
            <a:r>
              <a:rPr lang="en-ID" sz="1700" dirty="0" err="1"/>
              <a:t>hal-hal</a:t>
            </a:r>
            <a:r>
              <a:rPr lang="en-ID" sz="1700" dirty="0"/>
              <a:t> yang </a:t>
            </a:r>
            <a:r>
              <a:rPr lang="en-ID" sz="1700" dirty="0" err="1"/>
              <a:t>diharamkan</a:t>
            </a:r>
            <a:r>
              <a:rPr lang="en-ID" sz="1700" dirty="0"/>
              <a:t> </a:t>
            </a:r>
            <a:r>
              <a:rPr lang="en-ID" sz="1700" dirty="0" err="1"/>
              <a:t>dalam</a:t>
            </a:r>
            <a:r>
              <a:rPr lang="en-ID" sz="1700" dirty="0"/>
              <a:t> Islam. Hal </a:t>
            </a:r>
            <a:r>
              <a:rPr lang="en-ID" sz="1700" dirty="0" err="1"/>
              <a:t>ini</a:t>
            </a:r>
            <a:r>
              <a:rPr lang="en-ID" sz="1700" dirty="0"/>
              <a:t> </a:t>
            </a:r>
            <a:r>
              <a:rPr lang="en-ID" sz="1700" dirty="0" err="1"/>
              <a:t>menunjukkan</a:t>
            </a:r>
            <a:r>
              <a:rPr lang="en-ID" sz="1700" dirty="0"/>
              <a:t> Abdullah bin </a:t>
            </a:r>
            <a:r>
              <a:rPr lang="en-ID" sz="1700" dirty="0" err="1"/>
              <a:t>Ummi</a:t>
            </a:r>
            <a:r>
              <a:rPr lang="en-ID" sz="1700" dirty="0"/>
              <a:t> </a:t>
            </a:r>
            <a:r>
              <a:rPr lang="en-ID" sz="1700" dirty="0" err="1"/>
              <a:t>Maktum</a:t>
            </a:r>
            <a:r>
              <a:rPr lang="en-ID" sz="1700" dirty="0"/>
              <a:t> </a:t>
            </a:r>
            <a:r>
              <a:rPr lang="en-ID" sz="1700" dirty="0" err="1"/>
              <a:t>ingin</a:t>
            </a:r>
            <a:r>
              <a:rPr lang="en-ID" sz="1700" dirty="0"/>
              <a:t> </a:t>
            </a:r>
            <a:r>
              <a:rPr lang="en-ID" sz="1700" dirty="0" err="1"/>
              <a:t>memperbaiki</a:t>
            </a:r>
            <a:r>
              <a:rPr lang="en-ID" sz="1700" dirty="0"/>
              <a:t> </a:t>
            </a:r>
            <a:r>
              <a:rPr lang="en-ID" sz="1700" dirty="0" err="1"/>
              <a:t>hidupnya</a:t>
            </a:r>
            <a:r>
              <a:rPr lang="en-ID" sz="1700" dirty="0"/>
              <a:t> dan </a:t>
            </a:r>
            <a:r>
              <a:rPr lang="en-ID" sz="1700" dirty="0" err="1"/>
              <a:t>bertobat</a:t>
            </a:r>
            <a:r>
              <a:rPr lang="en-ID" sz="1700" dirty="0"/>
              <a:t> </a:t>
            </a:r>
            <a:r>
              <a:rPr lang="en-ID" sz="1700" dirty="0" err="1"/>
              <a:t>dengan</a:t>
            </a:r>
            <a:r>
              <a:rPr lang="en-ID" sz="1700" dirty="0"/>
              <a:t> </a:t>
            </a:r>
            <a:r>
              <a:rPr lang="en-ID" sz="1700" dirty="0" err="1"/>
              <a:t>meminta</a:t>
            </a:r>
            <a:r>
              <a:rPr lang="en-ID" sz="1700" dirty="0"/>
              <a:t> </a:t>
            </a:r>
            <a:r>
              <a:rPr lang="en-ID" sz="1700" dirty="0" err="1"/>
              <a:t>penjelasan</a:t>
            </a:r>
            <a:r>
              <a:rPr lang="en-ID" sz="1700" dirty="0"/>
              <a:t> </a:t>
            </a:r>
            <a:r>
              <a:rPr lang="en-ID" sz="1700" dirty="0" err="1"/>
              <a:t>atau</a:t>
            </a:r>
            <a:r>
              <a:rPr lang="en-ID" sz="1700" dirty="0"/>
              <a:t> </a:t>
            </a:r>
            <a:r>
              <a:rPr lang="en-ID" sz="1700" dirty="0" err="1"/>
              <a:t>menuntut</a:t>
            </a:r>
            <a:r>
              <a:rPr lang="en-ID" sz="1700" dirty="0"/>
              <a:t> </a:t>
            </a:r>
            <a:r>
              <a:rPr lang="en-ID" sz="1700" dirty="0" err="1"/>
              <a:t>ilmu</a:t>
            </a:r>
            <a:r>
              <a:rPr lang="en-ID" sz="1700" dirty="0"/>
              <a:t> </a:t>
            </a:r>
            <a:r>
              <a:rPr lang="en-ID" sz="1700" dirty="0" err="1"/>
              <a:t>kepada</a:t>
            </a:r>
            <a:r>
              <a:rPr lang="en-ID" sz="1700" dirty="0"/>
              <a:t> </a:t>
            </a:r>
            <a:r>
              <a:rPr lang="en-ID" sz="1700" dirty="0" err="1"/>
              <a:t>Rasulullah</a:t>
            </a:r>
            <a:r>
              <a:rPr lang="en-ID" sz="1700" dirty="0"/>
              <a:t> Saw. Akan </a:t>
            </a:r>
            <a:r>
              <a:rPr lang="en-ID" sz="1700" dirty="0" err="1"/>
              <a:t>tetapi</a:t>
            </a:r>
            <a:r>
              <a:rPr lang="en-ID" sz="1700" dirty="0"/>
              <a:t>, </a:t>
            </a:r>
            <a:r>
              <a:rPr lang="en-ID" sz="1700" dirty="0" err="1"/>
              <a:t>beliau</a:t>
            </a:r>
            <a:r>
              <a:rPr lang="en-ID" sz="1700" dirty="0"/>
              <a:t> </a:t>
            </a:r>
            <a:r>
              <a:rPr lang="en-ID" sz="1700" dirty="0" err="1"/>
              <a:t>berpaling</a:t>
            </a:r>
            <a:r>
              <a:rPr lang="en-ID" sz="1700" dirty="0"/>
              <a:t> </a:t>
            </a:r>
            <a:r>
              <a:rPr lang="en-ID" sz="1700" dirty="0" err="1"/>
              <a:t>karena</a:t>
            </a:r>
            <a:r>
              <a:rPr lang="en-ID" sz="1700" dirty="0"/>
              <a:t> </a:t>
            </a:r>
            <a:r>
              <a:rPr lang="en-ID" sz="1700" dirty="0" err="1"/>
              <a:t>merasa</a:t>
            </a:r>
            <a:r>
              <a:rPr lang="en-ID" sz="1700" dirty="0"/>
              <a:t> </a:t>
            </a:r>
            <a:r>
              <a:rPr lang="en-ID" sz="1700" dirty="0" err="1"/>
              <a:t>terganggu</a:t>
            </a:r>
            <a:r>
              <a:rPr lang="en-ID" sz="1700" dirty="0"/>
              <a:t> </a:t>
            </a:r>
            <a:r>
              <a:rPr lang="en-ID" sz="1700" dirty="0" err="1"/>
              <a:t>saat</a:t>
            </a:r>
            <a:r>
              <a:rPr lang="en-ID" sz="1700" dirty="0"/>
              <a:t> </a:t>
            </a:r>
            <a:r>
              <a:rPr lang="en-ID" sz="1700" dirty="0" err="1"/>
              <a:t>sedang</a:t>
            </a:r>
            <a:r>
              <a:rPr lang="en-ID" sz="1700" dirty="0"/>
              <a:t> </a:t>
            </a:r>
            <a:r>
              <a:rPr lang="en-ID" sz="1700" dirty="0" err="1"/>
              <a:t>berusaha</a:t>
            </a:r>
            <a:r>
              <a:rPr lang="en-ID" sz="1700" dirty="0"/>
              <a:t> </a:t>
            </a:r>
            <a:r>
              <a:rPr lang="en-ID" sz="1700" dirty="0" err="1"/>
              <a:t>mengislamkan</a:t>
            </a:r>
            <a:r>
              <a:rPr lang="en-ID" sz="1700" dirty="0"/>
              <a:t> para </a:t>
            </a:r>
            <a:r>
              <a:rPr lang="en-ID" sz="1700" dirty="0" err="1"/>
              <a:t>pembesar</a:t>
            </a:r>
            <a:r>
              <a:rPr lang="en-ID" sz="1700" dirty="0"/>
              <a:t> </a:t>
            </a:r>
            <a:r>
              <a:rPr lang="en-ID" sz="1700" dirty="0" err="1"/>
              <a:t>Quraisy</a:t>
            </a:r>
            <a:endParaRPr lang="en-ID" sz="1700" dirty="0"/>
          </a:p>
        </p:txBody>
      </p:sp>
    </p:spTree>
    <p:extLst>
      <p:ext uri="{BB962C8B-B14F-4D97-AF65-F5344CB8AC3E}">
        <p14:creationId xmlns:p14="http://schemas.microsoft.com/office/powerpoint/2010/main" val="2315775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build="p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8536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1027650"/>
            <a:ext cx="8610601" cy="381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ID" b="1" dirty="0" err="1"/>
              <a:t>Membaca</a:t>
            </a:r>
            <a:r>
              <a:rPr lang="en-ID" b="1" dirty="0"/>
              <a:t> Q.S. Al-</a:t>
            </a:r>
            <a:r>
              <a:rPr lang="en-ID" b="1" dirty="0" err="1"/>
              <a:t>Mujādalah</a:t>
            </a:r>
            <a:r>
              <a:rPr lang="en-ID" b="1" dirty="0"/>
              <a:t>/58: 11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Menuntut</a:t>
            </a:r>
            <a:r>
              <a:rPr lang="en-ID" b="1" dirty="0"/>
              <a:t> </a:t>
            </a:r>
            <a:r>
              <a:rPr lang="en-ID" b="1" dirty="0" err="1"/>
              <a:t>Ilmu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37359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B. Q.S. Al-</a:t>
            </a:r>
            <a:r>
              <a:rPr lang="en-ID" b="1" dirty="0" err="1">
                <a:solidFill>
                  <a:schemeClr val="bg1"/>
                </a:solidFill>
              </a:rPr>
              <a:t>Mujādalah</a:t>
            </a:r>
            <a:r>
              <a:rPr lang="en-ID" b="1" dirty="0">
                <a:solidFill>
                  <a:schemeClr val="bg1"/>
                </a:solidFill>
              </a:rPr>
              <a:t>/58: 11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Menuntut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Ilmu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C132DBB-D8D7-4E1E-94C5-1C9412266A68}"/>
              </a:ext>
            </a:extLst>
          </p:cNvPr>
          <p:cNvSpPr/>
          <p:nvPr/>
        </p:nvSpPr>
        <p:spPr>
          <a:xfrm>
            <a:off x="381000" y="2571750"/>
            <a:ext cx="8387508" cy="183480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8F3890-3264-420C-B7F5-40A2838EAFE3}"/>
              </a:ext>
            </a:extLst>
          </p:cNvPr>
          <p:cNvSpPr txBox="1"/>
          <p:nvPr/>
        </p:nvSpPr>
        <p:spPr>
          <a:xfrm>
            <a:off x="375492" y="2750489"/>
            <a:ext cx="8387508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ID" dirty="0"/>
              <a:t>“</a:t>
            </a:r>
            <a:r>
              <a:rPr lang="en-ID" dirty="0" err="1"/>
              <a:t>Wahai</a:t>
            </a:r>
            <a:r>
              <a:rPr lang="en-ID" dirty="0"/>
              <a:t> orang-orang yang </a:t>
            </a:r>
            <a:r>
              <a:rPr lang="en-ID" dirty="0" err="1"/>
              <a:t>beriman</a:t>
            </a:r>
            <a:r>
              <a:rPr lang="en-ID" dirty="0"/>
              <a:t>, </a:t>
            </a:r>
            <a:r>
              <a:rPr lang="en-ID" dirty="0" err="1"/>
              <a:t>apabila</a:t>
            </a:r>
            <a:r>
              <a:rPr lang="en-ID" dirty="0"/>
              <a:t> </a:t>
            </a:r>
            <a:r>
              <a:rPr lang="en-ID" dirty="0" err="1"/>
              <a:t>dikatakan</a:t>
            </a:r>
            <a:r>
              <a:rPr lang="en-ID" dirty="0"/>
              <a:t> </a:t>
            </a:r>
            <a:r>
              <a:rPr lang="en-ID" dirty="0" err="1"/>
              <a:t>kepadamu</a:t>
            </a:r>
            <a:r>
              <a:rPr lang="en-ID" dirty="0"/>
              <a:t> “</a:t>
            </a:r>
            <a:r>
              <a:rPr lang="en-ID" dirty="0" err="1"/>
              <a:t>Berilah</a:t>
            </a:r>
            <a:r>
              <a:rPr lang="en-ID" dirty="0"/>
              <a:t> </a:t>
            </a:r>
            <a:r>
              <a:rPr lang="en-ID" dirty="0" err="1"/>
              <a:t>kelapangan</a:t>
            </a:r>
            <a:r>
              <a:rPr lang="en-ID" dirty="0"/>
              <a:t> di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majelis-majelis</a:t>
            </a:r>
            <a:r>
              <a:rPr lang="en-ID" dirty="0"/>
              <a:t>,” </a:t>
            </a:r>
            <a:r>
              <a:rPr lang="en-ID" dirty="0" err="1"/>
              <a:t>lapangkanlah</a:t>
            </a:r>
            <a:r>
              <a:rPr lang="en-ID" dirty="0"/>
              <a:t>, </a:t>
            </a:r>
            <a:r>
              <a:rPr lang="en-ID" dirty="0" err="1"/>
              <a:t>niscaya</a:t>
            </a:r>
            <a:r>
              <a:rPr lang="en-ID" dirty="0"/>
              <a:t> Allah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memberi</a:t>
            </a:r>
            <a:r>
              <a:rPr lang="en-ID" dirty="0"/>
              <a:t> </a:t>
            </a:r>
            <a:r>
              <a:rPr lang="en-ID" dirty="0" err="1"/>
              <a:t>kelapangan</a:t>
            </a:r>
            <a:r>
              <a:rPr lang="en-ID" dirty="0"/>
              <a:t> </a:t>
            </a:r>
            <a:r>
              <a:rPr lang="en-ID" dirty="0" err="1"/>
              <a:t>untukmu</a:t>
            </a:r>
            <a:r>
              <a:rPr lang="en-ID" dirty="0"/>
              <a:t>. </a:t>
            </a:r>
            <a:r>
              <a:rPr lang="en-ID" dirty="0" err="1"/>
              <a:t>Apabila</a:t>
            </a:r>
            <a:r>
              <a:rPr lang="en-ID" dirty="0"/>
              <a:t> </a:t>
            </a:r>
            <a:r>
              <a:rPr lang="en-ID" dirty="0" err="1"/>
              <a:t>dikatakan</a:t>
            </a:r>
            <a:r>
              <a:rPr lang="en-ID" dirty="0"/>
              <a:t>, “</a:t>
            </a:r>
            <a:r>
              <a:rPr lang="en-ID" dirty="0" err="1"/>
              <a:t>Berdirilah</a:t>
            </a:r>
            <a:r>
              <a:rPr lang="en-ID" dirty="0"/>
              <a:t>,” (</a:t>
            </a:r>
            <a:r>
              <a:rPr lang="en-ID" dirty="0" err="1"/>
              <a:t>kamu</a:t>
            </a:r>
            <a:r>
              <a:rPr lang="en-ID" dirty="0"/>
              <a:t>) </a:t>
            </a:r>
            <a:r>
              <a:rPr lang="en-ID" dirty="0" err="1"/>
              <a:t>berdirilah</a:t>
            </a:r>
            <a:r>
              <a:rPr lang="en-ID" dirty="0"/>
              <a:t>. Allah </a:t>
            </a:r>
            <a:r>
              <a:rPr lang="en-ID" dirty="0" err="1"/>
              <a:t>niscaya</a:t>
            </a:r>
            <a:r>
              <a:rPr lang="en-ID" dirty="0"/>
              <a:t>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mengangkat</a:t>
            </a:r>
            <a:r>
              <a:rPr lang="en-ID" dirty="0"/>
              <a:t> orang-orang yang </a:t>
            </a:r>
            <a:r>
              <a:rPr lang="en-ID" dirty="0" err="1"/>
              <a:t>beriman</a:t>
            </a:r>
            <a:r>
              <a:rPr lang="en-ID" dirty="0"/>
              <a:t> di </a:t>
            </a:r>
            <a:r>
              <a:rPr lang="en-ID" dirty="0" err="1"/>
              <a:t>antaramu</a:t>
            </a:r>
            <a:r>
              <a:rPr lang="en-ID" dirty="0"/>
              <a:t> dan </a:t>
            </a:r>
            <a:r>
              <a:rPr lang="en-ID" dirty="0" err="1"/>
              <a:t>orangorang</a:t>
            </a:r>
            <a:r>
              <a:rPr lang="en-ID" dirty="0"/>
              <a:t> yang </a:t>
            </a:r>
            <a:r>
              <a:rPr lang="en-ID" dirty="0" err="1"/>
              <a:t>diberi</a:t>
            </a:r>
            <a:r>
              <a:rPr lang="en-ID" dirty="0"/>
              <a:t> </a:t>
            </a:r>
            <a:r>
              <a:rPr lang="en-ID" dirty="0" err="1"/>
              <a:t>ilmu</a:t>
            </a:r>
            <a:r>
              <a:rPr lang="en-ID" dirty="0"/>
              <a:t> </a:t>
            </a:r>
            <a:r>
              <a:rPr lang="en-ID" dirty="0" err="1"/>
              <a:t>beberapa</a:t>
            </a:r>
            <a:r>
              <a:rPr lang="en-ID" dirty="0"/>
              <a:t> </a:t>
            </a:r>
            <a:r>
              <a:rPr lang="en-ID" dirty="0" err="1"/>
              <a:t>derajat</a:t>
            </a:r>
            <a:r>
              <a:rPr lang="en-ID" dirty="0"/>
              <a:t>. Allah </a:t>
            </a:r>
            <a:r>
              <a:rPr lang="en-ID" dirty="0" err="1"/>
              <a:t>Maha</a:t>
            </a:r>
            <a:r>
              <a:rPr lang="en-ID" dirty="0"/>
              <a:t> </a:t>
            </a:r>
            <a:r>
              <a:rPr lang="en-ID" dirty="0" err="1"/>
              <a:t>Teliti</a:t>
            </a:r>
            <a:r>
              <a:rPr lang="en-ID" dirty="0"/>
              <a:t> </a:t>
            </a:r>
            <a:r>
              <a:rPr lang="en-ID" dirty="0" err="1"/>
              <a:t>terhadap</a:t>
            </a:r>
            <a:r>
              <a:rPr lang="en-ID" dirty="0"/>
              <a:t> </a:t>
            </a:r>
            <a:r>
              <a:rPr lang="en-ID" dirty="0" err="1"/>
              <a:t>apa</a:t>
            </a:r>
            <a:r>
              <a:rPr lang="en-ID" dirty="0"/>
              <a:t> yang </a:t>
            </a:r>
            <a:r>
              <a:rPr lang="en-ID" dirty="0" err="1"/>
              <a:t>kamu</a:t>
            </a:r>
            <a:r>
              <a:rPr lang="en-ID" dirty="0"/>
              <a:t> </a:t>
            </a:r>
            <a:r>
              <a:rPr lang="en-ID" dirty="0" err="1"/>
              <a:t>kerjakan</a:t>
            </a:r>
            <a:r>
              <a:rPr lang="en-ID" dirty="0"/>
              <a:t>.” (Q.S. Al-</a:t>
            </a:r>
            <a:r>
              <a:rPr lang="en-ID" dirty="0" err="1"/>
              <a:t>Mujādalah</a:t>
            </a:r>
            <a:r>
              <a:rPr lang="en-ID" dirty="0"/>
              <a:t>/58: 11)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C122B1-A86E-4946-B4B0-85B3BC7B843B}"/>
              </a:ext>
            </a:extLst>
          </p:cNvPr>
          <p:cNvSpPr txBox="1"/>
          <p:nvPr/>
        </p:nvSpPr>
        <p:spPr>
          <a:xfrm>
            <a:off x="530646" y="1411798"/>
            <a:ext cx="8077200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AE" i="0" dirty="0">
                <a:solidFill>
                  <a:srgbClr val="333333"/>
                </a:solidFill>
                <a:effectLst/>
                <a:latin typeface="LPMQ Isep Misbah" panose="02000000000000000000" pitchFamily="2" charset="-78"/>
                <a:cs typeface="LPMQ Isep Misbah" panose="02000000000000000000" pitchFamily="2" charset="-78"/>
              </a:rPr>
              <a:t>يٰٓاَيُّهَا الَّذِيْنَ اٰمَنُوْٓا اِذَا قِيْلَ لَكُمْ تَفَسَّحُوْا فِى الْمَجٰلِسِ فَافْسَحُوْا يَفْسَحِ اللّٰهُ لَكُمْۚ وَاِذَا قِيْلَ انْشُزُوْا فَانْشُزُوْا يَرْفَعِ اللّٰهُ الَّذِيْنَ اٰمَنُوْا مِنْكُمْۙ وَالَّذِيْنَ اُوْتُوا الْعِلْمَ دَرَجٰتٍۗ وَاللّٰهُ بِمَا تَعْمَلُوْنَ خَبِيْرٌ</a:t>
            </a:r>
            <a:endParaRPr lang="en-ID" dirty="0">
              <a:latin typeface="LPMQ Isep Misbah" panose="02000000000000000000" pitchFamily="2" charset="-78"/>
              <a:cs typeface="LPMQ Isep Misbah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290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2788</TotalTime>
  <Words>1570</Words>
  <Application>Microsoft Office PowerPoint</Application>
  <PresentationFormat>On-screen Show (16:9)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ae_Ouhod</vt:lpstr>
      <vt:lpstr>Arial</vt:lpstr>
      <vt:lpstr>Calibri</vt:lpstr>
      <vt:lpstr>LPMQ Isep Misbah</vt:lpstr>
      <vt:lpstr>Muli</vt:lpstr>
      <vt:lpstr>Open Sans</vt:lpstr>
      <vt:lpstr>Patrick Hand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namira sukma</cp:lastModifiedBy>
  <cp:revision>275</cp:revision>
  <cp:lastPrinted>2022-04-09T01:52:42Z</cp:lastPrinted>
  <dcterms:created xsi:type="dcterms:W3CDTF">2022-01-17T01:37:52Z</dcterms:created>
  <dcterms:modified xsi:type="dcterms:W3CDTF">2024-07-13T14:31:12Z</dcterms:modified>
</cp:coreProperties>
</file>