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81" r:id="rId3"/>
    <p:sldId id="282" r:id="rId4"/>
    <p:sldId id="283" r:id="rId5"/>
    <p:sldId id="289" r:id="rId6"/>
    <p:sldId id="294" r:id="rId7"/>
    <p:sldId id="296" r:id="rId8"/>
    <p:sldId id="295" r:id="rId9"/>
    <p:sldId id="287" r:id="rId10"/>
    <p:sldId id="297" r:id="rId11"/>
    <p:sldId id="292" r:id="rId12"/>
    <p:sldId id="293" r:id="rId13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04B"/>
    <a:srgbClr val="C9C011"/>
    <a:srgbClr val="CCFF66"/>
    <a:srgbClr val="15C06A"/>
    <a:srgbClr val="26A8DF"/>
    <a:srgbClr val="B1CE37"/>
    <a:srgbClr val="00C06A"/>
    <a:srgbClr val="40BF38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78" autoAdjust="0"/>
  </p:normalViewPr>
  <p:slideViewPr>
    <p:cSldViewPr>
      <p:cViewPr varScale="1">
        <p:scale>
          <a:sx n="87" d="100"/>
          <a:sy n="87" d="100"/>
        </p:scale>
        <p:origin x="906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Al-Qur’an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dan</a:t>
            </a: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B1CE37"/>
                </a:solidFill>
                <a:cs typeface="Arial" pitchFamily="34" charset="0"/>
              </a:rPr>
              <a:t>Hadis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39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</a:t>
            </a:r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</a:rPr>
              <a:t>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B3284C-6A94-41C6-82E0-C8B27A1D40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1" b="25674"/>
          <a:stretch/>
        </p:blipFill>
        <p:spPr>
          <a:xfrm>
            <a:off x="1500734" y="916244"/>
            <a:ext cx="2304296" cy="313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7173"/>
            <a:ext cx="69342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800" y="243058"/>
            <a:ext cx="61722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C.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Mempraktikan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hukum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bacaan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Mad</a:t>
            </a:r>
          </a:p>
        </p:txBody>
      </p:sp>
      <p:sp>
        <p:nvSpPr>
          <p:cNvPr id="14" name="Text Box 15"/>
          <p:cNvSpPr txBox="1"/>
          <p:nvPr/>
        </p:nvSpPr>
        <p:spPr>
          <a:xfrm>
            <a:off x="827405" y="1000562"/>
            <a:ext cx="759333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ID" b="1" dirty="0"/>
              <a:t>2. </a:t>
            </a:r>
            <a:r>
              <a:rPr lang="en-ID" b="1" dirty="0" err="1"/>
              <a:t>Mempraktikkan</a:t>
            </a:r>
            <a:r>
              <a:rPr lang="en-ID" b="1" dirty="0"/>
              <a:t> Hukum </a:t>
            </a:r>
            <a:r>
              <a:rPr lang="en-ID" b="1" dirty="0" err="1"/>
              <a:t>Bacaan</a:t>
            </a:r>
            <a:r>
              <a:rPr lang="en-ID" b="1" dirty="0"/>
              <a:t> </a:t>
            </a:r>
            <a:r>
              <a:rPr lang="en-ID" b="1" i="1" dirty="0"/>
              <a:t>Mad </a:t>
            </a:r>
            <a:r>
              <a:rPr lang="en-ID" b="1" i="1" dirty="0" err="1"/>
              <a:t>Lazim</a:t>
            </a:r>
            <a:r>
              <a:rPr lang="en-ID" b="1" i="1" dirty="0"/>
              <a:t> </a:t>
            </a:r>
            <a:r>
              <a:rPr lang="en-ID" b="1" i="1" dirty="0" err="1"/>
              <a:t>Mukhaffaf</a:t>
            </a:r>
            <a:r>
              <a:rPr lang="en-ID" b="1" i="1" dirty="0"/>
              <a:t> </a:t>
            </a:r>
            <a:r>
              <a:rPr lang="en-ID" b="1" i="1" dirty="0" err="1"/>
              <a:t>Harfi</a:t>
            </a:r>
            <a:r>
              <a:rPr lang="en-ID" b="1" i="1" dirty="0"/>
              <a:t> </a:t>
            </a:r>
            <a:r>
              <a:rPr lang="en-ID" b="1" dirty="0"/>
              <a:t>dan </a:t>
            </a:r>
            <a:r>
              <a:rPr lang="en-ID" b="1" i="1" dirty="0"/>
              <a:t>Mad </a:t>
            </a:r>
            <a:r>
              <a:rPr lang="en-ID" b="1" i="1" dirty="0" err="1"/>
              <a:t>Lazim</a:t>
            </a:r>
            <a:r>
              <a:rPr lang="en-ID" b="1" i="1" dirty="0"/>
              <a:t> </a:t>
            </a:r>
            <a:r>
              <a:rPr lang="en-ID" b="1" i="1" dirty="0" err="1"/>
              <a:t>Mutsaqqal</a:t>
            </a:r>
            <a:r>
              <a:rPr lang="en-ID" b="1" i="1" dirty="0"/>
              <a:t> Harf</a:t>
            </a:r>
            <a:endParaRPr lang="en-US" sz="1800" b="1" i="1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  <a:sym typeface="+mn-ea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27405" y="1789051"/>
            <a:ext cx="7489190" cy="95452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dirty="0">
                <a:solidFill>
                  <a:schemeClr val="tx1"/>
                </a:solidFill>
              </a:rPr>
              <a:t>Hukum </a:t>
            </a:r>
            <a:r>
              <a:rPr lang="en-ID" dirty="0" err="1">
                <a:solidFill>
                  <a:schemeClr val="tx1"/>
                </a:solidFill>
              </a:rPr>
              <a:t>bacaan</a:t>
            </a:r>
            <a:r>
              <a:rPr lang="en-ID" dirty="0">
                <a:solidFill>
                  <a:schemeClr val="tx1"/>
                </a:solidFill>
              </a:rPr>
              <a:t> mad </a:t>
            </a:r>
            <a:r>
              <a:rPr lang="en-ID" dirty="0" err="1">
                <a:solidFill>
                  <a:schemeClr val="tx1"/>
                </a:solidFill>
              </a:rPr>
              <a:t>lazim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mukhaffaf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harfi</a:t>
            </a:r>
            <a:r>
              <a:rPr lang="en-ID" dirty="0">
                <a:solidFill>
                  <a:schemeClr val="tx1"/>
                </a:solidFill>
              </a:rPr>
              <a:t> dan mad </a:t>
            </a:r>
            <a:r>
              <a:rPr lang="en-ID" dirty="0" err="1">
                <a:solidFill>
                  <a:schemeClr val="tx1"/>
                </a:solidFill>
              </a:rPr>
              <a:t>lazim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mutsaqqal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harfi</a:t>
            </a:r>
            <a:r>
              <a:rPr lang="en-ID" dirty="0">
                <a:solidFill>
                  <a:schemeClr val="tx1"/>
                </a:solidFill>
              </a:rPr>
              <a:t> di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Al-Qur’an pada </a:t>
            </a:r>
            <a:r>
              <a:rPr lang="en-ID" dirty="0" err="1">
                <a:solidFill>
                  <a:schemeClr val="tx1"/>
                </a:solidFill>
              </a:rPr>
              <a:t>umumnya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terletak</a:t>
            </a:r>
            <a:r>
              <a:rPr lang="en-ID" dirty="0">
                <a:solidFill>
                  <a:schemeClr val="tx1"/>
                </a:solidFill>
              </a:rPr>
              <a:t> di </a:t>
            </a:r>
            <a:r>
              <a:rPr lang="en-ID" dirty="0" err="1">
                <a:solidFill>
                  <a:schemeClr val="tx1"/>
                </a:solidFill>
              </a:rPr>
              <a:t>awal</a:t>
            </a:r>
            <a:r>
              <a:rPr lang="en-ID" dirty="0">
                <a:solidFill>
                  <a:schemeClr val="tx1"/>
                </a:solidFill>
              </a:rPr>
              <a:t> surah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DCBD50-78C4-4366-9241-7F6CBEB461A9}"/>
              </a:ext>
            </a:extLst>
          </p:cNvPr>
          <p:cNvSpPr txBox="1"/>
          <p:nvPr/>
        </p:nvSpPr>
        <p:spPr>
          <a:xfrm>
            <a:off x="827405" y="2931522"/>
            <a:ext cx="74891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 err="1"/>
              <a:t>Contoh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bacaan</a:t>
            </a:r>
            <a:r>
              <a:rPr lang="en-ID" dirty="0"/>
              <a:t> </a:t>
            </a:r>
            <a:r>
              <a:rPr lang="en-ID" i="1" dirty="0"/>
              <a:t>mad </a:t>
            </a:r>
            <a:r>
              <a:rPr lang="en-ID" i="1" dirty="0" err="1"/>
              <a:t>lazim</a:t>
            </a:r>
            <a:r>
              <a:rPr lang="en-ID" i="1" dirty="0"/>
              <a:t> </a:t>
            </a:r>
            <a:r>
              <a:rPr lang="en-ID" i="1" dirty="0" err="1"/>
              <a:t>mukhaffaf</a:t>
            </a:r>
            <a:r>
              <a:rPr lang="en-ID" i="1" dirty="0"/>
              <a:t> </a:t>
            </a:r>
            <a:r>
              <a:rPr lang="en-ID" i="1" dirty="0" err="1"/>
              <a:t>harfi</a:t>
            </a:r>
            <a:r>
              <a:rPr lang="en-ID" dirty="0"/>
              <a:t> dan </a:t>
            </a:r>
            <a:r>
              <a:rPr lang="en-ID" i="1" dirty="0"/>
              <a:t>mad </a:t>
            </a:r>
            <a:r>
              <a:rPr lang="en-ID" i="1" dirty="0" err="1"/>
              <a:t>lazim</a:t>
            </a:r>
            <a:r>
              <a:rPr lang="en-ID" i="1" dirty="0"/>
              <a:t> </a:t>
            </a:r>
            <a:r>
              <a:rPr lang="en-ID" i="1" dirty="0" err="1"/>
              <a:t>mutsaqqal</a:t>
            </a:r>
            <a:r>
              <a:rPr lang="en-ID" i="1" dirty="0"/>
              <a:t> </a:t>
            </a:r>
            <a:r>
              <a:rPr lang="en-ID" i="1" dirty="0" err="1"/>
              <a:t>harfi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ditemukan</a:t>
            </a:r>
            <a:r>
              <a:rPr lang="en-ID" dirty="0"/>
              <a:t> pada 29 surah </a:t>
            </a:r>
            <a:r>
              <a:rPr lang="en-ID" dirty="0" err="1"/>
              <a:t>dalam</a:t>
            </a:r>
            <a:r>
              <a:rPr lang="en-ID" dirty="0"/>
              <a:t> Al – </a:t>
            </a:r>
            <a:r>
              <a:rPr lang="en-ID" dirty="0" err="1"/>
              <a:t>quran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981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4" grpId="1"/>
      <p:bldP spid="15" grpId="0" animBg="1"/>
      <p:bldP spid="1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14">
            <a:extLst>
              <a:ext uri="{FF2B5EF4-FFF2-40B4-BE49-F238E27FC236}">
                <a16:creationId xmlns:a16="http://schemas.microsoft.com/office/drawing/2014/main" id="{165A4895-5F06-4633-8095-7B30D822FF92}"/>
              </a:ext>
            </a:extLst>
          </p:cNvPr>
          <p:cNvSpPr/>
          <p:nvPr/>
        </p:nvSpPr>
        <p:spPr>
          <a:xfrm>
            <a:off x="390378" y="1040956"/>
            <a:ext cx="8077197" cy="840698"/>
          </a:xfrm>
          <a:prstGeom prst="roundRect">
            <a:avLst/>
          </a:prstGeom>
          <a:solidFill>
            <a:srgbClr val="F8804B"/>
          </a:solidFill>
          <a:ln w="28575" cmpd="sng">
            <a:solidFill>
              <a:srgbClr val="F8804B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4" y="134286"/>
            <a:ext cx="6572887" cy="762000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4419600" y="2021008"/>
            <a:ext cx="0" cy="1859429"/>
          </a:xfrm>
          <a:prstGeom prst="line">
            <a:avLst/>
          </a:prstGeom>
          <a:ln w="19050">
            <a:solidFill>
              <a:srgbClr val="F880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B493CD-47F0-45D7-A66E-BDD0EEEDE658}"/>
              </a:ext>
            </a:extLst>
          </p:cNvPr>
          <p:cNvSpPr txBox="1"/>
          <p:nvPr/>
        </p:nvSpPr>
        <p:spPr>
          <a:xfrm>
            <a:off x="381000" y="1138139"/>
            <a:ext cx="8534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Hukum </a:t>
            </a:r>
            <a:r>
              <a:rPr lang="en-ID" dirty="0" err="1"/>
              <a:t>bacaan</a:t>
            </a:r>
            <a:r>
              <a:rPr lang="en-ID" dirty="0"/>
              <a:t> </a:t>
            </a:r>
            <a:r>
              <a:rPr lang="en-ID" i="1" dirty="0"/>
              <a:t>mad </a:t>
            </a:r>
            <a:r>
              <a:rPr lang="en-ID" i="1" dirty="0" err="1"/>
              <a:t>lazim</a:t>
            </a:r>
            <a:r>
              <a:rPr lang="en-ID" i="1" dirty="0"/>
              <a:t> </a:t>
            </a:r>
            <a:r>
              <a:rPr lang="en-ID" i="1" dirty="0" err="1"/>
              <a:t>mukhaffaf</a:t>
            </a:r>
            <a:r>
              <a:rPr lang="en-ID" i="1" dirty="0"/>
              <a:t> </a:t>
            </a:r>
            <a:r>
              <a:rPr lang="en-ID" i="1" dirty="0" err="1"/>
              <a:t>harfi</a:t>
            </a:r>
            <a:r>
              <a:rPr lang="en-ID" i="1" dirty="0"/>
              <a:t> </a:t>
            </a:r>
            <a:r>
              <a:rPr lang="en-ID" dirty="0"/>
              <a:t>dan </a:t>
            </a:r>
            <a:r>
              <a:rPr lang="en-ID" i="1" dirty="0"/>
              <a:t>mad </a:t>
            </a:r>
            <a:r>
              <a:rPr lang="en-ID" i="1" dirty="0" err="1"/>
              <a:t>lazim</a:t>
            </a:r>
            <a:r>
              <a:rPr lang="en-ID" i="1" dirty="0"/>
              <a:t> </a:t>
            </a:r>
            <a:r>
              <a:rPr lang="en-ID" i="1" dirty="0" err="1"/>
              <a:t>mutsaqqal</a:t>
            </a:r>
            <a:r>
              <a:rPr lang="en-ID" i="1" dirty="0"/>
              <a:t> </a:t>
            </a:r>
            <a:r>
              <a:rPr lang="en-ID" i="1" dirty="0" err="1"/>
              <a:t>harfi</a:t>
            </a:r>
            <a:r>
              <a:rPr lang="en-ID" i="1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dibedakan</a:t>
            </a:r>
            <a:r>
              <a:rPr lang="en-ID" dirty="0"/>
              <a:t> </a:t>
            </a:r>
            <a:r>
              <a:rPr lang="en-ID" dirty="0" err="1"/>
              <a:t>berdasarkan</a:t>
            </a:r>
            <a:r>
              <a:rPr lang="en-ID" dirty="0"/>
              <a:t> </a:t>
            </a:r>
            <a:r>
              <a:rPr lang="en-ID" dirty="0" err="1"/>
              <a:t>huruf</a:t>
            </a:r>
            <a:r>
              <a:rPr lang="en-ID" dirty="0"/>
              <a:t> dan </a:t>
            </a:r>
            <a:r>
              <a:rPr lang="en-ID" dirty="0" err="1"/>
              <a:t>tanda</a:t>
            </a:r>
            <a:r>
              <a:rPr lang="en-ID" dirty="0"/>
              <a:t> </a:t>
            </a:r>
            <a:r>
              <a:rPr lang="en-ID" dirty="0" err="1"/>
              <a:t>baca</a:t>
            </a:r>
            <a:r>
              <a:rPr lang="en-ID" dirty="0"/>
              <a:t>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E487BD9-0323-4B7D-A99D-7B7C8420213F}"/>
              </a:ext>
            </a:extLst>
          </p:cNvPr>
          <p:cNvGrpSpPr/>
          <p:nvPr/>
        </p:nvGrpSpPr>
        <p:grpSpPr>
          <a:xfrm>
            <a:off x="381000" y="2124443"/>
            <a:ext cx="3886199" cy="1477328"/>
            <a:chOff x="381000" y="2026983"/>
            <a:chExt cx="3886200" cy="147732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D7E4737-F68B-48E2-88AA-DAB5398BA286}"/>
                </a:ext>
              </a:extLst>
            </p:cNvPr>
            <p:cNvGrpSpPr/>
            <p:nvPr/>
          </p:nvGrpSpPr>
          <p:grpSpPr>
            <a:xfrm>
              <a:off x="381000" y="2026983"/>
              <a:ext cx="3886200" cy="1477328"/>
              <a:chOff x="384511" y="2032536"/>
              <a:chExt cx="3886200" cy="1477328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DBD2BF9-CB65-40D7-B06A-4A186A043059}"/>
                  </a:ext>
                </a:extLst>
              </p:cNvPr>
              <p:cNvSpPr txBox="1"/>
              <p:nvPr/>
            </p:nvSpPr>
            <p:spPr>
              <a:xfrm>
                <a:off x="384511" y="2032536"/>
                <a:ext cx="3886200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i="1" dirty="0"/>
                  <a:t>Mad </a:t>
                </a:r>
                <a:r>
                  <a:rPr lang="en-ID" i="1" dirty="0" err="1"/>
                  <a:t>lazim</a:t>
                </a:r>
                <a:r>
                  <a:rPr lang="en-ID" i="1" dirty="0"/>
                  <a:t> </a:t>
                </a:r>
                <a:r>
                  <a:rPr lang="en-ID" i="1" dirty="0" err="1"/>
                  <a:t>mukhaffaf</a:t>
                </a:r>
                <a:r>
                  <a:rPr lang="en-ID" i="1" dirty="0"/>
                  <a:t> </a:t>
                </a:r>
                <a:r>
                  <a:rPr lang="en-ID" i="1" dirty="0" err="1"/>
                  <a:t>harfi</a:t>
                </a:r>
                <a:r>
                  <a:rPr lang="en-ID" i="1" dirty="0"/>
                  <a:t> </a:t>
                </a:r>
              </a:p>
              <a:p>
                <a:r>
                  <a:rPr lang="en-ID" dirty="0" err="1"/>
                  <a:t>memiliki</a:t>
                </a:r>
                <a:r>
                  <a:rPr lang="en-ID" dirty="0"/>
                  <a:t> </a:t>
                </a:r>
                <a:r>
                  <a:rPr lang="en-ID" dirty="0" err="1"/>
                  <a:t>tanda</a:t>
                </a:r>
                <a:r>
                  <a:rPr lang="en-ID" dirty="0"/>
                  <a:t>             </a:t>
                </a:r>
                <a:r>
                  <a:rPr lang="en-ID" dirty="0" err="1"/>
                  <a:t>seperti</a:t>
                </a:r>
                <a:r>
                  <a:rPr lang="en-ID" dirty="0"/>
                  <a:t> </a:t>
                </a:r>
                <a:r>
                  <a:rPr lang="en-ID" dirty="0" err="1"/>
                  <a:t>bacaan</a:t>
                </a:r>
                <a:r>
                  <a:rPr lang="en-ID" dirty="0"/>
                  <a:t> mad </a:t>
                </a:r>
                <a:r>
                  <a:rPr lang="en-ID" dirty="0" err="1"/>
                  <a:t>thabi’i</a:t>
                </a:r>
                <a:r>
                  <a:rPr lang="en-ID" dirty="0"/>
                  <a:t> </a:t>
                </a:r>
                <a:r>
                  <a:rPr lang="en-ID" dirty="0" err="1"/>
                  <a:t>sehingga</a:t>
                </a:r>
                <a:r>
                  <a:rPr lang="en-ID" dirty="0"/>
                  <a:t> </a:t>
                </a:r>
                <a:r>
                  <a:rPr lang="en-ID" dirty="0" err="1"/>
                  <a:t>dibaca</a:t>
                </a:r>
                <a:r>
                  <a:rPr lang="en-ID" dirty="0"/>
                  <a:t> </a:t>
                </a:r>
                <a:r>
                  <a:rPr lang="en-ID" dirty="0" err="1"/>
                  <a:t>panjang</a:t>
                </a:r>
                <a:r>
                  <a:rPr lang="en-ID" dirty="0"/>
                  <a:t> </a:t>
                </a:r>
                <a:r>
                  <a:rPr lang="en-ID" dirty="0" err="1"/>
                  <a:t>dua</a:t>
                </a:r>
                <a:r>
                  <a:rPr lang="en-ID" dirty="0"/>
                  <a:t> harakat. </a:t>
                </a:r>
                <a:r>
                  <a:rPr lang="en-ID" dirty="0" err="1"/>
                  <a:t>Misalnya</a:t>
                </a:r>
                <a:r>
                  <a:rPr lang="en-ID" dirty="0"/>
                  <a:t> </a:t>
                </a:r>
                <a:r>
                  <a:rPr lang="en-ID" dirty="0" err="1"/>
                  <a:t>lafal</a:t>
                </a:r>
                <a:endParaRPr lang="en-ID" dirty="0"/>
              </a:p>
              <a:p>
                <a:r>
                  <a:rPr lang="es-ES" dirty="0" err="1"/>
                  <a:t>dibaca</a:t>
                </a:r>
                <a:r>
                  <a:rPr lang="es-ES" dirty="0"/>
                  <a:t> </a:t>
                </a:r>
                <a:r>
                  <a:rPr lang="es-ES" dirty="0" err="1"/>
                  <a:t>panjang</a:t>
                </a:r>
                <a:r>
                  <a:rPr lang="es-ES" dirty="0"/>
                  <a:t> pada </a:t>
                </a:r>
                <a:r>
                  <a:rPr lang="es-ES" dirty="0" err="1"/>
                  <a:t>huruf</a:t>
                </a:r>
                <a:r>
                  <a:rPr lang="es-ES" dirty="0"/>
                  <a:t> ha</a:t>
                </a:r>
                <a:endParaRPr lang="en-ID" dirty="0"/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764FA443-92DA-464D-AD77-B0975B65AE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05000" y="2365146"/>
                <a:ext cx="567652" cy="238048"/>
              </a:xfrm>
              <a:prstGeom prst="rect">
                <a:avLst/>
              </a:prstGeom>
            </p:spPr>
          </p:pic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765173E-71DF-4121-B0BB-0324C6985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2864419"/>
              <a:ext cx="304800" cy="340784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5C380EBA-A5FC-49B6-9DA2-62BDFC366B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3064738"/>
            <a:ext cx="609600" cy="28093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92893E5A-D868-4831-AE5D-D147AFE477F7}"/>
              </a:ext>
            </a:extLst>
          </p:cNvPr>
          <p:cNvGrpSpPr/>
          <p:nvPr/>
        </p:nvGrpSpPr>
        <p:grpSpPr>
          <a:xfrm>
            <a:off x="4648203" y="1971092"/>
            <a:ext cx="4114797" cy="2459326"/>
            <a:chOff x="4572000" y="1901417"/>
            <a:chExt cx="4114797" cy="245932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E2D35C2-36C8-487B-BC98-74EEEF4EB357}"/>
                </a:ext>
              </a:extLst>
            </p:cNvPr>
            <p:cNvGrpSpPr/>
            <p:nvPr/>
          </p:nvGrpSpPr>
          <p:grpSpPr>
            <a:xfrm>
              <a:off x="4592517" y="1901417"/>
              <a:ext cx="3657597" cy="1518756"/>
              <a:chOff x="4744001" y="2010533"/>
              <a:chExt cx="3493923" cy="1518756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685D21A3-8EFF-4C58-888A-721B310EB8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43034" y="3134618"/>
                <a:ext cx="765504" cy="39467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8B3AEC7-8FCC-4E27-96B0-5CE91FD28564}"/>
                  </a:ext>
                </a:extLst>
              </p:cNvPr>
              <p:cNvSpPr txBox="1"/>
              <p:nvPr/>
            </p:nvSpPr>
            <p:spPr>
              <a:xfrm>
                <a:off x="4744001" y="2010533"/>
                <a:ext cx="3493923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ID" i="1" dirty="0"/>
                  <a:t>Mad </a:t>
                </a:r>
                <a:r>
                  <a:rPr lang="en-ID" i="1" dirty="0" err="1"/>
                  <a:t>lazim</a:t>
                </a:r>
                <a:r>
                  <a:rPr lang="en-ID" i="1" dirty="0"/>
                  <a:t> </a:t>
                </a:r>
                <a:r>
                  <a:rPr lang="en-ID" i="1" dirty="0" err="1"/>
                  <a:t>mutsaqqal</a:t>
                </a:r>
                <a:r>
                  <a:rPr lang="en-ID" i="1" dirty="0"/>
                  <a:t> </a:t>
                </a:r>
                <a:r>
                  <a:rPr lang="en-ID" i="1" dirty="0" err="1"/>
                  <a:t>harfi</a:t>
                </a:r>
                <a:r>
                  <a:rPr lang="en-ID" i="1" dirty="0"/>
                  <a:t> </a:t>
                </a:r>
                <a:r>
                  <a:rPr lang="en-ID" dirty="0" err="1"/>
                  <a:t>diberi</a:t>
                </a:r>
                <a:r>
                  <a:rPr lang="en-ID" dirty="0"/>
                  <a:t> </a:t>
                </a:r>
                <a:r>
                  <a:rPr lang="en-ID" dirty="0" err="1"/>
                  <a:t>tanda</a:t>
                </a:r>
                <a:r>
                  <a:rPr lang="en-ID" dirty="0"/>
                  <a:t>              </a:t>
                </a:r>
                <a:r>
                  <a:rPr lang="en-ID" dirty="0" err="1"/>
                  <a:t>seperti</a:t>
                </a:r>
                <a:r>
                  <a:rPr lang="en-ID" dirty="0"/>
                  <a:t> </a:t>
                </a:r>
                <a:r>
                  <a:rPr lang="en-ID" dirty="0" err="1"/>
                  <a:t>tanda</a:t>
                </a:r>
                <a:r>
                  <a:rPr lang="en-ID" dirty="0"/>
                  <a:t> mad </a:t>
                </a:r>
                <a:r>
                  <a:rPr lang="en-ID" dirty="0" err="1"/>
                  <a:t>wajib</a:t>
                </a:r>
                <a:r>
                  <a:rPr lang="en-ID" dirty="0"/>
                  <a:t>   </a:t>
                </a:r>
                <a:r>
                  <a:rPr lang="en-ID" dirty="0" err="1"/>
                  <a:t>muttasil</a:t>
                </a:r>
                <a:r>
                  <a:rPr lang="en-ID" dirty="0"/>
                  <a:t> </a:t>
                </a:r>
                <a:r>
                  <a:rPr lang="en-ID" dirty="0" err="1"/>
                  <a:t>sehingga</a:t>
                </a:r>
                <a:r>
                  <a:rPr lang="en-ID" dirty="0"/>
                  <a:t> </a:t>
                </a:r>
                <a:r>
                  <a:rPr lang="en-ID" dirty="0" err="1"/>
                  <a:t>dibaca</a:t>
                </a:r>
                <a:r>
                  <a:rPr lang="en-ID" dirty="0"/>
                  <a:t> </a:t>
                </a:r>
                <a:r>
                  <a:rPr lang="en-ID" dirty="0" err="1"/>
                  <a:t>panjang</a:t>
                </a:r>
                <a:r>
                  <a:rPr lang="en-ID" dirty="0"/>
                  <a:t> </a:t>
                </a:r>
                <a:r>
                  <a:rPr lang="en-ID" dirty="0" err="1"/>
                  <a:t>enam</a:t>
                </a:r>
                <a:r>
                  <a:rPr lang="en-ID" dirty="0"/>
                  <a:t> harakat </a:t>
                </a:r>
                <a:r>
                  <a:rPr lang="en-ID" dirty="0" err="1"/>
                  <a:t>atau</a:t>
                </a:r>
                <a:r>
                  <a:rPr lang="en-ID" dirty="0"/>
                  <a:t> </a:t>
                </a:r>
                <a:r>
                  <a:rPr lang="en-ID" dirty="0" err="1"/>
                  <a:t>tiga</a:t>
                </a:r>
                <a:r>
                  <a:rPr lang="en-ID" dirty="0"/>
                  <a:t> alif, </a:t>
                </a:r>
                <a:r>
                  <a:rPr lang="en-ID" dirty="0" err="1"/>
                  <a:t>seperti</a:t>
                </a:r>
                <a:r>
                  <a:rPr lang="en-ID" dirty="0"/>
                  <a:t> </a:t>
                </a:r>
                <a:r>
                  <a:rPr lang="en-ID" dirty="0" err="1"/>
                  <a:t>lafal</a:t>
                </a:r>
                <a:r>
                  <a:rPr lang="en-ID" dirty="0"/>
                  <a:t>                 dan </a:t>
                </a: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A919111-9DFC-4B95-B819-58E9380D75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05223" y="2384808"/>
                <a:ext cx="567653" cy="229477"/>
              </a:xfrm>
              <a:prstGeom prst="rect">
                <a:avLst/>
              </a:prstGeom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00AB770-F1E0-4232-B855-59CDABC9FEA5}"/>
                </a:ext>
              </a:extLst>
            </p:cNvPr>
            <p:cNvSpPr txBox="1"/>
            <p:nvPr/>
          </p:nvSpPr>
          <p:spPr>
            <a:xfrm>
              <a:off x="4572000" y="3437413"/>
              <a:ext cx="4114797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dirty="0" err="1"/>
                <a:t>Huruf</a:t>
              </a:r>
              <a:r>
                <a:rPr lang="en-ID" dirty="0"/>
                <a:t> alif pada </a:t>
              </a:r>
              <a:r>
                <a:rPr lang="en-ID" dirty="0" err="1"/>
                <a:t>contoh</a:t>
              </a:r>
              <a:r>
                <a:rPr lang="en-ID" dirty="0"/>
                <a:t> </a:t>
              </a:r>
              <a:r>
                <a:rPr lang="en-ID" dirty="0" err="1"/>
                <a:t>lafal</a:t>
              </a:r>
              <a:r>
                <a:rPr lang="en-ID" dirty="0"/>
                <a:t> </a:t>
              </a:r>
              <a:r>
                <a:rPr lang="en-ID" dirty="0" err="1"/>
                <a:t>tersebut</a:t>
              </a:r>
              <a:r>
                <a:rPr lang="en-ID" dirty="0"/>
                <a:t> </a:t>
              </a:r>
              <a:r>
                <a:rPr lang="en-ID" dirty="0" err="1"/>
                <a:t>tidak</a:t>
              </a:r>
              <a:r>
                <a:rPr lang="en-ID" dirty="0"/>
                <a:t> </a:t>
              </a:r>
              <a:r>
                <a:rPr lang="en-ID" dirty="0" err="1"/>
                <a:t>termasuk</a:t>
              </a:r>
              <a:r>
                <a:rPr lang="en-ID" dirty="0"/>
                <a:t> </a:t>
              </a:r>
              <a:r>
                <a:rPr lang="en-ID" dirty="0" err="1"/>
                <a:t>huruf</a:t>
              </a:r>
              <a:r>
                <a:rPr lang="en-ID" dirty="0"/>
                <a:t> mad </a:t>
              </a:r>
              <a:r>
                <a:rPr lang="en-ID" dirty="0" err="1"/>
                <a:t>sehingga</a:t>
              </a:r>
              <a:r>
                <a:rPr lang="en-ID" dirty="0"/>
                <a:t> </a:t>
              </a:r>
              <a:r>
                <a:rPr lang="en-ID" dirty="0" err="1"/>
                <a:t>tidak</a:t>
              </a:r>
              <a:r>
                <a:rPr lang="en-ID" dirty="0"/>
                <a:t> </a:t>
              </a:r>
              <a:r>
                <a:rPr lang="en-ID" dirty="0" err="1"/>
                <a:t>dibaca</a:t>
              </a:r>
              <a:r>
                <a:rPr lang="en-ID" dirty="0"/>
                <a:t> </a:t>
              </a:r>
              <a:r>
                <a:rPr lang="en-ID" dirty="0" err="1"/>
                <a:t>panjang</a:t>
              </a:r>
              <a:r>
                <a:rPr lang="en-ID" dirty="0"/>
                <a:t>.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150B1AF-764B-4D8D-B5E3-95C998FF2CF5}"/>
              </a:ext>
            </a:extLst>
          </p:cNvPr>
          <p:cNvSpPr txBox="1"/>
          <p:nvPr/>
        </p:nvSpPr>
        <p:spPr>
          <a:xfrm>
            <a:off x="399756" y="218763"/>
            <a:ext cx="5848644" cy="5425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C.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Mempraktikan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hukum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bacaan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Mad</a:t>
            </a:r>
          </a:p>
        </p:txBody>
      </p:sp>
    </p:spTree>
    <p:extLst>
      <p:ext uri="{BB962C8B-B14F-4D97-AF65-F5344CB8AC3E}">
        <p14:creationId xmlns:p14="http://schemas.microsoft.com/office/powerpoint/2010/main" val="290898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364" y="243528"/>
            <a:ext cx="30480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0764" y="323630"/>
            <a:ext cx="198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GB" sz="2800" b="1" dirty="0" err="1">
                <a:solidFill>
                  <a:schemeClr val="bg1"/>
                </a:solidFill>
                <a:latin typeface="+mj-lt"/>
                <a:cs typeface="Arial" panose="020B0604020202020204" pitchFamily="34" charset="0"/>
                <a:sym typeface="+mn-ea"/>
              </a:rPr>
              <a:t>Rangkuman</a:t>
            </a:r>
            <a:endParaRPr lang="en-US" altLang="en-GB" sz="36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Kotak Teks 2"/>
          <p:cNvSpPr txBox="1"/>
          <p:nvPr/>
        </p:nvSpPr>
        <p:spPr>
          <a:xfrm>
            <a:off x="799464" y="1085630"/>
            <a:ext cx="7543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dirty="0"/>
              <a:t>Hukum </a:t>
            </a:r>
            <a:r>
              <a:rPr lang="en-ID" sz="1400" dirty="0" err="1"/>
              <a:t>bacaan</a:t>
            </a:r>
            <a:r>
              <a:rPr lang="en-ID" sz="1400" dirty="0"/>
              <a:t> mad </a:t>
            </a:r>
            <a:r>
              <a:rPr lang="en-ID" sz="1400" dirty="0" err="1"/>
              <a:t>lazim</a:t>
            </a:r>
            <a:r>
              <a:rPr lang="en-ID" sz="1400" dirty="0"/>
              <a:t> </a:t>
            </a:r>
            <a:r>
              <a:rPr lang="en-ID" sz="1400" dirty="0" err="1"/>
              <a:t>dibagi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dua</a:t>
            </a:r>
            <a:r>
              <a:rPr lang="en-ID" sz="1400" dirty="0"/>
              <a:t>, </a:t>
            </a:r>
            <a:r>
              <a:rPr lang="en-ID" sz="1400" dirty="0" err="1"/>
              <a:t>yaitu</a:t>
            </a:r>
            <a:r>
              <a:rPr lang="en-ID" sz="1400" dirty="0"/>
              <a:t> mad </a:t>
            </a:r>
            <a:r>
              <a:rPr lang="en-ID" sz="1400" dirty="0" err="1"/>
              <a:t>lazim</a:t>
            </a:r>
            <a:r>
              <a:rPr lang="en-ID" sz="1400" dirty="0"/>
              <a:t> </a:t>
            </a:r>
            <a:r>
              <a:rPr lang="en-ID" sz="1400" dirty="0" err="1"/>
              <a:t>mutsaqqal</a:t>
            </a:r>
            <a:r>
              <a:rPr lang="en-ID" sz="1400" dirty="0"/>
              <a:t> yang </a:t>
            </a:r>
            <a:r>
              <a:rPr lang="en-ID" sz="1400" dirty="0" err="1"/>
              <a:t>dibagi</a:t>
            </a:r>
            <a:r>
              <a:rPr lang="en-ID" sz="1400" dirty="0"/>
              <a:t> </a:t>
            </a:r>
            <a:r>
              <a:rPr lang="en-ID" sz="1400" dirty="0" err="1"/>
              <a:t>lagi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dua</a:t>
            </a:r>
            <a:r>
              <a:rPr lang="en-ID" sz="1400" dirty="0"/>
              <a:t> </a:t>
            </a:r>
            <a:r>
              <a:rPr lang="en-ID" sz="1400" dirty="0" err="1"/>
              <a:t>bagian</a:t>
            </a:r>
            <a:r>
              <a:rPr lang="en-ID" sz="1400" dirty="0"/>
              <a:t> (</a:t>
            </a:r>
            <a:r>
              <a:rPr lang="en-ID" sz="1400" dirty="0" err="1"/>
              <a:t>kilmi</a:t>
            </a:r>
            <a:r>
              <a:rPr lang="en-ID" sz="1400" dirty="0"/>
              <a:t> dan </a:t>
            </a:r>
            <a:r>
              <a:rPr lang="en-ID" sz="1400" dirty="0" err="1"/>
              <a:t>harfi</a:t>
            </a:r>
            <a:r>
              <a:rPr lang="en-ID" sz="1400" dirty="0"/>
              <a:t>) dan mad </a:t>
            </a:r>
            <a:r>
              <a:rPr lang="en-ID" sz="1400" dirty="0" err="1"/>
              <a:t>lazim</a:t>
            </a:r>
            <a:r>
              <a:rPr lang="en-ID" sz="1400" dirty="0"/>
              <a:t> </a:t>
            </a:r>
            <a:r>
              <a:rPr lang="en-ID" sz="1400" dirty="0" err="1"/>
              <a:t>mukhaffaf</a:t>
            </a:r>
            <a:r>
              <a:rPr lang="en-ID" sz="1400" dirty="0"/>
              <a:t> yang juga </a:t>
            </a:r>
            <a:r>
              <a:rPr lang="en-ID" sz="1400" dirty="0" err="1"/>
              <a:t>dibagi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dua</a:t>
            </a:r>
            <a:r>
              <a:rPr lang="en-ID" sz="1400" dirty="0"/>
              <a:t> </a:t>
            </a:r>
            <a:r>
              <a:rPr lang="en-ID" sz="1400" dirty="0" err="1"/>
              <a:t>bagian</a:t>
            </a:r>
            <a:r>
              <a:rPr lang="en-ID" sz="1400" dirty="0"/>
              <a:t> (</a:t>
            </a:r>
            <a:r>
              <a:rPr lang="en-ID" sz="1400" dirty="0" err="1"/>
              <a:t>kilmi</a:t>
            </a:r>
            <a:r>
              <a:rPr lang="en-ID" sz="1400" dirty="0"/>
              <a:t> dan </a:t>
            </a:r>
            <a:r>
              <a:rPr lang="en-ID" sz="1400" dirty="0" err="1"/>
              <a:t>harfi</a:t>
            </a:r>
            <a:r>
              <a:rPr lang="en-ID" sz="1400" dirty="0"/>
              <a:t>).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i="1" dirty="0"/>
              <a:t>Mad </a:t>
            </a:r>
            <a:r>
              <a:rPr lang="en-ID" sz="1400" i="1" dirty="0" err="1"/>
              <a:t>lazim</a:t>
            </a:r>
            <a:r>
              <a:rPr lang="en-ID" sz="1400" i="1" dirty="0"/>
              <a:t> </a:t>
            </a:r>
            <a:r>
              <a:rPr lang="en-ID" sz="1400" i="1" dirty="0" err="1"/>
              <a:t>mukhaffaf</a:t>
            </a:r>
            <a:r>
              <a:rPr lang="en-ID" sz="1400" i="1" dirty="0"/>
              <a:t> </a:t>
            </a:r>
            <a:r>
              <a:rPr lang="en-ID" sz="1400" i="1" dirty="0" err="1"/>
              <a:t>kilmi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hukum</a:t>
            </a:r>
            <a:r>
              <a:rPr lang="en-ID" sz="1400" dirty="0"/>
              <a:t> </a:t>
            </a:r>
            <a:r>
              <a:rPr lang="en-ID" sz="1400" dirty="0" err="1"/>
              <a:t>bacaan</a:t>
            </a:r>
            <a:r>
              <a:rPr lang="en-ID" sz="1400" dirty="0"/>
              <a:t> yang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huruf</a:t>
            </a:r>
            <a:r>
              <a:rPr lang="en-ID" sz="1400" dirty="0"/>
              <a:t> mad </a:t>
            </a:r>
            <a:r>
              <a:rPr lang="en-ID" sz="1400" dirty="0" err="1"/>
              <a:t>bertemu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huruf</a:t>
            </a:r>
            <a:r>
              <a:rPr lang="en-ID" sz="1400" dirty="0"/>
              <a:t> yang </a:t>
            </a:r>
            <a:r>
              <a:rPr lang="en-ID" sz="1400" dirty="0" err="1"/>
              <a:t>berharakat</a:t>
            </a:r>
            <a:r>
              <a:rPr lang="en-ID" sz="1400" dirty="0"/>
              <a:t> </a:t>
            </a:r>
            <a:r>
              <a:rPr lang="en-ID" sz="1400" dirty="0" err="1"/>
              <a:t>sukun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satu</a:t>
            </a:r>
            <a:r>
              <a:rPr lang="en-ID" sz="1400" dirty="0"/>
              <a:t> kata, </a:t>
            </a:r>
            <a:r>
              <a:rPr lang="en-ID" sz="1400" dirty="0" err="1"/>
              <a:t>cara</a:t>
            </a:r>
            <a:r>
              <a:rPr lang="en-ID" sz="1400" dirty="0"/>
              <a:t> </a:t>
            </a:r>
            <a:r>
              <a:rPr lang="en-ID" sz="1400" dirty="0" err="1"/>
              <a:t>membacanya</a:t>
            </a:r>
            <a:r>
              <a:rPr lang="en-ID" sz="1400" dirty="0"/>
              <a:t> </a:t>
            </a:r>
            <a:r>
              <a:rPr lang="en-ID" sz="1400" dirty="0" err="1"/>
              <a:t>dipanjangkan</a:t>
            </a:r>
            <a:r>
              <a:rPr lang="en-ID" sz="1400" dirty="0"/>
              <a:t> </a:t>
            </a:r>
            <a:r>
              <a:rPr lang="en-ID" sz="1400" dirty="0" err="1"/>
              <a:t>enam</a:t>
            </a:r>
            <a:r>
              <a:rPr lang="en-ID" sz="1400" dirty="0"/>
              <a:t> harakat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 alif.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i="1" dirty="0"/>
              <a:t>Mad </a:t>
            </a:r>
            <a:r>
              <a:rPr lang="en-ID" sz="1400" i="1" dirty="0" err="1"/>
              <a:t>lazim</a:t>
            </a:r>
            <a:r>
              <a:rPr lang="en-ID" sz="1400" i="1" dirty="0"/>
              <a:t> </a:t>
            </a:r>
            <a:r>
              <a:rPr lang="en-ID" sz="1400" i="1" dirty="0" err="1"/>
              <a:t>mukhaffaf</a:t>
            </a:r>
            <a:r>
              <a:rPr lang="en-ID" sz="1400" i="1" dirty="0"/>
              <a:t> </a:t>
            </a:r>
            <a:r>
              <a:rPr lang="en-ID" sz="1400" i="1" dirty="0" err="1"/>
              <a:t>harfi</a:t>
            </a:r>
            <a:r>
              <a:rPr lang="en-ID" sz="1400" i="1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hukum</a:t>
            </a:r>
            <a:r>
              <a:rPr lang="en-ID" sz="1400" dirty="0"/>
              <a:t> </a:t>
            </a:r>
            <a:r>
              <a:rPr lang="en-ID" sz="1400" dirty="0" err="1"/>
              <a:t>bacaan</a:t>
            </a:r>
            <a:r>
              <a:rPr lang="en-ID" sz="1400" dirty="0"/>
              <a:t> yang </a:t>
            </a:r>
            <a:r>
              <a:rPr lang="en-ID" sz="1400" dirty="0" err="1"/>
              <a:t>terjadi</a:t>
            </a:r>
            <a:r>
              <a:rPr lang="en-ID" sz="1400" dirty="0"/>
              <a:t>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salah </a:t>
            </a:r>
            <a:r>
              <a:rPr lang="en-ID" sz="1400" dirty="0" err="1"/>
              <a:t>satu</a:t>
            </a:r>
            <a:r>
              <a:rPr lang="en-ID" sz="1400" dirty="0"/>
              <a:t> </a:t>
            </a:r>
            <a:r>
              <a:rPr lang="en-ID" sz="1400" dirty="0" err="1"/>
              <a:t>huruf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yang lima, </a:t>
            </a:r>
            <a:r>
              <a:rPr lang="en-ID" sz="1400" dirty="0" err="1"/>
              <a:t>yaitu</a:t>
            </a:r>
            <a:r>
              <a:rPr lang="en-ID" sz="1400"/>
              <a:t>  </a:t>
            </a:r>
            <a:r>
              <a:rPr lang="ar-AE" sz="1400" dirty="0">
                <a:latin typeface="LPMQ Isep Misbah" panose="02000000000000000000" pitchFamily="2" charset="-78"/>
                <a:cs typeface="LPMQ Isep Misbah" panose="02000000000000000000" pitchFamily="2" charset="-78"/>
              </a:rPr>
              <a:t>ر – ه – ط – ي – ح</a:t>
            </a:r>
            <a:r>
              <a:rPr lang="en-US" sz="1400" dirty="0"/>
              <a:t> </a:t>
            </a:r>
            <a:r>
              <a:rPr lang="en-ID" sz="1400" dirty="0"/>
              <a:t>yang </a:t>
            </a:r>
            <a:r>
              <a:rPr lang="en-ID" sz="1400" dirty="0" err="1"/>
              <a:t>terletak</a:t>
            </a:r>
            <a:r>
              <a:rPr lang="en-ID" sz="1400" dirty="0"/>
              <a:t> di </a:t>
            </a:r>
            <a:r>
              <a:rPr lang="en-ID" sz="1400" dirty="0" err="1"/>
              <a:t>awal</a:t>
            </a:r>
            <a:r>
              <a:rPr lang="en-ID" sz="1400" dirty="0"/>
              <a:t> surah (</a:t>
            </a:r>
            <a:r>
              <a:rPr lang="en-ID" sz="1400" i="1" dirty="0" err="1"/>
              <a:t>fawātihussuwar</a:t>
            </a:r>
            <a:r>
              <a:rPr lang="en-ID" sz="1400" dirty="0"/>
              <a:t>). Cara </a:t>
            </a:r>
            <a:r>
              <a:rPr lang="en-ID" sz="1400" dirty="0" err="1"/>
              <a:t>membacanya</a:t>
            </a:r>
            <a:r>
              <a:rPr lang="en-ID" sz="1400" dirty="0"/>
              <a:t> </a:t>
            </a:r>
            <a:r>
              <a:rPr lang="en-ID" sz="1400" dirty="0" err="1"/>
              <a:t>dipanjangkan</a:t>
            </a:r>
            <a:r>
              <a:rPr lang="en-ID" sz="1400" dirty="0"/>
              <a:t> </a:t>
            </a:r>
            <a:r>
              <a:rPr lang="en-ID" sz="1400" dirty="0" err="1"/>
              <a:t>dua</a:t>
            </a:r>
            <a:r>
              <a:rPr lang="en-ID" sz="1400" dirty="0"/>
              <a:t> harakat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satu</a:t>
            </a:r>
            <a:r>
              <a:rPr lang="en-ID" sz="1400" dirty="0"/>
              <a:t> alif.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i="1" dirty="0"/>
              <a:t>Mad </a:t>
            </a:r>
            <a:r>
              <a:rPr lang="en-ID" sz="1400" i="1" dirty="0" err="1"/>
              <a:t>lazim</a:t>
            </a:r>
            <a:r>
              <a:rPr lang="en-ID" sz="1400" i="1" dirty="0"/>
              <a:t> </a:t>
            </a:r>
            <a:r>
              <a:rPr lang="en-ID" sz="1400" i="1" dirty="0" err="1"/>
              <a:t>mutsaqqal</a:t>
            </a:r>
            <a:r>
              <a:rPr lang="en-ID" sz="1400" i="1" dirty="0"/>
              <a:t> </a:t>
            </a:r>
            <a:r>
              <a:rPr lang="en-ID" sz="1400" i="1" dirty="0" err="1"/>
              <a:t>kilmi</a:t>
            </a:r>
            <a:r>
              <a:rPr lang="en-ID" sz="1400" i="1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hukum</a:t>
            </a:r>
            <a:r>
              <a:rPr lang="en-ID" sz="1400" dirty="0"/>
              <a:t> </a:t>
            </a:r>
            <a:r>
              <a:rPr lang="en-ID" sz="1400" dirty="0" err="1"/>
              <a:t>bacaan</a:t>
            </a:r>
            <a:r>
              <a:rPr lang="en-ID" sz="1400" dirty="0"/>
              <a:t> yang </a:t>
            </a:r>
            <a:r>
              <a:rPr lang="en-ID" sz="1400" dirty="0" err="1"/>
              <a:t>terjadi</a:t>
            </a:r>
            <a:r>
              <a:rPr lang="en-ID" sz="1400" dirty="0"/>
              <a:t>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huruf</a:t>
            </a:r>
            <a:r>
              <a:rPr lang="en-ID" sz="1400" dirty="0"/>
              <a:t> mad </a:t>
            </a:r>
            <a:r>
              <a:rPr lang="en-ID" sz="1400" dirty="0" err="1"/>
              <a:t>bertemu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huruf</a:t>
            </a:r>
            <a:r>
              <a:rPr lang="en-ID" sz="1400" dirty="0"/>
              <a:t> yang </a:t>
            </a:r>
            <a:r>
              <a:rPr lang="en-ID" sz="1400" dirty="0" err="1"/>
              <a:t>berharakat</a:t>
            </a:r>
            <a:r>
              <a:rPr lang="en-ID" sz="1400" dirty="0"/>
              <a:t> </a:t>
            </a:r>
            <a:r>
              <a:rPr lang="en-ID" sz="1400" dirty="0" err="1"/>
              <a:t>tasydid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satu</a:t>
            </a:r>
            <a:r>
              <a:rPr lang="en-ID" sz="1400" dirty="0"/>
              <a:t> kata. Cara </a:t>
            </a:r>
            <a:r>
              <a:rPr lang="en-ID" sz="1400" dirty="0" err="1"/>
              <a:t>membacanya</a:t>
            </a:r>
            <a:r>
              <a:rPr lang="en-ID" sz="1400" dirty="0"/>
              <a:t> </a:t>
            </a:r>
            <a:r>
              <a:rPr lang="en-ID" sz="1400" dirty="0" err="1"/>
              <a:t>dipanjangkan</a:t>
            </a:r>
            <a:r>
              <a:rPr lang="en-ID" sz="1400" dirty="0"/>
              <a:t> </a:t>
            </a:r>
            <a:r>
              <a:rPr lang="en-ID" sz="1400" dirty="0" err="1"/>
              <a:t>enam</a:t>
            </a:r>
            <a:r>
              <a:rPr lang="en-ID" sz="1400" dirty="0"/>
              <a:t> harakat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 alif.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en-ID" sz="1400" i="1" dirty="0"/>
              <a:t>Mad </a:t>
            </a:r>
            <a:r>
              <a:rPr lang="en-ID" sz="1400" i="1" dirty="0" err="1"/>
              <a:t>lazim</a:t>
            </a:r>
            <a:r>
              <a:rPr lang="en-ID" sz="1400" i="1" dirty="0"/>
              <a:t> </a:t>
            </a:r>
            <a:r>
              <a:rPr lang="en-ID" sz="1400" i="1" dirty="0" err="1"/>
              <a:t>mutsaqqal</a:t>
            </a:r>
            <a:r>
              <a:rPr lang="en-ID" sz="1400" i="1" dirty="0"/>
              <a:t> </a:t>
            </a:r>
            <a:r>
              <a:rPr lang="en-ID" sz="1400" i="1" dirty="0" err="1"/>
              <a:t>harfi</a:t>
            </a:r>
            <a:r>
              <a:rPr lang="en-ID" sz="1400" i="1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hukum</a:t>
            </a:r>
            <a:r>
              <a:rPr lang="en-ID" sz="1400" dirty="0"/>
              <a:t> </a:t>
            </a:r>
            <a:r>
              <a:rPr lang="en-ID" sz="1400" dirty="0" err="1"/>
              <a:t>bacaan</a:t>
            </a:r>
            <a:r>
              <a:rPr lang="en-ID" sz="1400" dirty="0"/>
              <a:t> yang </a:t>
            </a:r>
            <a:r>
              <a:rPr lang="en-ID" sz="1400" dirty="0" err="1"/>
              <a:t>terjadi</a:t>
            </a:r>
            <a:r>
              <a:rPr lang="en-ID" sz="1400" dirty="0"/>
              <a:t> </a:t>
            </a:r>
            <a:r>
              <a:rPr lang="en-ID" sz="1400" dirty="0" err="1"/>
              <a:t>apabila</a:t>
            </a:r>
            <a:r>
              <a:rPr lang="en-ID" sz="1400" dirty="0"/>
              <a:t> salah </a:t>
            </a:r>
            <a:r>
              <a:rPr lang="en-ID" sz="1400" dirty="0" err="1"/>
              <a:t>satu</a:t>
            </a:r>
            <a:r>
              <a:rPr lang="en-ID" sz="1400" dirty="0"/>
              <a:t> </a:t>
            </a:r>
            <a:r>
              <a:rPr lang="ar-AE" sz="1400" dirty="0">
                <a:latin typeface="LPMQ Isep Misbah" panose="02000000000000000000" pitchFamily="2" charset="-78"/>
                <a:cs typeface="LPMQ Isep Misbah" panose="02000000000000000000" pitchFamily="2" charset="-78"/>
              </a:rPr>
              <a:t>ن – ق – ص – ع </a:t>
            </a:r>
            <a:r>
              <a:rPr lang="ar-AE" sz="1400" dirty="0"/>
              <a:t>– </a:t>
            </a:r>
            <a:r>
              <a:rPr lang="ar-AE" sz="1400" dirty="0">
                <a:latin typeface="LPMQ Isep Misbah" panose="02000000000000000000" pitchFamily="2" charset="-78"/>
                <a:cs typeface="LPMQ Isep Misbah" panose="02000000000000000000" pitchFamily="2" charset="-78"/>
              </a:rPr>
              <a:t>س – ل – ك – م </a:t>
            </a:r>
            <a:r>
              <a:rPr lang="en-ID" sz="1400" dirty="0" err="1"/>
              <a:t>yaitu</a:t>
            </a:r>
            <a:r>
              <a:rPr lang="en-ID" sz="1400" dirty="0"/>
              <a:t> ,</a:t>
            </a:r>
            <a:r>
              <a:rPr lang="en-ID" sz="1400" dirty="0" err="1"/>
              <a:t>huruf</a:t>
            </a:r>
            <a:r>
              <a:rPr lang="en-ID" sz="1400" dirty="0"/>
              <a:t> </a:t>
            </a:r>
            <a:r>
              <a:rPr lang="en-ID" sz="1400" dirty="0" err="1"/>
              <a:t>delapan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terletak</a:t>
            </a:r>
            <a:r>
              <a:rPr lang="en-ID" sz="1400" dirty="0"/>
              <a:t> di </a:t>
            </a:r>
            <a:r>
              <a:rPr lang="en-ID" sz="1400" dirty="0" err="1"/>
              <a:t>awal</a:t>
            </a:r>
            <a:r>
              <a:rPr lang="en-ID" sz="1400" dirty="0"/>
              <a:t> surah (</a:t>
            </a:r>
            <a:r>
              <a:rPr lang="en-ID" sz="1400" i="1" dirty="0" err="1"/>
              <a:t>fawātihussuwar</a:t>
            </a:r>
            <a:r>
              <a:rPr lang="en-ID" sz="1400" dirty="0"/>
              <a:t>). Cara </a:t>
            </a:r>
            <a:r>
              <a:rPr lang="en-ID" sz="1400" dirty="0" err="1"/>
              <a:t>membacanya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dipanjangkan</a:t>
            </a:r>
            <a:r>
              <a:rPr lang="en-ID" sz="1400" dirty="0"/>
              <a:t> </a:t>
            </a:r>
            <a:r>
              <a:rPr lang="en-ID" sz="1400" dirty="0" err="1"/>
              <a:t>enam</a:t>
            </a:r>
            <a:r>
              <a:rPr lang="en-ID" sz="1400" dirty="0"/>
              <a:t> harakat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 alif.</a:t>
            </a:r>
            <a:endParaRPr lang="en-US" altLang="en-GB" sz="1400" dirty="0">
              <a:solidFill>
                <a:srgbClr val="000000"/>
              </a:solidFill>
              <a:cs typeface="Calibri" panose="020F0502020204030204" charset="0"/>
              <a:sym typeface="+mn-ea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9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1"/>
      <p:bldP spid="17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6186" y="350497"/>
            <a:ext cx="6035614" cy="1027326"/>
            <a:chOff x="1330583" y="335229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330583" y="335229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3200" b="1" dirty="0"/>
                <a:t>Hukum </a:t>
              </a:r>
              <a:r>
                <a:rPr lang="en-ID" sz="3200" b="1" dirty="0" err="1"/>
                <a:t>Bacaan</a:t>
              </a:r>
              <a:r>
                <a:rPr lang="en-ID" sz="3200" b="1" dirty="0"/>
                <a:t> Mad </a:t>
              </a:r>
              <a:r>
                <a:rPr lang="en-ID" sz="3200" b="1" dirty="0" err="1"/>
                <a:t>Lazim</a:t>
              </a:r>
              <a:endParaRPr lang="id-ID" sz="3200" b="1" dirty="0">
                <a:ln w="0"/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32056" y="-119089"/>
              <a:ext cx="304630" cy="46035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5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3483" y="1900820"/>
            <a:ext cx="8578336" cy="2944252"/>
            <a:chOff x="49956" y="1733550"/>
            <a:chExt cx="8742046" cy="2944252"/>
          </a:xfrm>
        </p:grpSpPr>
        <p:grpSp>
          <p:nvGrpSpPr>
            <p:cNvPr id="15" name="Group 14"/>
            <p:cNvGrpSpPr/>
            <p:nvPr/>
          </p:nvGrpSpPr>
          <p:grpSpPr>
            <a:xfrm>
              <a:off x="157161" y="1735291"/>
              <a:ext cx="3370144" cy="492230"/>
              <a:chOff x="157161" y="1735291"/>
              <a:chExt cx="3370144" cy="492230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57161" y="1846521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165705" y="1733550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49956" y="2338700"/>
              <a:ext cx="8742046" cy="2339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114300" rtl="0">
                <a:spcBef>
                  <a:spcPts val="0"/>
                </a:spcBef>
                <a:spcAft>
                  <a:spcPts val="600"/>
                </a:spcAft>
              </a:pP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Memahami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hukum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bacaan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mad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lazim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dengan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benar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</a:t>
              </a:r>
              <a:endParaRPr lang="en-ID" b="0" dirty="0">
                <a:effectLst/>
              </a:endParaRPr>
            </a:p>
            <a:p>
              <a:pPr marL="114300" rtl="0">
                <a:spcBef>
                  <a:spcPts val="0"/>
                </a:spcBef>
                <a:spcAft>
                  <a:spcPts val="600"/>
                </a:spcAft>
              </a:pP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Menguraikan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hukum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bacaan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mad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lazim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dengan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benar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 </a:t>
              </a:r>
              <a:endParaRPr lang="en-ID" b="0" dirty="0">
                <a:effectLst/>
              </a:endParaRPr>
            </a:p>
            <a:p>
              <a:pPr marL="114300" rtl="0">
                <a:spcBef>
                  <a:spcPts val="0"/>
                </a:spcBef>
                <a:spcAft>
                  <a:spcPts val="600"/>
                </a:spcAft>
              </a:pP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Menemukan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contoh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hukum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bacaan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mad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lazim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dalam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Al-Qur’an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dengan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benar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. </a:t>
              </a:r>
              <a:endParaRPr lang="en-ID" b="0" dirty="0">
                <a:effectLst/>
              </a:endParaRPr>
            </a:p>
            <a:p>
              <a:pPr marL="114300" rtl="0">
                <a:spcBef>
                  <a:spcPts val="0"/>
                </a:spcBef>
                <a:spcAft>
                  <a:spcPts val="600"/>
                </a:spcAft>
              </a:pP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4.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Mengimplementasikan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hukum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bacaan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mad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lazim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dengan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tepat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ketika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ID" sz="1800" b="0" i="0" u="none" strike="noStrike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membaca</a:t>
              </a:r>
              <a:r>
                <a:rPr lang="en-ID" sz="18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Al-Qur’an.. </a:t>
              </a:r>
              <a:endParaRPr lang="en-ID" b="0" dirty="0">
                <a:effectLst/>
              </a:endParaRPr>
            </a:p>
            <a:p>
              <a:br>
                <a:rPr lang="en-ID" dirty="0"/>
              </a:br>
              <a:endParaRPr lang="en-US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6037123" y="2559060"/>
            <a:ext cx="1901462" cy="181324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717154" y="1936425"/>
            <a:ext cx="1901462" cy="181324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338308" y="1346420"/>
            <a:ext cx="1901462" cy="181324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69282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9" name="Google Shape;946;p55">
            <a:hlinkClick r:id="rId4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0" name="Google Shape;947;p55">
            <a:hlinkClick r:id="rId4" action="ppaction://hlinksldjump"/>
          </p:cNvPr>
          <p:cNvSpPr txBox="1"/>
          <p:nvPr/>
        </p:nvSpPr>
        <p:spPr>
          <a:xfrm>
            <a:off x="3239770" y="2456896"/>
            <a:ext cx="2856230" cy="48831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en-GB" sz="2000" b="1" i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257660" y="1244256"/>
            <a:ext cx="1901462" cy="1813243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A. </a:t>
            </a:r>
          </a:p>
          <a:p>
            <a:pPr lvl="0" algn="ctr"/>
            <a:r>
              <a:rPr lang="en-ID" b="1" i="1" dirty="0">
                <a:solidFill>
                  <a:schemeClr val="tx1"/>
                </a:solidFill>
              </a:rPr>
              <a:t>Mad </a:t>
            </a:r>
            <a:r>
              <a:rPr lang="en-ID" b="1" i="1" dirty="0" err="1">
                <a:solidFill>
                  <a:schemeClr val="tx1"/>
                </a:solidFill>
              </a:rPr>
              <a:t>Lazim</a:t>
            </a:r>
            <a:r>
              <a:rPr lang="en-ID" b="1" i="1" dirty="0">
                <a:solidFill>
                  <a:schemeClr val="tx1"/>
                </a:solidFill>
              </a:rPr>
              <a:t> </a:t>
            </a:r>
            <a:r>
              <a:rPr lang="en-ID" b="1" i="1" dirty="0" err="1">
                <a:solidFill>
                  <a:schemeClr val="tx1"/>
                </a:solidFill>
              </a:rPr>
              <a:t>Mukhaffaf</a:t>
            </a:r>
            <a:endParaRPr lang="en-GB" b="1" i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614735" y="1834261"/>
            <a:ext cx="1901462" cy="1813243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B. </a:t>
            </a:r>
          </a:p>
          <a:p>
            <a:pPr lvl="0" algn="ctr"/>
            <a:r>
              <a:rPr lang="en-ID" b="1" i="1" dirty="0">
                <a:solidFill>
                  <a:schemeClr val="tx1"/>
                </a:solidFill>
              </a:rPr>
              <a:t>Mad </a:t>
            </a:r>
            <a:r>
              <a:rPr lang="en-ID" b="1" i="1" dirty="0" err="1">
                <a:solidFill>
                  <a:schemeClr val="tx1"/>
                </a:solidFill>
              </a:rPr>
              <a:t>Lazim</a:t>
            </a:r>
            <a:r>
              <a:rPr lang="en-ID" b="1" i="1" dirty="0">
                <a:solidFill>
                  <a:schemeClr val="tx1"/>
                </a:solidFill>
              </a:rPr>
              <a:t> </a:t>
            </a:r>
            <a:r>
              <a:rPr lang="en-ID" b="1" i="1" dirty="0" err="1">
                <a:solidFill>
                  <a:schemeClr val="tx1"/>
                </a:solidFill>
              </a:rPr>
              <a:t>Mutsaqqal</a:t>
            </a:r>
            <a:endParaRPr lang="en-US" altLang="en-GB" b="1" i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934704" y="2456896"/>
            <a:ext cx="1901462" cy="1813243"/>
          </a:xfrm>
          <a:prstGeom prst="roundRect">
            <a:avLst/>
          </a:prstGeom>
          <a:solidFill>
            <a:srgbClr val="F880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GB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  <a:sym typeface="+mn-ea"/>
              </a:rPr>
              <a:t>C. </a:t>
            </a:r>
          </a:p>
          <a:p>
            <a:pPr algn="ctr"/>
            <a:r>
              <a:rPr lang="en-ID" dirty="0" err="1">
                <a:solidFill>
                  <a:schemeClr val="tx1"/>
                </a:solidFill>
              </a:rPr>
              <a:t>Mempraktikkan</a:t>
            </a:r>
            <a:r>
              <a:rPr lang="en-ID" dirty="0">
                <a:solidFill>
                  <a:schemeClr val="tx1"/>
                </a:solidFill>
              </a:rPr>
              <a:t> Hukum </a:t>
            </a:r>
            <a:r>
              <a:rPr lang="en-ID" dirty="0" err="1">
                <a:solidFill>
                  <a:schemeClr val="tx1"/>
                </a:solidFill>
              </a:rPr>
              <a:t>Bacaan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b="1" i="1" dirty="0">
                <a:solidFill>
                  <a:schemeClr val="tx1"/>
                </a:solidFill>
              </a:rPr>
              <a:t>Mad </a:t>
            </a:r>
            <a:r>
              <a:rPr lang="en-ID" b="1" i="1" dirty="0" err="1">
                <a:solidFill>
                  <a:schemeClr val="tx1"/>
                </a:solidFill>
              </a:rPr>
              <a:t>Lazim</a:t>
            </a:r>
            <a:endParaRPr lang="en-US" altLang="en-US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1" grpId="0" animBg="1"/>
      <p:bldP spid="3" grpId="0"/>
      <p:bldP spid="9" grpId="0"/>
      <p:bldP spid="10" grpId="0"/>
      <p:bldP spid="13" grpId="0" animBg="1"/>
      <p:bldP spid="15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00" y="200366"/>
            <a:ext cx="5562600" cy="1016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en-ID" sz="2800" b="1" i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Mad </a:t>
            </a:r>
            <a:r>
              <a:rPr lang="en-ID" sz="2800" b="1" i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Lazim</a:t>
            </a:r>
            <a:r>
              <a:rPr lang="en-ID" sz="2800" b="1" i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ID" sz="2800" b="1" i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Mukhaffaf</a:t>
            </a:r>
            <a:endParaRPr lang="en-GB" sz="28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  <a:p>
            <a:pPr>
              <a:lnSpc>
                <a:spcPct val="110000"/>
              </a:lnSpc>
              <a:buSzPct val="100000"/>
            </a:pP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8009" y="1503650"/>
            <a:ext cx="8207160" cy="1021556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ID" dirty="0" err="1"/>
              <a:t>Ilmu</a:t>
            </a:r>
            <a:r>
              <a:rPr lang="en-ID" dirty="0"/>
              <a:t> tajwid yang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dibahas</a:t>
            </a:r>
            <a:r>
              <a:rPr lang="en-ID" dirty="0"/>
              <a:t> pada </a:t>
            </a:r>
            <a:r>
              <a:rPr lang="en-ID" dirty="0" err="1"/>
              <a:t>bab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mad </a:t>
            </a:r>
            <a:r>
              <a:rPr lang="en-ID" dirty="0" err="1"/>
              <a:t>lazim</a:t>
            </a:r>
            <a:r>
              <a:rPr lang="en-ID" dirty="0"/>
              <a:t>.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bahasa</a:t>
            </a:r>
            <a:r>
              <a:rPr lang="en-ID" dirty="0"/>
              <a:t>, mad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panjang</a:t>
            </a:r>
            <a:r>
              <a:rPr lang="en-ID" dirty="0"/>
              <a:t>, </a:t>
            </a:r>
            <a:r>
              <a:rPr lang="en-ID" dirty="0" err="1"/>
              <a:t>sedangkan</a:t>
            </a:r>
            <a:r>
              <a:rPr lang="en-ID" dirty="0"/>
              <a:t>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wajib</a:t>
            </a:r>
            <a:r>
              <a:rPr lang="en-ID" dirty="0"/>
              <a:t>, </a:t>
            </a:r>
            <a:r>
              <a:rPr lang="en-ID" dirty="0" err="1"/>
              <a:t>harus</a:t>
            </a:r>
            <a:r>
              <a:rPr lang="en-ID" dirty="0"/>
              <a:t>,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pasti</a:t>
            </a:r>
            <a:r>
              <a:rPr lang="en-ID" dirty="0"/>
              <a:t>. Jadi, mad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bacaan</a:t>
            </a:r>
            <a:r>
              <a:rPr lang="en-ID" dirty="0"/>
              <a:t> yang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dibaca</a:t>
            </a:r>
            <a:r>
              <a:rPr lang="en-ID" dirty="0"/>
              <a:t> </a:t>
            </a:r>
            <a:r>
              <a:rPr lang="en-ID" dirty="0" err="1"/>
              <a:t>panjang</a:t>
            </a:r>
            <a:endParaRPr lang="en-US" altLang="id-ID" dirty="0">
              <a:solidFill>
                <a:schemeClr val="bg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8009" y="2873182"/>
            <a:ext cx="8207160" cy="715089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ID" dirty="0"/>
              <a:t>Hukum </a:t>
            </a:r>
            <a:r>
              <a:rPr lang="en-ID" dirty="0" err="1"/>
              <a:t>bacaan</a:t>
            </a:r>
            <a:r>
              <a:rPr lang="en-ID" dirty="0"/>
              <a:t> mad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dibedakan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dirty="0" err="1"/>
              <a:t>dua</a:t>
            </a:r>
            <a:r>
              <a:rPr lang="en-ID" dirty="0"/>
              <a:t> </a:t>
            </a:r>
            <a:r>
              <a:rPr lang="en-ID" dirty="0" err="1"/>
              <a:t>macam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mad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mutsaqqal</a:t>
            </a:r>
            <a:r>
              <a:rPr lang="en-ID" dirty="0"/>
              <a:t> (</a:t>
            </a:r>
            <a:r>
              <a:rPr lang="en-ID" dirty="0" err="1"/>
              <a:t>diberatkan</a:t>
            </a:r>
            <a:r>
              <a:rPr lang="en-ID" dirty="0"/>
              <a:t>) dan mad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mukhaffaf</a:t>
            </a:r>
            <a:r>
              <a:rPr lang="en-ID" dirty="0"/>
              <a:t> (</a:t>
            </a:r>
            <a:r>
              <a:rPr lang="en-ID" dirty="0" err="1"/>
              <a:t>diringankan</a:t>
            </a:r>
            <a:r>
              <a:rPr lang="en-ID" dirty="0"/>
              <a:t>)</a:t>
            </a:r>
            <a:endParaRPr lang="en-US" altLang="id-ID" i="1" dirty="0">
              <a:solidFill>
                <a:schemeClr val="bg2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00" y="200366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Mad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Lazim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Mukhaffaf</a:t>
            </a:r>
            <a:endParaRPr lang="en-GB" sz="28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15C06A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240" y="1781264"/>
            <a:ext cx="4340226" cy="1594589"/>
          </a:xfrm>
          <a:prstGeom prst="rect">
            <a:avLst/>
          </a:prstGeom>
        </p:spPr>
      </p:pic>
      <p:sp>
        <p:nvSpPr>
          <p:cNvPr id="11" name="Google Shape;969;p57">
            <a:hlinkClick r:id="rId3" action="ppaction://hlinksldjump"/>
          </p:cNvPr>
          <p:cNvSpPr txBox="1"/>
          <p:nvPr/>
        </p:nvSpPr>
        <p:spPr>
          <a:xfrm>
            <a:off x="5015270" y="2166302"/>
            <a:ext cx="3813662" cy="81089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Patrick Hand" panose="00000500000000000000"/>
              <a:buNone/>
              <a:defRPr sz="2400" b="0" i="0" u="none" strike="noStrike" cap="none">
                <a:solidFill>
                  <a:schemeClr val="lt1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Patrick Hand" panose="00000500000000000000"/>
              <a:buNone/>
              <a:defRPr sz="20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Patrick Hand" panose="00000500000000000000"/>
              <a:buNone/>
              <a:defRPr sz="20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Patrick Hand" panose="00000500000000000000"/>
              <a:buNone/>
              <a:defRPr sz="20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Patrick Hand" panose="00000500000000000000"/>
              <a:buNone/>
              <a:defRPr sz="20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Patrick Hand" panose="00000500000000000000"/>
              <a:buNone/>
              <a:defRPr sz="20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Patrick Hand" panose="00000500000000000000"/>
              <a:buNone/>
              <a:defRPr sz="20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Patrick Hand" panose="00000500000000000000"/>
              <a:buNone/>
              <a:defRPr sz="20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2000"/>
              <a:buFont typeface="Patrick Hand" panose="00000500000000000000"/>
              <a:buNone/>
              <a:defRPr sz="20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/>
            <a:r>
              <a:rPr lang="en-ID" sz="1800" dirty="0"/>
              <a:t>Hukum </a:t>
            </a:r>
            <a:r>
              <a:rPr lang="en-ID" sz="1800" dirty="0" err="1"/>
              <a:t>bacaan</a:t>
            </a:r>
            <a:r>
              <a:rPr lang="en-ID" sz="1800" dirty="0"/>
              <a:t> mad </a:t>
            </a:r>
            <a:r>
              <a:rPr lang="en-ID" sz="1800" dirty="0" err="1"/>
              <a:t>lazim</a:t>
            </a:r>
            <a:r>
              <a:rPr lang="en-ID" sz="1800" dirty="0"/>
              <a:t> </a:t>
            </a:r>
            <a:r>
              <a:rPr lang="en-ID" sz="1800" dirty="0" err="1"/>
              <a:t>mukhaffaf</a:t>
            </a:r>
            <a:r>
              <a:rPr lang="en-ID" sz="1800" dirty="0"/>
              <a:t> </a:t>
            </a:r>
            <a:r>
              <a:rPr lang="en-ID" sz="1800" dirty="0" err="1"/>
              <a:t>kilmi</a:t>
            </a:r>
            <a:r>
              <a:rPr lang="en-ID" sz="1800" dirty="0"/>
              <a:t> </a:t>
            </a:r>
            <a:r>
              <a:rPr lang="en-ID" sz="1800" dirty="0" err="1"/>
              <a:t>harus</a:t>
            </a:r>
            <a:r>
              <a:rPr lang="en-ID" sz="1800" dirty="0"/>
              <a:t> </a:t>
            </a:r>
            <a:r>
              <a:rPr lang="en-ID" sz="1800" dirty="0" err="1"/>
              <a:t>dibaca</a:t>
            </a:r>
            <a:r>
              <a:rPr lang="en-ID" sz="1800" dirty="0"/>
              <a:t> </a:t>
            </a:r>
            <a:r>
              <a:rPr lang="en-ID" sz="1800" dirty="0" err="1"/>
              <a:t>panjang</a:t>
            </a:r>
            <a:r>
              <a:rPr lang="en-ID" sz="1800" dirty="0"/>
              <a:t> </a:t>
            </a:r>
            <a:r>
              <a:rPr lang="en-ID" sz="1800" dirty="0" err="1"/>
              <a:t>enam</a:t>
            </a:r>
            <a:r>
              <a:rPr lang="en-ID" sz="1800" dirty="0"/>
              <a:t> harakat </a:t>
            </a:r>
            <a:r>
              <a:rPr lang="en-ID" sz="1800" dirty="0" err="1"/>
              <a:t>atau</a:t>
            </a:r>
            <a:r>
              <a:rPr lang="en-ID" sz="1800" dirty="0"/>
              <a:t> </a:t>
            </a:r>
            <a:r>
              <a:rPr lang="en-ID" sz="1800" dirty="0" err="1"/>
              <a:t>tiga</a:t>
            </a:r>
            <a:r>
              <a:rPr lang="en-ID" sz="1800" dirty="0"/>
              <a:t> alif dan </a:t>
            </a:r>
            <a:r>
              <a:rPr lang="en-ID" sz="1800" dirty="0" err="1"/>
              <a:t>tidak</a:t>
            </a:r>
            <a:r>
              <a:rPr lang="en-ID" sz="1800" dirty="0"/>
              <a:t> </a:t>
            </a:r>
            <a:r>
              <a:rPr lang="en-ID" sz="1800" dirty="0" err="1"/>
              <a:t>diidgamkan</a:t>
            </a:r>
            <a:r>
              <a:rPr lang="en-ID" sz="1800" dirty="0"/>
              <a:t>.</a:t>
            </a:r>
            <a:endParaRPr lang="en-US" altLang="en-GB" sz="1800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3" name="AutoShape 2" descr="data:image/jpeg;base64,/9j/4AAQSkZJRgABAQAAAQABAAD/2wCEAAoHCBYSFRgVFhUYGRgaGhwaGBgaGBgYHBgaGBgaGhoYGhkcIS4lHB4rIRgYJjgmKy8xNTU1GiQ7QDs0Py40NTEBDAwMEA8QGhISGDQkISE0NDQ0MTQxNDQ0MTQ0NDE0MTQ0NDQ0NDQ0NDQxNDQ0NDQ0NDQ0NDQ0NDQ0NDQ0NDQ0P//AABEIALcBEwMBIgACEQEDEQH/xAAcAAABBAMBAAAAAAAAAAAAAAAAAQQFBgIDBwj/xABBEAACAQIEAwUFBgUBBwUAAAABAgADEQQSITEFQVEGImFxkRMygaGxB0JSwdHwFCNiguHxFXKSorLC0hczQ1Oz/8QAGAEBAQEBAQAAAAAAAAAAAAAAAAECAwT/xAAfEQEBAQEAAwACAwAAAAAAAAAAARECEiExQVEDEzL/2gAMAwEAAhEDEQA/ALZhaRdtZZsNQCrI7glG6K3VR9JMNoIRW+0Z7jeU4kaRGJzjk+vxnZe1NfKjHwnMOzOH9tVcnmT8oajrXZwhkW/QSe/h16SA4ImRQOksCVARDLJVAixLwgExfYzKI20Djv2rLoh/qkn9mWFy0lNt9Zh9puEzooH4h9ZauxuC9nSQW5CBZ12iwiQFhEhAWESEBYRIQFhEhAIRIQFhEhAIQhAIQhAIQiQohCEBIQhAZ8AotTw9NW94IoPmBrH9U6TITTiWsIRRe3GIy02lK+z57uT/AFGTv2i4qyESvfZ3SYvfleGvw7HRp2FxMExeQ2O03YI3FpqxeCJ1EIkKFcNsY4lWp4hqbWOgkhxHiy0qWYsBpcmxJsN8qjUsdh4kQYmbdZg9dF95gL7ZiFv5XlCr8RbXO12OroalVVQG2SmDmN3GmY+IGm5hcbiqdV/Y96hUa7I+VEdHW9rOndqIRnBF768joC5F94vwpMQR3Q1tRZj+RtJbA4RaagC48DOMU+O1qDmjiczLf/3KeUOnR0a3fHVWuDtpLPw7tZUw6r7VhXwzGyYpBlt/RUUe4/gf+YayGR0ZlImMYYLiSVFDowdGF1YG9/j1BvcR+DfUbSpYIQhCCEIQCEIQCEIQCEIQCEIQCEIQCESEAhCEAiQhCiEIQNsZ497CPJEcYxAVSYRynty5rVBTXmdZaex/AvZIDbW0heHYcYnEluhM6fw7DBVENVtw1DKI6tCEMq9x5ANbSiYnj6jFNSd8iqQuc/cOQEG52O+v03nReMU7ziHatLYzED+oeuRYWHvaehWwtTKzMyN36Tg2uTux01IudOV/O9c9qxFiSQNrkmx8OnKTfDuP5aJw2IT2tHTKpJD0zsGpvY28jodvKPqYVGN6btbkGSxt/bcQpfavUsT39LE87eP6x1wviL0HujEg6Ohvlcc1YbNGP8M6a9OlxHL0i5903IBBA6jUNb6wLd2e44lF2VbrTqd7Ibn2VQb2v91hbXyvaxvfuFcYRyBnBDeO3Qzi2GpvcHK1xzsdpZeHu4scp01F+R0NtfKB2CE0YKt7Smj/AIkU/EgXm6GSwiQgLCJCAsIkICwiQgLEhCAQhCAQhEgEIQgEIkICwiQgJia4QakDzMqPF8aKoZUYNodjeU7GcYqYiplLMABY/wCZB4nFVKb2R3BvvfTyAk108cX7sbw1kZmYWJJ+s6ClgNxOC4jtDiw1vaMOWlh8ZnV4ziWUK+IfQ/it9I1Md39oNrj1mU4Lw7jNQVLmu/8AvFjp6y4cF7eujlK6F1v3XXp4j9I0vK/42nmnGO3eCFPG1DfRwlTXldQD81M7LhMdTrrmRgwnDftZrZuIuv8A9dOmnquf/vlZVuvjVVrKivb8RbL6KQT6zXTx9nJsEX8K57DyzMT6kxg0RYVPpxZB95vRpvHGEO7t6NK0BNiiDas1PjFIfeP/AAt+klcB2lw6fjbyT9SJSadr6y29kOzJxtZQB/KQhqr8gv4AfxNt6nlIru+EfNTQ9UQ+qibpjSGgmcrBIQhAIRIXgLCJCAsIkICwiQgLEhCAQhCAkIQvAIQhAIQhA4rwqoK4a7KpC31Ni3gI5wvBVqN7RWzBdSp3+EoGHxuTc/ESxcE4tlbR7A6GZx3nUv054tghmL2I6D85DvXUIV5gy04jiCVFKnU9ZAHhCOdHseV/zlLP0YYbDvUdVSwF73OkllwlndVfKw1tvfxjzBcIKaVRlVdQ40B001jvBYNGF83dJ1a+vlJpOTHhHEq2FqWVyeZtr8LSsdqsc1fFVajbs2v9qhB8lEuOJxOCokLdhWN2Vj7mUFgoPO5K+MpXGeGVKbhiVdXGZaiMHVtSD3utxsZY59WfEXeF5iYAyssxHCAkTQgj5KeVCx+A6w1Imey/DkxddKB7ga5dtCQqgsxHjpYec7jgjhsHRFKnlRF5X1J5sxOrMbbmcJ7KOy1lextZwSPu3X/QfGWXG4nTneZ1qc7PbqidoaAGrr6xzh+MUanuup+InFEqs1xraZJWyjmD1GkupeY7srhtjeKROOcJ7TVqB0cuv4WP0MsuA7eHN/MSwPMa+ojUvNXwtNStdpGYftDQqAEOPWPsPWVgWBBlZw4QzOYINJlCFhEhAWESEAhCEAhCEAmIOsymtNzA2QiAxYBCEIHk1DM0cjaYXipqYVMYDiJXQ6+MmFcPdz3QBfTnKzTphdzH1fEHJlvcGRuVKcL45UeoKbv/AC2OWx1A8Zb6nDSiWUfyx00JPWc44Ol61Mcs4v6zsuPGeiqIy6+8BzHhJXTj3LrmPFcfSRwr0rsACKgCFrE7EMpUkG+pueWkr+MxRqG9nNvvOzM2tv7RpYWA2EvnHOAYZWUO7hgAGGZFA72tyVJ+9bmSdgZhT7PYd0KANsG9xLrZajDvEFgD3Rqov6TePN11Nc8v69D1iBQf1/MiXPG9iHW+SqjgbAkhjrk0AzKbsG5jRSZAcT4FVoWLqcrXytoQ2UAkBhod4wnURiIQZJ4fCtUZUsRfW5BAA67G48ZG0qxQ3G4PMXBPiJcuFceSqxV2WlddEsSmbqrE/wAtTpob68wLAZrpzZ+TrAhqaKl75Rb4XNh84YmsLzHHKyHQEj8XL1jA1ATc8pl138JCligOW82VSgAvIg1yJnUqlwPCE1JU6aN960c4nBqlrNeQlInrN9dXWxudZo1lVYg6SX4NxKvTIyObb5TqJB1GIAuY4wmKKG94PrqvBu0y1LK4yt48/IyxqwIuJyCjjkbf/MsHBe0rU7KxzLyPMRKx1x+l/hGGC4qlUaGP5WMwQiQhCxDCEABizGKIAZrp85m50mpG7t4GaTOYU9pnAIQhA8n5D0jijhWteZ0q1t5i9Y7g6Q2cUqGlztNLuTpNiVGYeE0ssirP2PpUFJeswABsPT/MvlfE4elRFRDnVNVPPN90etpzDgVSndlcX2I1NtND+/CWTjGKoPTw9CiMpNdWcWLaIraW+9uPlJ+W5c5pjiFqYjF2N3bP3FW4N7Nme4vlUG5zeIttJfHYtcGgCr7VirMMlilKyIQ+ty73KnO173+E2YGrSwlJ3BHeJ/mObGtUUG4GW7MiuCoC2uQ+oAF6fj2qvWViSGd7ZF7jDvLp4DkL9Lzo8uasg4+adJaqjvNch3Nd8uQezR2cnkc1gq2vy6O8LxAV8OVYq4CFH7wvmeplzAhehuCwI8Qd6j2g4ixqnLU7oshCliGCjcqRY3LPyHPrq34VxNqSsi62bMGFw11JAy/hHeJIt3hpJq+PphxrDKtSoENwjsu1iQCbNblezX8vGRtJTm2uNzboNzJCpWBqZiModBmFhoU7rEDl7jG3jHP8BvpY7Na9+9tYDcDS/TNDSy4LjFxkrANmtfKQQL75Tz1vNXEeFZAaiXamdjzHnIutw6pQSnnRlJBZbkEMrMWVgQToQToddNtZL8E4hlXv60+a32+ExXbm7PaF8ZmaJ35SX4phUJJpbHUCRgzsQh0tKWFQ5dpIYapZ0NT3RraMBTCsL6ib077gX0gP+PU6bkOh06SJpJNuJp5CRe4mNAFjbaCnVBNdZLYBVBJ3kcALbxzgdb+Ey1KmcFiSNb2PK0tHBOP5jkcjz6yhvisoIG8jkxTqSbkGWJ1ldyRw2oMynLezva9qbBHJK9eY/wATpWExa1VDKQRNOVmN14t5gTM4ZEAZgWtFvCiodJpXTTrNlQ3Nppz3bygOlEWIDFhBCEIHlPLBFvNrLym2hS5yN4VEsJqtcx66aSPwz94jcQp7w9MrghM+h7vXSTlSkXrYenYI3fLldBTR1C3sNioLHXc2HnDU6vsyrqdtfK0btXekQysVZgrghrGxYnfcd4A/ARE6+YedpccHdURj7JQMqAnKhyBbKWAa2nMDnpqbxmGxRRs3gwGpNiy5c3wBM016xc5jvuSdz4zED8x16frKxhCf8/Q7xxw6qUa4vzB8QRYg/A/KN2/fxi0GsQeh/wBYU/xB/mKLAaEEKSfeura+OvrJLhGKzWUk51BynYsgzFiL7Na48ifG0Nj374N9lWx8ttvrMnxWobKL3Bta3LTKw7w25GVnF+wfDnxaKqubJdEQ2yU0ILWv7wZWGh1BW66W1reIpPQcqykMDqp59D4iOafGD7JclQUw9lqGykEhg2UBhYD717a6ReLYr+KpJiL/AMxAqVxrcFrhG6Be6QAL7yVebflLhuIpex0Mm6HBXxADpTqMDsUR2B+IFpX+ynBDjsVTo3srG9Q3tlprbOb8ibhQeriejMNRAsqgKiAKqjQBVAA08NJHXycafsRjG9yi1ursifJmBj3CfZ7i9y1BT41Cf+lDOwBRyA6zID63/fyjGfJy+n9nNRvexCD/AHUZ/wBI7pfZso3xDHyokfVp0W31/f5Qt9f39Iw8lD/9OqJ3rVfggH5GOE7A0FFhVq/8K/8AjLraBEYao7fZ7QP/AM1Yf2r/AOM0H7N6F7/xFT4qn6ToEie0eK9nhsQ4tmWk+U/1FbL82EGvP1RgtUZfdJNvLrLP2X4++Gq5GN6Z/wCX/EiV4WHs2cXG8zxeSmmvvHnJrp4+vbtOGxC1FDKbgzIm05r2N7Sim4oue43unoek6WjAjwM05WYwqi40mhSTpzm4m2kbuxBvBBQr99geUzw+5kbUrZbnnJDDbDxhbD5NosxLBRcmwAuT0AmV4YEIQgeYMguNbx/hkUsABaMRYNvHntrkHYCR2kOOIYdaakjWV/Db+cnsc38tmvykBhpE6+pApYbX0P0MZ4rENVOZjc2sNNgDoJsYnXXkfmLRossZv1qUzalRlDAEgMLMNBe2v5CamFjFvKyy9Pr4iIp/f+Iev02iCBvr628gPTb6TWPH/PnNlT3VPgR8Qf0ktwXhDV72AsozOzEAKhOU+ZBI0H01hNxHU2AGU6q1r8yBfW3joD6S69gMIjNWw9c3pVEyqb2IZcxGWxubEg21BtKNi3Bc2tYd0EbG2l/jvJXDOVyujEMCPd0ykbd47E5TtA6L9m+B9lh8TXde/nNOx5exW7j4u6j+wS48L7T90FwVBGmYgqeWjj3db+9K/hOJl8KiLh6p9omZqtNVdS5dma9yLtfUna5IjvDY2iiIpSquUWN6TfhO2S5HeN/WYt9vVzzLz7XalxNGFxpp4eJmbY8chfu3+RI/L1Ep9PiGFv3HdOfdSot2vzQrl6a2m1uK0rEFwwIsbo6k8rEr4f0xtS/xc/irZ/HLfcbE+Y1/SYrjgSo6gk301BXT5n0lXGPpNm7zgsoHulgBrrqFPPnHBqoLn2wHdsL3XXW51FuYl8mf6qn0x6tl13F/kP1/dpj/ABosp6kn1v08xIREW4IddFNrMAbk8hz2G8SnhWGTvHRdToL2Cj0uvKNPDE0MeCN9SxHlYka/KU7trxW+BxOpGaqlMHyq3IHwT5yUSgw9nqdNTffZQSR6+E5/2tD08CivmBfEFiGBB0psdul3jTxyVWcKCLur38LyQsK4sdCJWBWI8JupY101BksOepEzhwFNibEbf6zpnYzjvtUyOe8vPqOs5jhuIq9gygkyRwDvSqKyaa+o5iXVvOz07Ed42rubETVw/F+2QNe024vRbyueZcqFqLesBfQyXwl89uki6lOzK/O8k8C93ki9JZlzKV6gj10jPg1QtRQkknIlydzmRX18e9HYa0Y8Ev7Pa3eZfgh9mPUID8ZpySMIQgeWPbTelfa4jRVvFRztI6ae8TrnJl5SPpvYTbj64YKLWtv4xneE6vs5R9RMbWJHQmKh6wc6n97wVhWXb9ZqU8pvY3E0mVksP30gD5/45xD+/hAcOboPA/D4eOxktgeNvRoimrWVs9wvdORwUYFt76XUbA6yDJ0/fL/EUHT4W/KExvGHLNlUXvYrewuD05eHwmdNmp3BBHntcdPQRxwyqoYZicq6gXCk23sbEeGo1zSaOCQUvaVGYe0uyKQARTNgrsDzYkWIJAFrjUQagcPxjEU/cxFZP92q6/RpN4TtHjkAtjK/xcv/ANd5V6trnLe1zbra+kFrMPvGGpVvq9rseov/ABGYD8aUW+ZSYr2/xf3lw7edBf8AtIlSZy25J85kJMXyv7XCl2/rD3sPhyOirUT46Pb5R5S+0E88Iv8AbXcfIqZRSIZiPCMi+XX7dEo/aKg3w7jX7tVDb1pi8k8N2/oHZcSt73NqZ/6agM5QiFjoCfnHuFwD3zZNtdxf0vJkWddOuUu3OH0viHHg9Co1vioYD5yP7S8ZwmLw7g1qTuqsaakvTYVCLXAKLfyOk58Ec/dY/wBpMkOCcLbEVQjZlXVnJBGg2A8SbfOVrbUS1OZ0WUaNJvjXZqpQ7w7ydRKy41hLMSj4iipBAN/jHeH44Pw6yvMNIlAmTEnVnx0js92genbOe4T6ToT4haiLY3vOH4TGWAVtpdez/G2y5eS7R8bzy+Lu1HXKemnnMOHVMjkHrK5jONNm06RjguKVCx5xp4346UzgneaOFOMlv66n/wCrylpxSprY/CHCuMugKnUrUe/97lx8nEuud4rocJWP9v8AgYS6x439PO14ociY2ikyNsq9TMBpqPnNCzOoLTFZWb9bSYp5TATK2ki0E7zW37/0i5ohlZAMzpWzC9wNiegE1AzKBsrgBjlNxpY85r5QvFOsDNGsLa2O9tbzZiK5dmY8zew0A5AAcgBYTUm+vjAJ1gBmdFMxteJb97fOYo1m00hdPcNw56nuIz+IGnrJjDdlMS9iKeUHmxAnUeztahicKhQKpyKr5dCr5RmB+Jv5ERqvBkz5Hqu1z3bsQL9Jm9V25/j5s3VQp/Z7Vtd6yJ4b/nNOO7A4mmLoUqD+k2Pzl8xFGpSv/KVwNrG/xtI3F8fZApyhB96x1B8ZPKtXjlRf9gYumdaLeWka1cPXRjmR08wROwYfjIrql3QbWPWOsQ6A5HtqNCRvHkf1z9uO0McyLlHxkvwnjAV+9fQby4YzslQqalMjcmXY+cgOK9lKlFCVs48N7S7E8bEzg+PUavcYix5GQPaHsnmzVKVutpWSrA5rWIln4H2hWmArsT1vJmEsvqqLUoMrZWBB6GOqGGsLsJ08YTDYrvsFGl823xMp/azh74ZgSLo3um1vUHUS6l4z2i8OFPLaWLBYRgofkeUr/DKQcgbXM6DisN7OioHnJWuY1tw4ZUZL5muMotZiATzOh0Ov15NMBTIqMPUc18CORkrgnCqlzsVPwuAT/wAJaBw6tiXObKR7pG48CNiPA/I2Mjee2sIEa55zSiD2j32ZQynxU5W+RSPsUVZSGsGHT3WtrdT+R1HiNTWMdxdQVI1y5lPkVv8AVRKl2JOniqltL21I8ibwkJS7TsoC2202EJcY1zwmYkwhK4smpmwMRkIAhCACbVaEIGlxYzFjCErJIQhAUXh8YsIGYvb99Zkxt+9eR/OEIABrr+syZbgnp67whA6j9l+MVaLqwuS4byGUL+UulTB021K3/KLCc79erj/MN3wzahW8pB8W4WKwNrK+x6N5whI3Vc4bwV1eytoD3kJ0HiDJypWak1qlQtyUEXt8YQlSeom8BxEhQGOZeXhJE0c6hlOnjCEjVc87YcINJjUW2Rtx4+Uq9Cjdt4Qm58cO/wDSwcLxl7KNACPiRt8AdfMetj4kqYjDsjG7AXBIOkSElb5+K7wHhyhw3Q+cveJKOgD3OkISVqSK6HzOyj3RoR1BGojdeJn2l+fuk9SDYn5QhDTZxHENkNjodfnoZUa7b3GpI1HiQNfXl6QhETttHDz1EIQhnxj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5068" y="1021853"/>
            <a:ext cx="4169050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600"/>
              </a:spcAft>
            </a:pPr>
            <a:r>
              <a:rPr lang="en-ID" b="1" i="1" dirty="0"/>
              <a:t>Md </a:t>
            </a:r>
            <a:r>
              <a:rPr lang="en-ID" b="1" i="1" dirty="0" err="1"/>
              <a:t>lazim</a:t>
            </a:r>
            <a:r>
              <a:rPr lang="en-ID" b="1" i="1" dirty="0"/>
              <a:t> </a:t>
            </a:r>
            <a:r>
              <a:rPr lang="en-ID" b="1" i="1" dirty="0" err="1"/>
              <a:t>mukhaffaf</a:t>
            </a:r>
            <a:r>
              <a:rPr lang="en-ID" b="1" i="1" dirty="0"/>
              <a:t> </a:t>
            </a:r>
            <a:r>
              <a:rPr lang="en-ID" b="1" i="1" dirty="0" err="1"/>
              <a:t>kilmi</a:t>
            </a:r>
            <a:r>
              <a:rPr lang="en-ID" b="1" i="1" dirty="0"/>
              <a:t>. </a:t>
            </a:r>
          </a:p>
          <a:p>
            <a:pPr lvl="0" algn="just">
              <a:spcAft>
                <a:spcPts val="1600"/>
              </a:spcAft>
            </a:pPr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bahasa</a:t>
            </a:r>
            <a:r>
              <a:rPr lang="en-ID" dirty="0"/>
              <a:t>, </a:t>
            </a:r>
            <a:r>
              <a:rPr lang="en-ID" i="1" dirty="0"/>
              <a:t>mad</a:t>
            </a:r>
            <a:r>
              <a:rPr lang="en-ID" dirty="0"/>
              <a:t> </a:t>
            </a:r>
            <a:r>
              <a:rPr lang="en-ID" dirty="0" err="1"/>
              <a:t>berarti</a:t>
            </a:r>
            <a:r>
              <a:rPr lang="en-ID" dirty="0"/>
              <a:t> </a:t>
            </a:r>
            <a:r>
              <a:rPr lang="en-ID" dirty="0" err="1"/>
              <a:t>panjang</a:t>
            </a:r>
            <a:r>
              <a:rPr lang="en-ID" dirty="0"/>
              <a:t>, </a:t>
            </a:r>
            <a:r>
              <a:rPr lang="en-ID" i="1" dirty="0" err="1"/>
              <a:t>lazim</a:t>
            </a:r>
            <a:r>
              <a:rPr lang="en-ID" dirty="0"/>
              <a:t> </a:t>
            </a:r>
            <a:r>
              <a:rPr lang="en-ID" dirty="0" err="1"/>
              <a:t>berarti</a:t>
            </a:r>
            <a:r>
              <a:rPr lang="en-ID" dirty="0"/>
              <a:t>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wajib</a:t>
            </a:r>
            <a:r>
              <a:rPr lang="en-ID" dirty="0"/>
              <a:t>, </a:t>
            </a:r>
            <a:r>
              <a:rPr lang="en-ID" i="1" dirty="0" err="1"/>
              <a:t>mukhaffaf</a:t>
            </a:r>
            <a:r>
              <a:rPr lang="en-ID" dirty="0"/>
              <a:t> </a:t>
            </a:r>
            <a:r>
              <a:rPr lang="en-ID" dirty="0" err="1"/>
              <a:t>berarti</a:t>
            </a:r>
            <a:r>
              <a:rPr lang="en-ID" dirty="0"/>
              <a:t> </a:t>
            </a:r>
            <a:r>
              <a:rPr lang="en-ID" dirty="0" err="1"/>
              <a:t>diringankan</a:t>
            </a:r>
            <a:r>
              <a:rPr lang="en-ID" dirty="0"/>
              <a:t>, dan </a:t>
            </a:r>
            <a:r>
              <a:rPr lang="en-ID" i="1" dirty="0" err="1"/>
              <a:t>kilmi</a:t>
            </a:r>
            <a:r>
              <a:rPr lang="en-ID" dirty="0"/>
              <a:t> </a:t>
            </a:r>
            <a:r>
              <a:rPr lang="en-ID" dirty="0" err="1"/>
              <a:t>berarti</a:t>
            </a:r>
            <a:r>
              <a:rPr lang="en-ID" dirty="0"/>
              <a:t> </a:t>
            </a:r>
            <a:r>
              <a:rPr lang="en-ID" dirty="0" err="1"/>
              <a:t>kalimat</a:t>
            </a:r>
            <a:r>
              <a:rPr lang="en-ID" dirty="0"/>
              <a:t>.</a:t>
            </a:r>
            <a:endParaRPr lang="en-ID" b="1" i="1" dirty="0"/>
          </a:p>
          <a:p>
            <a:pPr lvl="0" algn="just">
              <a:spcAft>
                <a:spcPts val="1600"/>
              </a:spcAft>
            </a:pPr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istilah</a:t>
            </a:r>
            <a:r>
              <a:rPr lang="en-ID" dirty="0"/>
              <a:t>, </a:t>
            </a:r>
            <a:r>
              <a:rPr lang="en-ID" i="1" dirty="0"/>
              <a:t>mad </a:t>
            </a:r>
            <a:r>
              <a:rPr lang="en-ID" i="1" dirty="0" err="1"/>
              <a:t>lazim</a:t>
            </a:r>
            <a:r>
              <a:rPr lang="en-ID" i="1" dirty="0"/>
              <a:t> </a:t>
            </a:r>
            <a:r>
              <a:rPr lang="en-ID" i="1" dirty="0" err="1"/>
              <a:t>mukhaffaf</a:t>
            </a:r>
            <a:r>
              <a:rPr lang="en-ID" i="1" dirty="0"/>
              <a:t> </a:t>
            </a:r>
            <a:r>
              <a:rPr lang="en-ID" i="1" dirty="0" err="1"/>
              <a:t>kilmi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bacaan</a:t>
            </a:r>
            <a:r>
              <a:rPr lang="en-ID" dirty="0"/>
              <a:t> yang </a:t>
            </a:r>
            <a:r>
              <a:rPr lang="en-ID" dirty="0" err="1"/>
              <a:t>terjadi</a:t>
            </a:r>
            <a:r>
              <a:rPr lang="en-ID" dirty="0"/>
              <a:t> </a:t>
            </a:r>
            <a:r>
              <a:rPr lang="en-ID" dirty="0" err="1"/>
              <a:t>apabila</a:t>
            </a:r>
            <a:r>
              <a:rPr lang="en-ID" dirty="0"/>
              <a:t>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huruf</a:t>
            </a:r>
            <a:r>
              <a:rPr lang="en-ID" dirty="0"/>
              <a:t> mad </a:t>
            </a:r>
            <a:r>
              <a:rPr lang="en-ID" dirty="0" err="1"/>
              <a:t>bertemu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huruf</a:t>
            </a:r>
            <a:r>
              <a:rPr lang="en-ID" dirty="0"/>
              <a:t> yang </a:t>
            </a:r>
            <a:r>
              <a:rPr lang="en-ID" dirty="0" err="1"/>
              <a:t>berharakat</a:t>
            </a:r>
            <a:r>
              <a:rPr lang="en-ID" dirty="0"/>
              <a:t> </a:t>
            </a:r>
            <a:r>
              <a:rPr lang="en-ID" dirty="0" err="1"/>
              <a:t>sukun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satu</a:t>
            </a:r>
            <a:r>
              <a:rPr lang="en-ID" dirty="0"/>
              <a:t> kata dan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diidgamkan</a:t>
            </a:r>
            <a:r>
              <a:rPr lang="en-ID" dirty="0"/>
              <a:t>. </a:t>
            </a:r>
            <a:endParaRPr lang="en-ID" b="1" i="1" dirty="0"/>
          </a:p>
        </p:txBody>
      </p:sp>
    </p:spTree>
    <p:extLst>
      <p:ext uri="{BB962C8B-B14F-4D97-AF65-F5344CB8AC3E}">
        <p14:creationId xmlns:p14="http://schemas.microsoft.com/office/powerpoint/2010/main" val="157252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1"/>
      <p:bldP spid="11" grpId="2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00" y="200366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A. 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Mad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Lazim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Mukhaffaf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3" name="Google Shape;980;p58"/>
          <p:cNvSpPr txBox="1">
            <a:spLocks/>
          </p:cNvSpPr>
          <p:nvPr/>
        </p:nvSpPr>
        <p:spPr>
          <a:xfrm>
            <a:off x="419100" y="3181350"/>
            <a:ext cx="8305800" cy="1185229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D" sz="1800" b="1" i="1" dirty="0"/>
              <a:t>Mad </a:t>
            </a:r>
            <a:r>
              <a:rPr lang="en-ID" sz="1800" b="1" i="1" dirty="0" err="1"/>
              <a:t>lazim</a:t>
            </a:r>
            <a:r>
              <a:rPr lang="en-ID" sz="1800" b="1" i="1" dirty="0"/>
              <a:t> </a:t>
            </a:r>
            <a:r>
              <a:rPr lang="en-ID" sz="1800" b="1" i="1" dirty="0" err="1"/>
              <a:t>mukhaffaf</a:t>
            </a:r>
            <a:r>
              <a:rPr lang="en-ID" sz="1800" b="1" i="1" dirty="0"/>
              <a:t> </a:t>
            </a:r>
            <a:r>
              <a:rPr lang="en-ID" sz="1800" b="1" i="1" dirty="0" err="1"/>
              <a:t>harfi</a:t>
            </a:r>
            <a:r>
              <a:rPr lang="en-ID" sz="1800" b="1" i="1" dirty="0"/>
              <a:t> </a:t>
            </a:r>
            <a:r>
              <a:rPr lang="en-ID" sz="1800" dirty="0"/>
              <a:t>. </a:t>
            </a:r>
            <a:r>
              <a:rPr lang="en-ID" sz="1800" dirty="0" err="1"/>
              <a:t>terjadi</a:t>
            </a:r>
            <a:r>
              <a:rPr lang="en-ID" sz="1800" dirty="0"/>
              <a:t> pada </a:t>
            </a:r>
            <a:r>
              <a:rPr lang="en-ID" sz="1800" dirty="0" err="1"/>
              <a:t>huruf-huruf</a:t>
            </a:r>
            <a:r>
              <a:rPr lang="en-ID" sz="1800" dirty="0"/>
              <a:t> </a:t>
            </a:r>
            <a:r>
              <a:rPr lang="en-ID" sz="1800" dirty="0" err="1"/>
              <a:t>tinggal</a:t>
            </a:r>
            <a:r>
              <a:rPr lang="en-ID" sz="1800" dirty="0"/>
              <a:t> pada </a:t>
            </a:r>
            <a:r>
              <a:rPr lang="en-ID" sz="1800" dirty="0" err="1"/>
              <a:t>awal</a:t>
            </a:r>
            <a:r>
              <a:rPr lang="en-ID" sz="1800" dirty="0"/>
              <a:t> surah. Cara </a:t>
            </a:r>
            <a:r>
              <a:rPr lang="en-ID" sz="1800" dirty="0" err="1"/>
              <a:t>membacanya</a:t>
            </a:r>
            <a:r>
              <a:rPr lang="en-ID" sz="1800" dirty="0"/>
              <a:t> </a:t>
            </a:r>
            <a:r>
              <a:rPr lang="en-ID" sz="1800" dirty="0" err="1"/>
              <a:t>adalah</a:t>
            </a:r>
            <a:r>
              <a:rPr lang="en-ID" sz="1800" dirty="0"/>
              <a:t> </a:t>
            </a:r>
            <a:r>
              <a:rPr lang="en-ID" sz="1800" dirty="0" err="1"/>
              <a:t>dengan</a:t>
            </a:r>
            <a:r>
              <a:rPr lang="en-ID" sz="1800" dirty="0"/>
              <a:t> </a:t>
            </a:r>
            <a:r>
              <a:rPr lang="en-ID" sz="1800" dirty="0" err="1"/>
              <a:t>dibaca</a:t>
            </a:r>
            <a:r>
              <a:rPr lang="en-ID" sz="1800" dirty="0"/>
              <a:t> </a:t>
            </a:r>
            <a:r>
              <a:rPr lang="en-ID" sz="1800" dirty="0" err="1"/>
              <a:t>ringan</a:t>
            </a:r>
            <a:r>
              <a:rPr lang="en-ID" sz="1800" dirty="0"/>
              <a:t> dan </a:t>
            </a:r>
            <a:r>
              <a:rPr lang="en-ID" sz="1800" dirty="0" err="1"/>
              <a:t>dipanjangkan</a:t>
            </a:r>
            <a:r>
              <a:rPr lang="en-ID" sz="1800" dirty="0"/>
              <a:t> </a:t>
            </a:r>
            <a:r>
              <a:rPr lang="en-ID" sz="1800" dirty="0" err="1"/>
              <a:t>satu</a:t>
            </a:r>
            <a:r>
              <a:rPr lang="en-ID" sz="1800" dirty="0"/>
              <a:t> alif </a:t>
            </a:r>
            <a:r>
              <a:rPr lang="en-ID" sz="1800" dirty="0" err="1"/>
              <a:t>atau</a:t>
            </a:r>
            <a:r>
              <a:rPr lang="en-ID" sz="1800" dirty="0"/>
              <a:t> </a:t>
            </a:r>
            <a:r>
              <a:rPr lang="en-ID" sz="1800" dirty="0" err="1"/>
              <a:t>dua</a:t>
            </a:r>
            <a:r>
              <a:rPr lang="en-ID" sz="1800" dirty="0"/>
              <a:t> harakat. </a:t>
            </a:r>
          </a:p>
        </p:txBody>
      </p:sp>
      <p:sp>
        <p:nvSpPr>
          <p:cNvPr id="15" name="Kotak Teks 10"/>
          <p:cNvSpPr txBox="1"/>
          <p:nvPr/>
        </p:nvSpPr>
        <p:spPr>
          <a:xfrm>
            <a:off x="419100" y="1417082"/>
            <a:ext cx="8305800" cy="1634490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bahasa</a:t>
            </a:r>
            <a:r>
              <a:rPr lang="en-ID" dirty="0"/>
              <a:t>, </a:t>
            </a:r>
            <a:r>
              <a:rPr lang="en-ID" b="1" i="1" dirty="0"/>
              <a:t>mad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panjang</a:t>
            </a:r>
            <a:r>
              <a:rPr lang="en-ID" dirty="0"/>
              <a:t>, </a:t>
            </a:r>
            <a:r>
              <a:rPr lang="en-ID" b="1" i="1" dirty="0" err="1"/>
              <a:t>lazim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wajib</a:t>
            </a:r>
            <a:r>
              <a:rPr lang="en-ID" dirty="0"/>
              <a:t>, </a:t>
            </a:r>
            <a:r>
              <a:rPr lang="en-ID" b="1" i="1" dirty="0" err="1"/>
              <a:t>mukhaffaf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diringankan</a:t>
            </a:r>
            <a:r>
              <a:rPr lang="en-ID" dirty="0"/>
              <a:t>, dan </a:t>
            </a:r>
            <a:r>
              <a:rPr lang="en-ID" dirty="0" err="1"/>
              <a:t>harfi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huruf</a:t>
            </a:r>
            <a:endParaRPr lang="en-ID" dirty="0"/>
          </a:p>
          <a:p>
            <a:endParaRPr lang="en-ID" dirty="0"/>
          </a:p>
          <a:p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istilah</a:t>
            </a:r>
            <a:r>
              <a:rPr lang="en-ID" dirty="0"/>
              <a:t>, </a:t>
            </a:r>
            <a:r>
              <a:rPr lang="en-ID" b="1" i="1" dirty="0"/>
              <a:t>mad </a:t>
            </a:r>
            <a:r>
              <a:rPr lang="en-ID" b="1" i="1" dirty="0" err="1"/>
              <a:t>lazim</a:t>
            </a:r>
            <a:r>
              <a:rPr lang="en-ID" b="1" i="1" dirty="0"/>
              <a:t> </a:t>
            </a:r>
            <a:r>
              <a:rPr lang="en-ID" b="1" i="1" dirty="0" err="1"/>
              <a:t>mukhaffaf</a:t>
            </a:r>
            <a:r>
              <a:rPr lang="en-ID" b="1" i="1" dirty="0"/>
              <a:t> </a:t>
            </a:r>
            <a:r>
              <a:rPr lang="en-ID" b="1" i="1" dirty="0" err="1"/>
              <a:t>harfi</a:t>
            </a:r>
            <a:r>
              <a:rPr lang="en-ID" b="1" i="1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bacaan</a:t>
            </a:r>
            <a:r>
              <a:rPr lang="en-ID" dirty="0"/>
              <a:t> mad yang </a:t>
            </a:r>
            <a:r>
              <a:rPr lang="en-ID" dirty="0" err="1"/>
              <a:t>terjadi</a:t>
            </a:r>
            <a:r>
              <a:rPr lang="en-ID" dirty="0"/>
              <a:t> </a:t>
            </a:r>
            <a:r>
              <a:rPr lang="en-ID" dirty="0" err="1"/>
              <a:t>apabila</a:t>
            </a:r>
            <a:r>
              <a:rPr lang="en-ID" dirty="0"/>
              <a:t> </a:t>
            </a:r>
            <a:r>
              <a:rPr lang="en-ID" dirty="0" err="1"/>
              <a:t>ada</a:t>
            </a:r>
            <a:r>
              <a:rPr lang="en-ID" dirty="0"/>
              <a:t> salah </a:t>
            </a:r>
            <a:r>
              <a:rPr lang="en-ID" dirty="0" err="1"/>
              <a:t>satu</a:t>
            </a:r>
            <a:r>
              <a:rPr lang="en-ID" dirty="0"/>
              <a:t> </a:t>
            </a:r>
            <a:r>
              <a:rPr lang="en-ID" dirty="0" err="1"/>
              <a:t>huruf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lebih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yang lima, </a:t>
            </a:r>
            <a:r>
              <a:rPr lang="en-ID" dirty="0" err="1"/>
              <a:t>yaitu</a:t>
            </a:r>
            <a:r>
              <a:rPr lang="en-ID" dirty="0"/>
              <a:t> :  </a:t>
            </a:r>
            <a:r>
              <a:rPr lang="ar-AE" dirty="0"/>
              <a:t>ر – هـ – ط – ي – ح</a:t>
            </a:r>
            <a:endParaRPr lang="en-GB" b="1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8C43E9-4181-46CB-90CC-D86B8073D617}"/>
              </a:ext>
            </a:extLst>
          </p:cNvPr>
          <p:cNvSpPr txBox="1"/>
          <p:nvPr/>
        </p:nvSpPr>
        <p:spPr>
          <a:xfrm>
            <a:off x="594624" y="930658"/>
            <a:ext cx="4588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i="1" dirty="0"/>
              <a:t>Mad </a:t>
            </a:r>
            <a:r>
              <a:rPr lang="en-ID" b="1" i="1" dirty="0" err="1"/>
              <a:t>Lazim</a:t>
            </a:r>
            <a:r>
              <a:rPr lang="en-ID" b="1" i="1" dirty="0"/>
              <a:t> </a:t>
            </a:r>
            <a:r>
              <a:rPr lang="en-ID" b="1" i="1" dirty="0" err="1"/>
              <a:t>Mukhaffaf</a:t>
            </a:r>
            <a:r>
              <a:rPr lang="en-ID" b="1" i="1" dirty="0"/>
              <a:t> Harf</a:t>
            </a:r>
          </a:p>
        </p:txBody>
      </p:sp>
    </p:spTree>
    <p:extLst>
      <p:ext uri="{BB962C8B-B14F-4D97-AF65-F5344CB8AC3E}">
        <p14:creationId xmlns:p14="http://schemas.microsoft.com/office/powerpoint/2010/main" val="185369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build="p"/>
      <p:bldP spid="13" grpId="1" animBg="1"/>
      <p:bldP spid="15" grpId="0" animBg="1"/>
      <p:bldP spid="1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43000" y="209550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 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Mad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Lazim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Mutsaqqal</a:t>
            </a:r>
            <a:endParaRPr lang="en-US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4" name="Text Box 15"/>
          <p:cNvSpPr txBox="1"/>
          <p:nvPr/>
        </p:nvSpPr>
        <p:spPr>
          <a:xfrm>
            <a:off x="827405" y="1000562"/>
            <a:ext cx="759333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ID" dirty="0"/>
              <a:t>Hukum </a:t>
            </a:r>
            <a:r>
              <a:rPr lang="en-ID" dirty="0" err="1"/>
              <a:t>bacaan</a:t>
            </a:r>
            <a:r>
              <a:rPr lang="en-ID" dirty="0"/>
              <a:t> mad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mutsaqqal</a:t>
            </a:r>
            <a:r>
              <a:rPr lang="en-ID" dirty="0"/>
              <a:t> </a:t>
            </a:r>
            <a:r>
              <a:rPr lang="en-ID" dirty="0" err="1"/>
              <a:t>dikelompokkan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dirty="0" err="1"/>
              <a:t>dua</a:t>
            </a:r>
            <a:r>
              <a:rPr lang="en-ID" dirty="0"/>
              <a:t> </a:t>
            </a:r>
            <a:r>
              <a:rPr lang="en-ID" dirty="0" err="1"/>
              <a:t>bagian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mad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mutsaqqal</a:t>
            </a:r>
            <a:r>
              <a:rPr lang="en-ID" dirty="0"/>
              <a:t> </a:t>
            </a:r>
            <a:r>
              <a:rPr lang="en-ID" dirty="0" err="1"/>
              <a:t>kilmi</a:t>
            </a:r>
            <a:r>
              <a:rPr lang="en-ID" dirty="0"/>
              <a:t> dan mad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mutsaqqal</a:t>
            </a:r>
            <a:r>
              <a:rPr lang="en-ID" dirty="0"/>
              <a:t> </a:t>
            </a:r>
            <a:r>
              <a:rPr lang="en-ID" dirty="0" err="1"/>
              <a:t>harfi</a:t>
            </a:r>
            <a:r>
              <a:rPr lang="en-ID" dirty="0"/>
              <a:t>. </a:t>
            </a:r>
            <a:endParaRPr lang="en-US" sz="1800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  <a:sym typeface="+mn-ea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27405" y="1736626"/>
            <a:ext cx="7489190" cy="2766060"/>
          </a:xfrm>
          <a:prstGeom prst="roundRect">
            <a:avLst/>
          </a:prstGeom>
          <a:solidFill>
            <a:srgbClr val="CCFF66"/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tx1"/>
              </a:solidFill>
            </a:endParaRPr>
          </a:p>
          <a:p>
            <a:pPr algn="ctr"/>
            <a:r>
              <a:rPr lang="en-ID" i="1" dirty="0">
                <a:solidFill>
                  <a:schemeClr val="tx1"/>
                </a:solidFill>
              </a:rPr>
              <a:t>Mad </a:t>
            </a:r>
            <a:r>
              <a:rPr lang="en-ID" i="1" dirty="0" err="1">
                <a:solidFill>
                  <a:schemeClr val="tx1"/>
                </a:solidFill>
              </a:rPr>
              <a:t>lazim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i="1" dirty="0" err="1">
                <a:solidFill>
                  <a:schemeClr val="tx1"/>
                </a:solidFill>
              </a:rPr>
              <a:t>mutsaqqal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i="1" dirty="0" err="1">
                <a:solidFill>
                  <a:schemeClr val="tx1"/>
                </a:solidFill>
              </a:rPr>
              <a:t>kilmi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adalah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hukum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bacaan</a:t>
            </a:r>
            <a:r>
              <a:rPr lang="en-ID" dirty="0">
                <a:solidFill>
                  <a:schemeClr val="tx1"/>
                </a:solidFill>
              </a:rPr>
              <a:t> mad yang </a:t>
            </a:r>
            <a:r>
              <a:rPr lang="en-ID" dirty="0" err="1">
                <a:solidFill>
                  <a:schemeClr val="tx1"/>
                </a:solidFill>
              </a:rPr>
              <a:t>terjadi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apabila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ada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huruf</a:t>
            </a:r>
            <a:r>
              <a:rPr lang="en-ID" dirty="0">
                <a:solidFill>
                  <a:schemeClr val="tx1"/>
                </a:solidFill>
              </a:rPr>
              <a:t> mad </a:t>
            </a:r>
            <a:r>
              <a:rPr lang="en-ID" dirty="0" err="1">
                <a:solidFill>
                  <a:schemeClr val="tx1"/>
                </a:solidFill>
              </a:rPr>
              <a:t>thabi’i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bertemu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huruf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berharakat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tasydid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satu</a:t>
            </a:r>
            <a:r>
              <a:rPr lang="en-ID" dirty="0">
                <a:solidFill>
                  <a:schemeClr val="tx1"/>
                </a:solidFill>
              </a:rPr>
              <a:t> kata.</a:t>
            </a:r>
          </a:p>
          <a:p>
            <a:pPr algn="ctr"/>
            <a:r>
              <a:rPr lang="en-ID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ID" dirty="0">
                <a:solidFill>
                  <a:schemeClr val="tx1"/>
                </a:solidFill>
              </a:rPr>
              <a:t>Cara </a:t>
            </a:r>
            <a:r>
              <a:rPr lang="en-ID" dirty="0" err="1">
                <a:solidFill>
                  <a:schemeClr val="tx1"/>
                </a:solidFill>
              </a:rPr>
              <a:t>membaca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hukum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bacaan</a:t>
            </a:r>
            <a:r>
              <a:rPr lang="en-ID" dirty="0">
                <a:solidFill>
                  <a:schemeClr val="tx1"/>
                </a:solidFill>
              </a:rPr>
              <a:t> mad </a:t>
            </a:r>
            <a:r>
              <a:rPr lang="en-ID" dirty="0" err="1">
                <a:solidFill>
                  <a:schemeClr val="tx1"/>
                </a:solidFill>
              </a:rPr>
              <a:t>lazim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mutsaqqal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kilmi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adalah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dibaca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panjang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enam</a:t>
            </a:r>
            <a:r>
              <a:rPr lang="en-ID" dirty="0">
                <a:solidFill>
                  <a:schemeClr val="tx1"/>
                </a:solidFill>
              </a:rPr>
              <a:t> harakat </a:t>
            </a:r>
            <a:r>
              <a:rPr lang="en-ID" dirty="0" err="1">
                <a:solidFill>
                  <a:schemeClr val="tx1"/>
                </a:solidFill>
              </a:rPr>
              <a:t>atau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tiga</a:t>
            </a:r>
            <a:r>
              <a:rPr lang="en-ID" dirty="0">
                <a:solidFill>
                  <a:schemeClr val="tx1"/>
                </a:solidFill>
              </a:rPr>
              <a:t> alif, </a:t>
            </a:r>
            <a:r>
              <a:rPr lang="en-ID" dirty="0" err="1">
                <a:solidFill>
                  <a:schemeClr val="tx1"/>
                </a:solidFill>
              </a:rPr>
              <a:t>kemudian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diberatkan</a:t>
            </a:r>
            <a:r>
              <a:rPr lang="en-ID" dirty="0">
                <a:solidFill>
                  <a:schemeClr val="tx1"/>
                </a:solidFill>
              </a:rPr>
              <a:t> (</a:t>
            </a:r>
            <a:r>
              <a:rPr lang="en-ID" dirty="0" err="1">
                <a:solidFill>
                  <a:schemeClr val="tx1"/>
                </a:solidFill>
              </a:rPr>
              <a:t>diidgamkan</a:t>
            </a:r>
            <a:r>
              <a:rPr lang="en-ID" dirty="0">
                <a:solidFill>
                  <a:schemeClr val="tx1"/>
                </a:solidFill>
              </a:rPr>
              <a:t>)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huruf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berharakat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tasydid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berada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satu</a:t>
            </a:r>
            <a:r>
              <a:rPr lang="en-ID" dirty="0">
                <a:solidFill>
                  <a:schemeClr val="tx1"/>
                </a:solidFill>
              </a:rPr>
              <a:t> kata.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FF65D7-2FB1-4042-A843-8C548B15D073}"/>
              </a:ext>
            </a:extLst>
          </p:cNvPr>
          <p:cNvSpPr txBox="1"/>
          <p:nvPr/>
        </p:nvSpPr>
        <p:spPr>
          <a:xfrm>
            <a:off x="1038686" y="1899404"/>
            <a:ext cx="4588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i="1" dirty="0"/>
              <a:t>Mad </a:t>
            </a:r>
            <a:r>
              <a:rPr lang="en-ID" b="1" i="1" dirty="0" err="1"/>
              <a:t>Lazim</a:t>
            </a:r>
            <a:r>
              <a:rPr lang="en-ID" b="1" i="1" dirty="0"/>
              <a:t> </a:t>
            </a:r>
            <a:r>
              <a:rPr lang="en-ID" b="1" i="1" dirty="0" err="1"/>
              <a:t>Mutsaqqal</a:t>
            </a:r>
            <a:r>
              <a:rPr lang="en-ID" b="1" i="1" dirty="0"/>
              <a:t> </a:t>
            </a:r>
            <a:r>
              <a:rPr lang="en-ID" b="1" i="1" dirty="0" err="1"/>
              <a:t>Kilmi</a:t>
            </a:r>
            <a:endParaRPr lang="en-ID" b="1" i="1" dirty="0"/>
          </a:p>
        </p:txBody>
      </p:sp>
    </p:spTree>
    <p:extLst>
      <p:ext uri="{BB962C8B-B14F-4D97-AF65-F5344CB8AC3E}">
        <p14:creationId xmlns:p14="http://schemas.microsoft.com/office/powerpoint/2010/main" val="187715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4" grpId="1"/>
      <p:bldP spid="15" grpId="0" animBg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33350"/>
            <a:ext cx="5472975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43000" y="209550"/>
            <a:ext cx="5562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B. 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Mad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Lazim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Mutsaqqal</a:t>
            </a:r>
            <a:endParaRPr lang="en-US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FF65D7-2FB1-4042-A843-8C548B15D073}"/>
              </a:ext>
            </a:extLst>
          </p:cNvPr>
          <p:cNvSpPr txBox="1"/>
          <p:nvPr/>
        </p:nvSpPr>
        <p:spPr>
          <a:xfrm>
            <a:off x="594624" y="1084145"/>
            <a:ext cx="4588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i="1" dirty="0"/>
              <a:t>Mad </a:t>
            </a:r>
            <a:r>
              <a:rPr lang="en-ID" b="1" i="1" dirty="0" err="1"/>
              <a:t>Lazim</a:t>
            </a:r>
            <a:r>
              <a:rPr lang="en-ID" b="1" i="1" dirty="0"/>
              <a:t> </a:t>
            </a:r>
            <a:r>
              <a:rPr lang="en-ID" b="1" i="1" dirty="0" err="1"/>
              <a:t>Mutsaqqal</a:t>
            </a:r>
            <a:r>
              <a:rPr lang="en-ID" b="1" i="1" dirty="0"/>
              <a:t> </a:t>
            </a:r>
            <a:r>
              <a:rPr lang="en-ID" b="1" i="1" dirty="0" err="1"/>
              <a:t>Harfi</a:t>
            </a:r>
            <a:endParaRPr lang="en-ID" b="1" i="1" dirty="0"/>
          </a:p>
        </p:txBody>
      </p:sp>
      <p:sp>
        <p:nvSpPr>
          <p:cNvPr id="16" name="Rounded Rectangle 5">
            <a:extLst>
              <a:ext uri="{FF2B5EF4-FFF2-40B4-BE49-F238E27FC236}">
                <a16:creationId xmlns:a16="http://schemas.microsoft.com/office/drawing/2014/main" id="{6128CBFF-0475-4698-A44F-0BE9841B9E98}"/>
              </a:ext>
            </a:extLst>
          </p:cNvPr>
          <p:cNvSpPr/>
          <p:nvPr/>
        </p:nvSpPr>
        <p:spPr>
          <a:xfrm>
            <a:off x="594624" y="1598965"/>
            <a:ext cx="3139176" cy="1634490"/>
          </a:xfrm>
          <a:prstGeom prst="roundRect">
            <a:avLst/>
          </a:prstGeom>
          <a:solidFill>
            <a:srgbClr val="00C06A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bahasa</a:t>
            </a:r>
            <a:r>
              <a:rPr lang="en-ID" dirty="0"/>
              <a:t>, </a:t>
            </a:r>
            <a:r>
              <a:rPr lang="en-ID" b="1" i="1" dirty="0"/>
              <a:t>mad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panjang</a:t>
            </a:r>
            <a:r>
              <a:rPr lang="en-ID" dirty="0"/>
              <a:t>, </a:t>
            </a:r>
            <a:r>
              <a:rPr lang="en-ID" b="1" i="1" dirty="0" err="1"/>
              <a:t>lazim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wajib</a:t>
            </a:r>
            <a:r>
              <a:rPr lang="en-ID" dirty="0"/>
              <a:t>, </a:t>
            </a:r>
            <a:r>
              <a:rPr lang="en-ID" b="1" i="1" dirty="0" err="1"/>
              <a:t>mutsaqqal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diberatkan</a:t>
            </a:r>
            <a:r>
              <a:rPr lang="en-ID" dirty="0"/>
              <a:t>, dan </a:t>
            </a:r>
            <a:r>
              <a:rPr lang="en-ID" b="1" i="1" dirty="0" err="1"/>
              <a:t>harfi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</a:t>
            </a:r>
            <a:r>
              <a:rPr lang="en-ID" dirty="0" err="1"/>
              <a:t>huruf</a:t>
            </a:r>
            <a:r>
              <a:rPr lang="en-ID" dirty="0"/>
              <a:t>.</a:t>
            </a:r>
          </a:p>
        </p:txBody>
      </p:sp>
      <p:sp>
        <p:nvSpPr>
          <p:cNvPr id="17" name="Rounded Rectangle 5">
            <a:extLst>
              <a:ext uri="{FF2B5EF4-FFF2-40B4-BE49-F238E27FC236}">
                <a16:creationId xmlns:a16="http://schemas.microsoft.com/office/drawing/2014/main" id="{EF64B0AC-EB64-41BA-9E35-9F5C0D5B0FB3}"/>
              </a:ext>
            </a:extLst>
          </p:cNvPr>
          <p:cNvSpPr/>
          <p:nvPr/>
        </p:nvSpPr>
        <p:spPr>
          <a:xfrm>
            <a:off x="4038600" y="1592922"/>
            <a:ext cx="4434576" cy="1634490"/>
          </a:xfrm>
          <a:prstGeom prst="roundRect">
            <a:avLst/>
          </a:prstGeom>
          <a:solidFill>
            <a:srgbClr val="00C06A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istilah</a:t>
            </a:r>
            <a:r>
              <a:rPr lang="en-ID" dirty="0"/>
              <a:t>, mad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mutsaqqal</a:t>
            </a:r>
            <a:r>
              <a:rPr lang="en-ID" dirty="0"/>
              <a:t> </a:t>
            </a:r>
            <a:r>
              <a:rPr lang="en-ID" dirty="0" err="1"/>
              <a:t>harfi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bacaan</a:t>
            </a:r>
            <a:r>
              <a:rPr lang="en-ID" dirty="0"/>
              <a:t> mad yang </a:t>
            </a:r>
            <a:r>
              <a:rPr lang="en-ID" dirty="0" err="1"/>
              <a:t>terjadi</a:t>
            </a:r>
            <a:r>
              <a:rPr lang="en-ID" dirty="0"/>
              <a:t> </a:t>
            </a:r>
            <a:r>
              <a:rPr lang="en-ID" dirty="0" err="1"/>
              <a:t>apabila</a:t>
            </a:r>
            <a:r>
              <a:rPr lang="en-ID" dirty="0"/>
              <a:t> salah </a:t>
            </a:r>
            <a:r>
              <a:rPr lang="en-ID" dirty="0" err="1"/>
              <a:t>satu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delapan</a:t>
            </a:r>
            <a:r>
              <a:rPr lang="en-ID" dirty="0"/>
              <a:t> </a:t>
            </a:r>
            <a:r>
              <a:rPr lang="ar-AE" dirty="0"/>
              <a:t>ن – ق – ص – ع – س – ل – ك – م </a:t>
            </a:r>
            <a:r>
              <a:rPr lang="en-US" dirty="0"/>
              <a:t> </a:t>
            </a:r>
            <a:r>
              <a:rPr lang="en-ID" dirty="0" err="1"/>
              <a:t>yaitu</a:t>
            </a:r>
            <a:r>
              <a:rPr lang="en-ID" dirty="0"/>
              <a:t> ,</a:t>
            </a:r>
            <a:r>
              <a:rPr lang="en-ID" dirty="0" err="1"/>
              <a:t>huruf</a:t>
            </a:r>
            <a:r>
              <a:rPr lang="en-ID" dirty="0"/>
              <a:t> </a:t>
            </a:r>
            <a:r>
              <a:rPr lang="en-ID" dirty="0" err="1"/>
              <a:t>berada</a:t>
            </a:r>
            <a:r>
              <a:rPr lang="en-ID" dirty="0"/>
              <a:t> di </a:t>
            </a:r>
            <a:r>
              <a:rPr lang="en-ID" dirty="0" err="1"/>
              <a:t>awal</a:t>
            </a:r>
            <a:r>
              <a:rPr lang="en-ID" dirty="0"/>
              <a:t> surah (</a:t>
            </a:r>
            <a:r>
              <a:rPr lang="en-ID" dirty="0" err="1"/>
              <a:t>fawātihus</a:t>
            </a:r>
            <a:r>
              <a:rPr lang="en-ID" dirty="0"/>
              <a:t> </a:t>
            </a:r>
            <a:r>
              <a:rPr lang="en-ID" dirty="0" err="1"/>
              <a:t>suwar</a:t>
            </a:r>
            <a:r>
              <a:rPr lang="en-ID" dirty="0"/>
              <a:t>).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02CF40-BB3A-4DA7-9358-33CBB9D80ABE}"/>
              </a:ext>
            </a:extLst>
          </p:cNvPr>
          <p:cNvSpPr txBox="1"/>
          <p:nvPr/>
        </p:nvSpPr>
        <p:spPr>
          <a:xfrm>
            <a:off x="615740" y="3453002"/>
            <a:ext cx="78574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Cara </a:t>
            </a:r>
            <a:r>
              <a:rPr lang="en-ID" dirty="0" err="1"/>
              <a:t>membaca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</a:t>
            </a:r>
            <a:r>
              <a:rPr lang="en-ID" dirty="0" err="1"/>
              <a:t>bacaan</a:t>
            </a:r>
            <a:r>
              <a:rPr lang="en-ID" dirty="0"/>
              <a:t> mad </a:t>
            </a:r>
            <a:r>
              <a:rPr lang="en-ID" dirty="0" err="1"/>
              <a:t>lazim</a:t>
            </a:r>
            <a:r>
              <a:rPr lang="en-ID" dirty="0"/>
              <a:t> </a:t>
            </a:r>
            <a:r>
              <a:rPr lang="en-ID" dirty="0" err="1"/>
              <a:t>mutsaqqal</a:t>
            </a:r>
            <a:r>
              <a:rPr lang="en-ID" dirty="0"/>
              <a:t> </a:t>
            </a:r>
            <a:r>
              <a:rPr lang="en-ID" dirty="0" err="1"/>
              <a:t>harfi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dipanjangkan</a:t>
            </a:r>
            <a:r>
              <a:rPr lang="en-ID" dirty="0"/>
              <a:t> </a:t>
            </a:r>
            <a:r>
              <a:rPr lang="en-ID" dirty="0" err="1"/>
              <a:t>enam</a:t>
            </a:r>
            <a:r>
              <a:rPr lang="en-ID" dirty="0"/>
              <a:t> harakat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tiga</a:t>
            </a:r>
            <a:r>
              <a:rPr lang="en-ID" dirty="0"/>
              <a:t> alif. </a:t>
            </a:r>
          </a:p>
        </p:txBody>
      </p:sp>
    </p:spTree>
    <p:extLst>
      <p:ext uri="{BB962C8B-B14F-4D97-AF65-F5344CB8AC3E}">
        <p14:creationId xmlns:p14="http://schemas.microsoft.com/office/powerpoint/2010/main" val="36680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7173"/>
            <a:ext cx="6934201" cy="762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800" y="243058"/>
            <a:ext cx="61722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C.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Mempraktikan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hukum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bacaan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Mad</a:t>
            </a:r>
          </a:p>
        </p:txBody>
      </p:sp>
      <p:sp>
        <p:nvSpPr>
          <p:cNvPr id="14" name="Text Box 15"/>
          <p:cNvSpPr txBox="1"/>
          <p:nvPr/>
        </p:nvSpPr>
        <p:spPr>
          <a:xfrm>
            <a:off x="827405" y="1000562"/>
            <a:ext cx="759333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ID" b="1" dirty="0"/>
              <a:t>1. </a:t>
            </a:r>
            <a:r>
              <a:rPr lang="en-ID" b="1" dirty="0" err="1"/>
              <a:t>Mempraktikkan</a:t>
            </a:r>
            <a:r>
              <a:rPr lang="en-ID" b="1" dirty="0"/>
              <a:t> Hukum </a:t>
            </a:r>
            <a:r>
              <a:rPr lang="en-ID" b="1" dirty="0" err="1"/>
              <a:t>Bacaan</a:t>
            </a:r>
            <a:r>
              <a:rPr lang="en-ID" b="1" dirty="0"/>
              <a:t> Mad </a:t>
            </a:r>
            <a:r>
              <a:rPr lang="en-ID" b="1" dirty="0" err="1"/>
              <a:t>Lazim</a:t>
            </a:r>
            <a:r>
              <a:rPr lang="en-ID" b="1" dirty="0"/>
              <a:t> </a:t>
            </a:r>
            <a:r>
              <a:rPr lang="en-ID" b="1" dirty="0" err="1"/>
              <a:t>Mukhaffaf</a:t>
            </a:r>
            <a:r>
              <a:rPr lang="en-ID" b="1" dirty="0"/>
              <a:t> </a:t>
            </a:r>
            <a:r>
              <a:rPr lang="en-ID" b="1" dirty="0" err="1"/>
              <a:t>Kilmi</a:t>
            </a:r>
            <a:r>
              <a:rPr lang="en-ID" b="1" dirty="0"/>
              <a:t> dan Mad </a:t>
            </a:r>
            <a:r>
              <a:rPr lang="en-ID" b="1" dirty="0" err="1"/>
              <a:t>Lazim</a:t>
            </a:r>
            <a:r>
              <a:rPr lang="en-ID" b="1" dirty="0"/>
              <a:t> </a:t>
            </a:r>
            <a:r>
              <a:rPr lang="en-ID" b="1" dirty="0" err="1"/>
              <a:t>Mutsaqqal</a:t>
            </a:r>
            <a:r>
              <a:rPr lang="en-ID" b="1" dirty="0"/>
              <a:t> </a:t>
            </a:r>
            <a:r>
              <a:rPr lang="en-ID" b="1" dirty="0" err="1"/>
              <a:t>Kilmi</a:t>
            </a:r>
            <a:endParaRPr lang="en-US" sz="1800" b="1" dirty="0">
              <a:solidFill>
                <a:srgbClr val="000000"/>
              </a:solidFill>
              <a:latin typeface="Calibri" panose="020F0502020204030204" charset="0"/>
              <a:cs typeface="Calibri" panose="020F0502020204030204" charset="0"/>
              <a:sym typeface="+mn-ea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27405" y="1736626"/>
            <a:ext cx="7489190" cy="2414066"/>
          </a:xfrm>
          <a:prstGeom prst="roundRect">
            <a:avLst/>
          </a:prstGeom>
          <a:solidFill>
            <a:schemeClr val="bg1"/>
          </a:solidFill>
          <a:ln w="28575" cmpd="sng">
            <a:solidFill>
              <a:schemeClr val="bg1"/>
            </a:solidFill>
            <a:prstDash val="solid"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i="1" dirty="0">
                <a:solidFill>
                  <a:schemeClr val="tx1"/>
                </a:solidFill>
              </a:rPr>
              <a:t>mad </a:t>
            </a:r>
            <a:r>
              <a:rPr lang="en-ID" i="1" dirty="0" err="1">
                <a:solidFill>
                  <a:schemeClr val="tx1"/>
                </a:solidFill>
              </a:rPr>
              <a:t>lazim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i="1" dirty="0" err="1">
                <a:solidFill>
                  <a:schemeClr val="tx1"/>
                </a:solidFill>
              </a:rPr>
              <a:t>mukhaffaf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i="1" dirty="0" err="1">
                <a:solidFill>
                  <a:schemeClr val="tx1"/>
                </a:solidFill>
              </a:rPr>
              <a:t>kilmi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dirty="0">
                <a:solidFill>
                  <a:schemeClr val="tx1"/>
                </a:solidFill>
              </a:rPr>
              <a:t>dan </a:t>
            </a:r>
            <a:r>
              <a:rPr lang="en-ID" i="1" dirty="0">
                <a:solidFill>
                  <a:schemeClr val="tx1"/>
                </a:solidFill>
              </a:rPr>
              <a:t>mad </a:t>
            </a:r>
            <a:r>
              <a:rPr lang="en-ID" i="1" dirty="0" err="1">
                <a:solidFill>
                  <a:schemeClr val="tx1"/>
                </a:solidFill>
              </a:rPr>
              <a:t>lazim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i="1" dirty="0" err="1">
                <a:solidFill>
                  <a:schemeClr val="tx1"/>
                </a:solidFill>
              </a:rPr>
              <a:t>mutsaqqal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i="1" dirty="0" err="1">
                <a:solidFill>
                  <a:schemeClr val="tx1"/>
                </a:solidFill>
              </a:rPr>
              <a:t>kilmi</a:t>
            </a:r>
            <a:r>
              <a:rPr lang="en-ID" dirty="0">
                <a:solidFill>
                  <a:schemeClr val="tx1"/>
                </a:solidFill>
              </a:rPr>
              <a:t> di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Al-Qur’an </a:t>
            </a:r>
            <a:r>
              <a:rPr lang="en-ID" dirty="0" err="1">
                <a:solidFill>
                  <a:schemeClr val="tx1"/>
                </a:solidFill>
              </a:rPr>
              <a:t>umumnya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terletak</a:t>
            </a:r>
            <a:r>
              <a:rPr lang="en-ID" dirty="0">
                <a:solidFill>
                  <a:schemeClr val="tx1"/>
                </a:solidFill>
              </a:rPr>
              <a:t> di </a:t>
            </a:r>
            <a:r>
              <a:rPr lang="en-ID" dirty="0" err="1">
                <a:solidFill>
                  <a:schemeClr val="tx1"/>
                </a:solidFill>
              </a:rPr>
              <a:t>tengah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ayat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satu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kalimat</a:t>
            </a:r>
            <a:r>
              <a:rPr lang="en-ID" dirty="0">
                <a:solidFill>
                  <a:schemeClr val="tx1"/>
                </a:solidFill>
              </a:rPr>
              <a:t>. Mad </a:t>
            </a:r>
            <a:r>
              <a:rPr lang="en-ID" dirty="0" err="1">
                <a:solidFill>
                  <a:schemeClr val="tx1"/>
                </a:solidFill>
              </a:rPr>
              <a:t>lazim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mukhaffaf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kilmi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merupakan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hukum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bacaan</a:t>
            </a:r>
            <a:r>
              <a:rPr lang="en-ID" dirty="0">
                <a:solidFill>
                  <a:schemeClr val="tx1"/>
                </a:solidFill>
              </a:rPr>
              <a:t> mad </a:t>
            </a:r>
            <a:r>
              <a:rPr lang="en-ID" dirty="0" err="1">
                <a:solidFill>
                  <a:schemeClr val="tx1"/>
                </a:solidFill>
              </a:rPr>
              <a:t>lazim</a:t>
            </a:r>
            <a:r>
              <a:rPr lang="en-ID" dirty="0">
                <a:solidFill>
                  <a:schemeClr val="tx1"/>
                </a:solidFill>
              </a:rPr>
              <a:t> yang paling </a:t>
            </a:r>
            <a:r>
              <a:rPr lang="en-ID" dirty="0" err="1">
                <a:solidFill>
                  <a:schemeClr val="tx1"/>
                </a:solidFill>
              </a:rPr>
              <a:t>mudah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dikenali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karena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hanya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memiliki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satu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lafal</a:t>
            </a:r>
            <a:r>
              <a:rPr lang="en-ID" dirty="0">
                <a:solidFill>
                  <a:schemeClr val="tx1"/>
                </a:solidFill>
              </a:rPr>
              <a:t>        di </a:t>
            </a:r>
            <a:r>
              <a:rPr lang="en-ID" dirty="0" err="1">
                <a:solidFill>
                  <a:schemeClr val="tx1"/>
                </a:solidFill>
              </a:rPr>
              <a:t>dalam</a:t>
            </a:r>
            <a:r>
              <a:rPr lang="en-ID" dirty="0">
                <a:solidFill>
                  <a:schemeClr val="tx1"/>
                </a:solidFill>
              </a:rPr>
              <a:t> Al-Qur’an, yang </a:t>
            </a:r>
            <a:r>
              <a:rPr lang="en-ID" dirty="0" err="1">
                <a:solidFill>
                  <a:schemeClr val="tx1"/>
                </a:solidFill>
              </a:rPr>
              <a:t>terletak</a:t>
            </a:r>
            <a:r>
              <a:rPr lang="en-ID" dirty="0">
                <a:solidFill>
                  <a:schemeClr val="tx1"/>
                </a:solidFill>
              </a:rPr>
              <a:t> pada Q.S. </a:t>
            </a:r>
            <a:r>
              <a:rPr lang="en-ID" dirty="0" err="1">
                <a:solidFill>
                  <a:schemeClr val="tx1"/>
                </a:solidFill>
              </a:rPr>
              <a:t>Yūnus</a:t>
            </a:r>
            <a:r>
              <a:rPr lang="en-ID" dirty="0">
                <a:solidFill>
                  <a:schemeClr val="tx1"/>
                </a:solidFill>
              </a:rPr>
              <a:t>/10: 51 dan 91. </a:t>
            </a:r>
          </a:p>
          <a:p>
            <a:pPr algn="ctr"/>
            <a:r>
              <a:rPr lang="en-ID" dirty="0" err="1">
                <a:solidFill>
                  <a:schemeClr val="tx1"/>
                </a:solidFill>
              </a:rPr>
              <a:t>Apabila</a:t>
            </a:r>
            <a:r>
              <a:rPr lang="en-ID" dirty="0">
                <a:solidFill>
                  <a:schemeClr val="tx1"/>
                </a:solidFill>
              </a:rPr>
              <a:t> kalian </a:t>
            </a:r>
            <a:r>
              <a:rPr lang="en-ID" dirty="0" err="1">
                <a:solidFill>
                  <a:schemeClr val="tx1"/>
                </a:solidFill>
              </a:rPr>
              <a:t>menemukan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lafal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tersebut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maka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cara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membacanya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adalah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wajib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dibaca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panjang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enam</a:t>
            </a:r>
            <a:r>
              <a:rPr lang="en-ID" dirty="0">
                <a:solidFill>
                  <a:schemeClr val="tx1"/>
                </a:solidFill>
              </a:rPr>
              <a:t> harakat </a:t>
            </a:r>
            <a:r>
              <a:rPr lang="en-ID" dirty="0" err="1">
                <a:solidFill>
                  <a:schemeClr val="tx1"/>
                </a:solidFill>
              </a:rPr>
              <a:t>atau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tiga</a:t>
            </a:r>
            <a:r>
              <a:rPr lang="en-ID" dirty="0">
                <a:solidFill>
                  <a:schemeClr val="tx1"/>
                </a:solidFill>
              </a:rPr>
              <a:t> alif.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BAD7F0-5D81-4971-9290-6EB38572DE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743738"/>
            <a:ext cx="381000" cy="39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4" grpId="1"/>
      <p:bldP spid="15" grpId="1" animBg="1"/>
      <p:bldP spid="15" grpId="2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2650</TotalTime>
  <Words>951</Words>
  <Application>Microsoft Office PowerPoint</Application>
  <PresentationFormat>On-screen Show (16:9)</PresentationFormat>
  <Paragraphs>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ae_Ouhod</vt:lpstr>
      <vt:lpstr>Arial</vt:lpstr>
      <vt:lpstr>Calibri</vt:lpstr>
      <vt:lpstr>LPMQ Isep Misbah</vt:lpstr>
      <vt:lpstr>Muli</vt:lpstr>
      <vt:lpstr>Open Sans</vt:lpstr>
      <vt:lpstr>Patrick Hand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namira sukma</cp:lastModifiedBy>
  <cp:revision>272</cp:revision>
  <cp:lastPrinted>2022-04-09T01:52:42Z</cp:lastPrinted>
  <dcterms:created xsi:type="dcterms:W3CDTF">2022-01-17T01:37:52Z</dcterms:created>
  <dcterms:modified xsi:type="dcterms:W3CDTF">2024-07-08T12:17:34Z</dcterms:modified>
</cp:coreProperties>
</file>