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8" r:id="rId2"/>
    <p:sldId id="281" r:id="rId3"/>
    <p:sldId id="282" r:id="rId4"/>
    <p:sldId id="283" r:id="rId5"/>
    <p:sldId id="284" r:id="rId6"/>
    <p:sldId id="293" r:id="rId7"/>
    <p:sldId id="294" r:id="rId8"/>
    <p:sldId id="295" r:id="rId9"/>
    <p:sldId id="285" r:id="rId10"/>
    <p:sldId id="286" r:id="rId11"/>
    <p:sldId id="296" r:id="rId12"/>
    <p:sldId id="292" r:id="rId13"/>
  </p:sldIdLst>
  <p:sldSz cx="9144000" cy="5143500" type="screen16x9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85B"/>
    <a:srgbClr val="FFD13F"/>
    <a:srgbClr val="CCFF66"/>
    <a:srgbClr val="A1C064"/>
    <a:srgbClr val="B1CE37"/>
    <a:srgbClr val="F286ED"/>
    <a:srgbClr val="EE8E00"/>
    <a:srgbClr val="15C06A"/>
    <a:srgbClr val="F8804B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78" autoAdjust="0"/>
  </p:normalViewPr>
  <p:slideViewPr>
    <p:cSldViewPr>
      <p:cViewPr varScale="1">
        <p:scale>
          <a:sx n="85" d="100"/>
          <a:sy n="85" d="100"/>
        </p:scale>
        <p:origin x="882" y="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E6E017-A963-4A82-B8B2-F25912348ED9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BED2E8A-BC53-4118-AA88-80264F1A9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89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276CD-5A03-400B-9626-9CAC9FC07700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73438"/>
            <a:ext cx="7435850" cy="2760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A5CCB-EE0E-4589-AFE9-2AE502C1D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8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940"/>
            <a:ext cx="9144000" cy="85039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5940A6-6B58-4C50-8006-0CA1F2B5298B}"/>
              </a:ext>
            </a:extLst>
          </p:cNvPr>
          <p:cNvSpPr/>
          <p:nvPr userDrawn="1"/>
        </p:nvSpPr>
        <p:spPr>
          <a:xfrm>
            <a:off x="3048000" y="4781550"/>
            <a:ext cx="2438400" cy="324000"/>
          </a:xfrm>
          <a:prstGeom prst="rect">
            <a:avLst/>
          </a:prstGeom>
          <a:solidFill>
            <a:srgbClr val="F880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DAB9A3-DA0D-4826-A94E-E96849D6EA0E}"/>
              </a:ext>
            </a:extLst>
          </p:cNvPr>
          <p:cNvSpPr txBox="1"/>
          <p:nvPr userDrawn="1"/>
        </p:nvSpPr>
        <p:spPr>
          <a:xfrm>
            <a:off x="3637974" y="4820878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Sejarah </a:t>
            </a:r>
            <a:r>
              <a:rPr lang="en-US" sz="1100" dirty="0" err="1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Kebudayaan</a:t>
            </a:r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 Islam</a:t>
            </a:r>
            <a:endParaRPr lang="en-ID" sz="1100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741517-C15C-40FB-B78B-0CE180BB4AC3}"/>
              </a:ext>
            </a:extLst>
          </p:cNvPr>
          <p:cNvSpPr/>
          <p:nvPr userDrawn="1"/>
        </p:nvSpPr>
        <p:spPr>
          <a:xfrm>
            <a:off x="8305800" y="4891357"/>
            <a:ext cx="762000" cy="194993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409A54-7B0D-4BC4-8096-69695C6AD07A}"/>
              </a:ext>
            </a:extLst>
          </p:cNvPr>
          <p:cNvSpPr txBox="1"/>
          <p:nvPr userDrawn="1"/>
        </p:nvSpPr>
        <p:spPr>
          <a:xfrm>
            <a:off x="8534400" y="4793218"/>
            <a:ext cx="589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MI</a:t>
            </a:r>
            <a:endParaRPr lang="en-ID" b="1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7859D8-F533-49FD-80EC-9D8DED124C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757838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DC0B35D-6CD5-4F07-97B2-378CAA575587}"/>
              </a:ext>
            </a:extLst>
          </p:cNvPr>
          <p:cNvSpPr/>
          <p:nvPr userDrawn="1"/>
        </p:nvSpPr>
        <p:spPr>
          <a:xfrm>
            <a:off x="8470488" y="4820878"/>
            <a:ext cx="653848" cy="256487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MTs</a:t>
            </a:r>
            <a:endParaRPr lang="en-ID" sz="2000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A22F32B-1D14-4F15-AC9A-EFCAB144EE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451" y="94841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188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8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793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8573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3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74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2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0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9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3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10/3/2024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0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" r="2812"/>
          <a:stretch/>
        </p:blipFill>
        <p:spPr>
          <a:xfrm>
            <a:off x="-9525" y="0"/>
            <a:ext cx="9153525" cy="5193750"/>
          </a:xfrm>
          <a:prstGeom prst="rect">
            <a:avLst/>
          </a:prstGeom>
        </p:spPr>
      </p:pic>
      <p:sp>
        <p:nvSpPr>
          <p:cNvPr id="8" name="テキスト プレースホルダー 11"/>
          <p:cNvSpPr txBox="1">
            <a:spLocks/>
          </p:cNvSpPr>
          <p:nvPr/>
        </p:nvSpPr>
        <p:spPr>
          <a:xfrm>
            <a:off x="4133725" y="2292145"/>
            <a:ext cx="4274018" cy="788673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err="1" smtClean="0">
                <a:solidFill>
                  <a:srgbClr val="B1CE37"/>
                </a:solidFill>
                <a:cs typeface="Arial" pitchFamily="34" charset="0"/>
              </a:rPr>
              <a:t>Akidah</a:t>
            </a:r>
            <a:r>
              <a:rPr lang="en-US" b="1" dirty="0" smtClean="0">
                <a:solidFill>
                  <a:srgbClr val="B1CE37"/>
                </a:solidFill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B1CE37"/>
                </a:solidFill>
                <a:cs typeface="Arial" pitchFamily="34" charset="0"/>
              </a:rPr>
              <a:t>dan</a:t>
            </a:r>
            <a:r>
              <a:rPr lang="en-US" b="1" dirty="0" smtClean="0">
                <a:solidFill>
                  <a:srgbClr val="B1CE37"/>
                </a:solidFill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B1CE37"/>
                </a:solidFill>
                <a:cs typeface="Arial" pitchFamily="34" charset="0"/>
              </a:rPr>
              <a:t>Akhlak</a:t>
            </a:r>
            <a:endParaRPr lang="id-ID" b="1" dirty="0">
              <a:solidFill>
                <a:srgbClr val="B1CE37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直線コネクタ 9"/>
          <p:cNvCxnSpPr/>
          <p:nvPr/>
        </p:nvCxnSpPr>
        <p:spPr>
          <a:xfrm>
            <a:off x="4379853" y="3015289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733800" y="1581150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45710" y="3080818"/>
            <a:ext cx="2050049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MTs KELAS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524000" y="819149"/>
            <a:ext cx="2377966" cy="3232405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11926"/>
            <a:ext cx="2273393" cy="315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326" y="85870"/>
            <a:ext cx="7262126" cy="73328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9558" y="182662"/>
            <a:ext cx="6595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D.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Perilaku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Beriman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kepada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Kitab-kitab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Allah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Swt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483737" y="948249"/>
            <a:ext cx="6096000" cy="3276018"/>
            <a:chOff x="488080" y="1740690"/>
            <a:chExt cx="3706145" cy="2389085"/>
          </a:xfrm>
        </p:grpSpPr>
        <p:sp>
          <p:nvSpPr>
            <p:cNvPr id="18" name="Rectangle 17"/>
            <p:cNvSpPr/>
            <p:nvPr/>
          </p:nvSpPr>
          <p:spPr>
            <a:xfrm>
              <a:off x="488080" y="1740690"/>
              <a:ext cx="3706145" cy="238908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81109" y="1813253"/>
              <a:ext cx="3458002" cy="22220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 algn="just">
                <a:buAutoNum type="arabicPeriod"/>
              </a:pP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Semakin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1"/>
                  </a:solidFill>
                  <a:latin typeface="+mj-lt"/>
                </a:rPr>
                <a:t>taat</a:t>
              </a:r>
              <a:r>
                <a:rPr lang="en-US" sz="16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1"/>
                  </a:solidFill>
                  <a:latin typeface="+mj-lt"/>
                </a:rPr>
                <a:t>kepada</a:t>
              </a:r>
              <a:r>
                <a:rPr lang="en-US" sz="1600" dirty="0">
                  <a:solidFill>
                    <a:schemeClr val="bg1"/>
                  </a:solidFill>
                  <a:latin typeface="+mj-lt"/>
                </a:rPr>
                <a:t> Allah </a:t>
              </a:r>
              <a:r>
                <a:rPr lang="en-US" sz="1600" dirty="0" err="1">
                  <a:solidFill>
                    <a:schemeClr val="bg1"/>
                  </a:solidFill>
                  <a:latin typeface="+mj-lt"/>
                </a:rPr>
                <a:t>Swt</a:t>
              </a:r>
              <a:r>
                <a:rPr lang="en-US" sz="1600" dirty="0">
                  <a:solidFill>
                    <a:schemeClr val="bg1"/>
                  </a:solidFill>
                  <a:latin typeface="+mj-lt"/>
                </a:rPr>
                <a:t>. </a:t>
              </a:r>
              <a:r>
                <a:rPr lang="en-US" sz="1600" dirty="0" err="1">
                  <a:solidFill>
                    <a:schemeClr val="bg1"/>
                  </a:solidFill>
                  <a:latin typeface="+mj-lt"/>
                </a:rPr>
                <a:t>dan</a:t>
              </a:r>
              <a:r>
                <a:rPr lang="en-US" sz="16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1"/>
                  </a:solidFill>
                  <a:latin typeface="+mj-lt"/>
                </a:rPr>
                <a:t>rasul-Nya</a:t>
              </a:r>
              <a:r>
                <a:rPr lang="en-US" sz="16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1"/>
                  </a:solidFill>
                  <a:latin typeface="+mj-lt"/>
                </a:rPr>
                <a:t>dengan</a:t>
              </a:r>
              <a:r>
                <a:rPr lang="en-US" sz="16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1"/>
                  </a:solidFill>
                  <a:latin typeface="+mj-lt"/>
                </a:rPr>
                <a:t>melaksanakan</a:t>
              </a:r>
              <a:r>
                <a:rPr lang="en-US" sz="16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1"/>
                  </a:solidFill>
                  <a:latin typeface="+mj-lt"/>
                </a:rPr>
                <a:t>segala</a:t>
              </a:r>
              <a:r>
                <a:rPr lang="en-US" sz="16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1"/>
                  </a:solidFill>
                  <a:latin typeface="+mj-lt"/>
                </a:rPr>
                <a:t>perintah-Nya</a:t>
              </a:r>
              <a:r>
                <a:rPr lang="en-US" sz="16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1"/>
                  </a:solidFill>
                  <a:latin typeface="+mj-lt"/>
                </a:rPr>
                <a:t>dan</a:t>
              </a:r>
              <a:r>
                <a:rPr lang="en-US" sz="16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1"/>
                  </a:solidFill>
                  <a:latin typeface="+mj-lt"/>
                </a:rPr>
                <a:t>menjauhi</a:t>
              </a:r>
              <a:r>
                <a:rPr lang="en-US" sz="16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1"/>
                  </a:solidFill>
                  <a:latin typeface="+mj-lt"/>
                </a:rPr>
                <a:t>segala</a:t>
              </a:r>
              <a:r>
                <a:rPr lang="en-US" sz="16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larangan-Nya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.</a:t>
              </a:r>
            </a:p>
            <a:p>
              <a:pPr marL="342900" indent="-342900" algn="just">
                <a:buAutoNum type="arabicPeriod"/>
              </a:pP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Mempelajari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kisah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nabi-nabi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terdahulu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untuk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mengambil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pelajaran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darinya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.</a:t>
              </a:r>
            </a:p>
            <a:p>
              <a:pPr marL="342900" indent="-342900" algn="just">
                <a:buAutoNum type="arabicPeriod"/>
              </a:pP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Senantiasa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membaca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,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menghafal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,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dan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mengamalkan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Al-Qur’an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dalam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kehidupan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sehari-hari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.</a:t>
              </a:r>
            </a:p>
            <a:p>
              <a:pPr marL="342900" indent="-342900" algn="just">
                <a:buAutoNum type="arabicPeriod"/>
              </a:pP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Bersyukur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kepada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Allah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Swt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.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atas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kasih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sayang-Nya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yang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telah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menurunkan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kitab-kitab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sebagai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petunjuk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bagi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umat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manusia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.</a:t>
              </a:r>
            </a:p>
            <a:p>
              <a:pPr marL="342900" indent="-342900" algn="just">
                <a:buAutoNum type="arabicPeriod"/>
              </a:pP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Peduli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kepada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orang lain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dengan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saling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menasihati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dalam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kesabaran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dan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kebenaran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.</a:t>
              </a:r>
            </a:p>
            <a:p>
              <a:pPr marL="342900" indent="-342900" algn="just">
                <a:buAutoNum type="arabicPeriod"/>
              </a:pP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Menjaga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dan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merawat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Al-Qur’an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dengan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penuh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j-lt"/>
                </a:rPr>
                <a:t>kehati-hatian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.</a:t>
              </a:r>
              <a:endParaRPr lang="en-US" sz="1600" dirty="0">
                <a:solidFill>
                  <a:schemeClr val="bg1"/>
                </a:solidFill>
                <a:latin typeface="+mj-lt"/>
              </a:endParaRPr>
            </a:p>
          </p:txBody>
        </p:sp>
      </p:grpSp>
      <p:pic>
        <p:nvPicPr>
          <p:cNvPr id="3078" name="Picture 6" descr="Organic flat ramadan concept illustration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6FBFE"/>
              </a:clrFrom>
              <a:clrTo>
                <a:srgbClr val="E6FB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733550"/>
            <a:ext cx="2807626" cy="280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767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83868"/>
            <a:ext cx="4343400" cy="101286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42684" y="174801"/>
            <a:ext cx="42293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E. </a:t>
            </a:r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Hikmah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Beriman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kepada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Kitab-kitab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Allah </a:t>
            </a:r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Swt</a:t>
            </a:r>
            <a:r>
              <a:rPr lang="id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743200" y="1392524"/>
            <a:ext cx="5926446" cy="280076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en-US" sz="1600" dirty="0" err="1" smtClean="0">
                <a:latin typeface="+mj-lt"/>
              </a:rPr>
              <a:t>Memperkuat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keimanan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kita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kepada</a:t>
            </a:r>
            <a:r>
              <a:rPr lang="en-US" sz="1600" dirty="0">
                <a:latin typeface="+mj-lt"/>
              </a:rPr>
              <a:t> Allah </a:t>
            </a:r>
            <a:r>
              <a:rPr lang="en-US" sz="1600" dirty="0" err="1" smtClean="0">
                <a:latin typeface="+mj-lt"/>
              </a:rPr>
              <a:t>Swt</a:t>
            </a:r>
            <a:r>
              <a:rPr lang="en-US" sz="1600" dirty="0" smtClean="0">
                <a:latin typeface="+mj-lt"/>
              </a:rPr>
              <a:t>.</a:t>
            </a:r>
          </a:p>
          <a:p>
            <a:pPr marL="342900" indent="-342900" algn="just">
              <a:buAutoNum type="arabicPeriod"/>
            </a:pPr>
            <a:r>
              <a:rPr lang="en-US" sz="1600" dirty="0" err="1" smtClean="0">
                <a:latin typeface="+mj-lt"/>
              </a:rPr>
              <a:t>Meyakini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dengan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sepenuh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hati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bahwa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kitab-kitab</a:t>
            </a:r>
            <a:r>
              <a:rPr lang="en-US" sz="1600" dirty="0">
                <a:latin typeface="+mj-lt"/>
              </a:rPr>
              <a:t> Allah </a:t>
            </a:r>
            <a:r>
              <a:rPr lang="en-US" sz="1600" dirty="0" err="1">
                <a:latin typeface="+mj-lt"/>
              </a:rPr>
              <a:t>Swt</a:t>
            </a:r>
            <a:r>
              <a:rPr lang="en-US" sz="1600" dirty="0">
                <a:latin typeface="+mj-lt"/>
              </a:rPr>
              <a:t>. </a:t>
            </a:r>
            <a:r>
              <a:rPr lang="en-US" sz="1600" dirty="0" err="1">
                <a:latin typeface="+mj-lt"/>
              </a:rPr>
              <a:t>merupakan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pedoman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bagi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umat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 smtClean="0">
                <a:latin typeface="+mj-lt"/>
              </a:rPr>
              <a:t>manusia</a:t>
            </a:r>
            <a:r>
              <a:rPr lang="en-US" sz="1600" dirty="0" smtClean="0">
                <a:latin typeface="+mj-lt"/>
              </a:rPr>
              <a:t>.</a:t>
            </a:r>
          </a:p>
          <a:p>
            <a:pPr marL="342900" indent="-342900" algn="just">
              <a:buAutoNum type="arabicPeriod"/>
            </a:pPr>
            <a:r>
              <a:rPr lang="en-US" sz="1600" dirty="0" err="1" smtClean="0">
                <a:latin typeface="+mj-lt"/>
              </a:rPr>
              <a:t>Menyadari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betapa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besarnya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kasih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sayang</a:t>
            </a:r>
            <a:r>
              <a:rPr lang="en-US" sz="1600" dirty="0">
                <a:latin typeface="+mj-lt"/>
              </a:rPr>
              <a:t> Allah </a:t>
            </a:r>
            <a:r>
              <a:rPr lang="en-US" sz="1600" dirty="0" err="1">
                <a:latin typeface="+mj-lt"/>
              </a:rPr>
              <a:t>Swt</a:t>
            </a:r>
            <a:r>
              <a:rPr lang="en-US" sz="1600" dirty="0">
                <a:latin typeface="+mj-lt"/>
              </a:rPr>
              <a:t>. </a:t>
            </a:r>
            <a:r>
              <a:rPr lang="id-ID" sz="1600" dirty="0" err="1">
                <a:latin typeface="+mj-lt"/>
              </a:rPr>
              <a:t>t</a:t>
            </a:r>
            <a:r>
              <a:rPr lang="en-US" sz="1600" dirty="0" err="1" smtClean="0">
                <a:latin typeface="+mj-lt"/>
              </a:rPr>
              <a:t>erhadap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 err="1" smtClean="0">
                <a:latin typeface="+mj-lt"/>
              </a:rPr>
              <a:t>hamba</a:t>
            </a:r>
            <a:r>
              <a:rPr lang="en-US" sz="1600" dirty="0" smtClean="0">
                <a:latin typeface="+mj-lt"/>
              </a:rPr>
              <a:t>-</a:t>
            </a:r>
            <a:r>
              <a:rPr lang="en-US" sz="1600" dirty="0" err="1" smtClean="0">
                <a:latin typeface="+mj-lt"/>
              </a:rPr>
              <a:t>hamba</a:t>
            </a:r>
            <a:r>
              <a:rPr lang="en-US" sz="1600" dirty="0" smtClean="0">
                <a:latin typeface="+mj-lt"/>
              </a:rPr>
              <a:t>-Nya.</a:t>
            </a:r>
          </a:p>
          <a:p>
            <a:pPr marL="342900" indent="-342900" algn="just">
              <a:buAutoNum type="arabicPeriod"/>
            </a:pPr>
            <a:r>
              <a:rPr lang="en-US" sz="1600" dirty="0" err="1" smtClean="0">
                <a:latin typeface="+mj-lt"/>
              </a:rPr>
              <a:t>Menjadi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pribadi</a:t>
            </a:r>
            <a:r>
              <a:rPr lang="en-US" sz="1600" dirty="0">
                <a:latin typeface="+mj-lt"/>
              </a:rPr>
              <a:t> yang </a:t>
            </a:r>
            <a:r>
              <a:rPr lang="en-US" sz="1600" dirty="0" err="1">
                <a:latin typeface="+mj-lt"/>
              </a:rPr>
              <a:t>memiliki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tujuan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dan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arah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hidup</a:t>
            </a:r>
            <a:r>
              <a:rPr lang="en-US" sz="1600" dirty="0">
                <a:latin typeface="+mj-lt"/>
              </a:rPr>
              <a:t> yang </a:t>
            </a:r>
            <a:r>
              <a:rPr lang="en-US" sz="1600" dirty="0" err="1">
                <a:latin typeface="+mj-lt"/>
              </a:rPr>
              <a:t>jelas</a:t>
            </a:r>
            <a:r>
              <a:rPr lang="en-US" sz="1600" dirty="0">
                <a:latin typeface="+mj-lt"/>
              </a:rPr>
              <a:t>. </a:t>
            </a:r>
            <a:endParaRPr lang="en-US" sz="1600" dirty="0" smtClean="0">
              <a:latin typeface="+mj-lt"/>
            </a:endParaRPr>
          </a:p>
          <a:p>
            <a:pPr marL="342900" indent="-342900" algn="just">
              <a:buAutoNum type="arabicPeriod"/>
            </a:pPr>
            <a:r>
              <a:rPr lang="en-US" sz="1600" dirty="0" err="1" smtClean="0">
                <a:latin typeface="+mj-lt"/>
              </a:rPr>
              <a:t>Menjadi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hamba</a:t>
            </a:r>
            <a:r>
              <a:rPr lang="en-US" sz="1600" dirty="0">
                <a:latin typeface="+mj-lt"/>
              </a:rPr>
              <a:t> yang </a:t>
            </a:r>
            <a:r>
              <a:rPr lang="en-US" sz="1600" dirty="0" err="1">
                <a:latin typeface="+mj-lt"/>
              </a:rPr>
              <a:t>semakin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taat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dalam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melaksanakan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syariat-syariat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agama.</a:t>
            </a:r>
          </a:p>
          <a:p>
            <a:pPr marL="342900" indent="-342900" algn="just">
              <a:buAutoNum type="arabicPeriod"/>
            </a:pPr>
            <a:r>
              <a:rPr lang="en-US" sz="1600" dirty="0" err="1" smtClean="0">
                <a:latin typeface="+mj-lt"/>
              </a:rPr>
              <a:t>Mampu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membedakan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mana</a:t>
            </a:r>
            <a:r>
              <a:rPr lang="en-US" sz="1600" dirty="0">
                <a:latin typeface="+mj-lt"/>
              </a:rPr>
              <a:t> yang </a:t>
            </a:r>
            <a:r>
              <a:rPr lang="en-US" sz="1600" dirty="0" err="1">
                <a:latin typeface="+mj-lt"/>
              </a:rPr>
              <a:t>benar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dan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mana</a:t>
            </a:r>
            <a:r>
              <a:rPr lang="en-US" sz="1600" dirty="0">
                <a:latin typeface="+mj-lt"/>
              </a:rPr>
              <a:t> yang </a:t>
            </a:r>
            <a:r>
              <a:rPr lang="en-US" sz="1600" dirty="0" err="1">
                <a:latin typeface="+mj-lt"/>
              </a:rPr>
              <a:t>salah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serta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mengetahui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bagaimana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berperilaku</a:t>
            </a:r>
            <a:r>
              <a:rPr lang="en-US" sz="1600" dirty="0">
                <a:latin typeface="+mj-lt"/>
              </a:rPr>
              <a:t> yang </a:t>
            </a:r>
            <a:r>
              <a:rPr lang="en-US" sz="1600" dirty="0" err="1">
                <a:latin typeface="+mj-lt"/>
              </a:rPr>
              <a:t>baik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dan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benar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dalam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kehidupan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sehari-hari</a:t>
            </a:r>
            <a:r>
              <a:rPr lang="en-US" sz="1600" dirty="0">
                <a:latin typeface="+mj-lt"/>
              </a:rPr>
              <a:t>.</a:t>
            </a:r>
          </a:p>
        </p:txBody>
      </p:sp>
      <p:pic>
        <p:nvPicPr>
          <p:cNvPr id="4098" name="Picture 2" descr="Hand drawn flat design salat illustration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9E7DB"/>
              </a:clrFrom>
              <a:clrTo>
                <a:srgbClr val="F9E7D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65085"/>
            <a:ext cx="3021282" cy="3021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4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9" y="390957"/>
            <a:ext cx="3048001" cy="76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81400" y="510347"/>
            <a:ext cx="5562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en-GB" sz="2800" b="1" dirty="0" err="1" smtClean="0">
                <a:solidFill>
                  <a:schemeClr val="bg1"/>
                </a:solidFill>
                <a:latin typeface="+mj-lt"/>
                <a:cs typeface="Arial" panose="020B0604020202020204" pitchFamily="34" charset="0"/>
                <a:sym typeface="+mn-ea"/>
              </a:rPr>
              <a:t>Rangkuman</a:t>
            </a:r>
            <a:endParaRPr lang="en-US" altLang="en-GB" sz="3600" b="1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Kotak Teks 2"/>
          <p:cNvSpPr txBox="1"/>
          <p:nvPr/>
        </p:nvSpPr>
        <p:spPr>
          <a:xfrm>
            <a:off x="526731" y="1131681"/>
            <a:ext cx="809053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en-US" sz="1600" dirty="0" err="1"/>
              <a:t>Iman</a:t>
            </a:r>
            <a:r>
              <a:rPr lang="en-US" sz="1600" dirty="0"/>
              <a:t> </a:t>
            </a:r>
            <a:r>
              <a:rPr lang="en-US" sz="1600" dirty="0" err="1"/>
              <a:t>kepada</a:t>
            </a:r>
            <a:r>
              <a:rPr lang="en-US" sz="1600" dirty="0"/>
              <a:t> </a:t>
            </a:r>
            <a:r>
              <a:rPr lang="en-US" sz="1600" dirty="0" err="1"/>
              <a:t>kitab-kitab</a:t>
            </a:r>
            <a:r>
              <a:rPr lang="en-US" sz="1600" dirty="0"/>
              <a:t> Allah </a:t>
            </a:r>
            <a:r>
              <a:rPr lang="en-US" sz="1600" dirty="0" err="1"/>
              <a:t>Swt</a:t>
            </a:r>
            <a:r>
              <a:rPr lang="en-US" sz="1600" dirty="0"/>
              <a:t>. </a:t>
            </a:r>
            <a:r>
              <a:rPr lang="en-US" sz="1600" dirty="0" err="1"/>
              <a:t>termasuk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rukun</a:t>
            </a:r>
            <a:r>
              <a:rPr lang="en-US" sz="1600" dirty="0"/>
              <a:t> </a:t>
            </a:r>
            <a:r>
              <a:rPr lang="en-US" sz="1600" dirty="0" err="1"/>
              <a:t>iman</a:t>
            </a:r>
            <a:r>
              <a:rPr lang="en-US" sz="1600" dirty="0"/>
              <a:t> yang </a:t>
            </a:r>
            <a:r>
              <a:rPr lang="en-US" sz="1600" dirty="0" err="1"/>
              <a:t>ketiga</a:t>
            </a:r>
            <a:r>
              <a:rPr lang="en-US" sz="1600" dirty="0"/>
              <a:t>. </a:t>
            </a:r>
            <a:r>
              <a:rPr lang="en-US" sz="1600" dirty="0" err="1"/>
              <a:t>Iman</a:t>
            </a:r>
            <a:r>
              <a:rPr lang="en-US" sz="1600" dirty="0"/>
              <a:t> </a:t>
            </a:r>
            <a:r>
              <a:rPr lang="en-US" sz="1600" dirty="0" err="1"/>
              <a:t>kepada</a:t>
            </a:r>
            <a:r>
              <a:rPr lang="en-US" sz="1600" dirty="0"/>
              <a:t> </a:t>
            </a:r>
            <a:r>
              <a:rPr lang="en-US" sz="1600" dirty="0" err="1"/>
              <a:t>kitab-kitab</a:t>
            </a:r>
            <a:r>
              <a:rPr lang="en-US" sz="1600" dirty="0"/>
              <a:t> Allah </a:t>
            </a:r>
            <a:r>
              <a:rPr lang="en-US" sz="1600" dirty="0" err="1"/>
              <a:t>Swt</a:t>
            </a:r>
            <a:r>
              <a:rPr lang="en-US" sz="1600" dirty="0"/>
              <a:t>. </a:t>
            </a:r>
            <a:r>
              <a:rPr lang="en-US" sz="1600" dirty="0" err="1"/>
              <a:t>dimaknai</a:t>
            </a:r>
            <a:r>
              <a:rPr lang="en-US" sz="1600" dirty="0"/>
              <a:t> </a:t>
            </a:r>
            <a:r>
              <a:rPr lang="en-US" sz="1600" dirty="0" err="1"/>
              <a:t>sebagai</a:t>
            </a:r>
            <a:r>
              <a:rPr lang="en-US" sz="1600" dirty="0"/>
              <a:t> </a:t>
            </a:r>
            <a:r>
              <a:rPr lang="en-US" sz="1600" dirty="0" err="1"/>
              <a:t>sikap</a:t>
            </a:r>
            <a:r>
              <a:rPr lang="en-US" sz="1600" dirty="0"/>
              <a:t> </a:t>
            </a:r>
            <a:r>
              <a:rPr lang="en-US" sz="1600" dirty="0" err="1"/>
              <a:t>membenarkan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meyakini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sepenuh</a:t>
            </a:r>
            <a:r>
              <a:rPr lang="en-US" sz="1600" dirty="0"/>
              <a:t> </a:t>
            </a:r>
            <a:r>
              <a:rPr lang="en-US" sz="1600" dirty="0" err="1"/>
              <a:t>hati</a:t>
            </a:r>
            <a:r>
              <a:rPr lang="en-US" sz="1600" dirty="0"/>
              <a:t> </a:t>
            </a:r>
            <a:r>
              <a:rPr lang="en-US" sz="1600" dirty="0" err="1"/>
              <a:t>bahwa</a:t>
            </a:r>
            <a:r>
              <a:rPr lang="en-US" sz="1600" dirty="0"/>
              <a:t> Allah </a:t>
            </a:r>
            <a:r>
              <a:rPr lang="en-US" sz="1600" dirty="0" err="1"/>
              <a:t>Swt</a:t>
            </a:r>
            <a:r>
              <a:rPr lang="en-US" sz="1600" dirty="0"/>
              <a:t>. </a:t>
            </a:r>
            <a:r>
              <a:rPr lang="en-US" sz="1600" dirty="0" err="1"/>
              <a:t>telah</a:t>
            </a:r>
            <a:r>
              <a:rPr lang="en-US" sz="1600" dirty="0"/>
              <a:t> </a:t>
            </a:r>
            <a:r>
              <a:rPr lang="en-US" sz="1600" dirty="0" err="1"/>
              <a:t>menurunkan</a:t>
            </a:r>
            <a:r>
              <a:rPr lang="en-US" sz="1600" dirty="0"/>
              <a:t> </a:t>
            </a:r>
            <a:r>
              <a:rPr lang="en-US" sz="1600" dirty="0" err="1"/>
              <a:t>kitab</a:t>
            </a:r>
            <a:r>
              <a:rPr lang="en-US" sz="1600" dirty="0"/>
              <a:t> </a:t>
            </a:r>
            <a:r>
              <a:rPr lang="en-US" sz="1600" dirty="0" err="1"/>
              <a:t>kepada</a:t>
            </a:r>
            <a:r>
              <a:rPr lang="en-US" sz="1600" dirty="0"/>
              <a:t> </a:t>
            </a:r>
            <a:r>
              <a:rPr lang="en-US" sz="1600" dirty="0" err="1"/>
              <a:t>nabi</a:t>
            </a:r>
            <a:r>
              <a:rPr lang="en-US" sz="1600" dirty="0"/>
              <a:t> </a:t>
            </a:r>
            <a:r>
              <a:rPr lang="en-US" sz="1600" dirty="0" err="1"/>
              <a:t>atau</a:t>
            </a:r>
            <a:r>
              <a:rPr lang="en-US" sz="1600" dirty="0"/>
              <a:t> </a:t>
            </a:r>
            <a:r>
              <a:rPr lang="en-US" sz="1600" dirty="0" err="1"/>
              <a:t>rasul</a:t>
            </a:r>
            <a:r>
              <a:rPr lang="en-US" sz="1600" dirty="0"/>
              <a:t> yang </a:t>
            </a:r>
            <a:r>
              <a:rPr lang="en-US" sz="1600" dirty="0" err="1"/>
              <a:t>berisi</a:t>
            </a:r>
            <a:r>
              <a:rPr lang="en-US" sz="1600" dirty="0"/>
              <a:t> </a:t>
            </a:r>
            <a:r>
              <a:rPr lang="en-US" sz="1600" dirty="0" err="1"/>
              <a:t>wahyu</a:t>
            </a:r>
            <a:r>
              <a:rPr lang="en-US" sz="1600" dirty="0"/>
              <a:t> </a:t>
            </a:r>
            <a:r>
              <a:rPr lang="en-US" sz="1600" dirty="0" err="1"/>
              <a:t>untuk</a:t>
            </a:r>
            <a:r>
              <a:rPr lang="en-US" sz="1600" dirty="0"/>
              <a:t> </a:t>
            </a:r>
            <a:r>
              <a:rPr lang="en-US" sz="1600" dirty="0" err="1"/>
              <a:t>disampaikan</a:t>
            </a:r>
            <a:r>
              <a:rPr lang="en-US" sz="1600" dirty="0"/>
              <a:t> </a:t>
            </a:r>
            <a:r>
              <a:rPr lang="en-US" sz="1600" dirty="0" err="1"/>
              <a:t>kepada</a:t>
            </a:r>
            <a:r>
              <a:rPr lang="en-US" sz="1600" dirty="0"/>
              <a:t> </a:t>
            </a:r>
            <a:r>
              <a:rPr lang="en-US" sz="1600" dirty="0" err="1"/>
              <a:t>umat</a:t>
            </a:r>
            <a:r>
              <a:rPr lang="en-US" sz="1600" dirty="0"/>
              <a:t> </a:t>
            </a:r>
            <a:r>
              <a:rPr lang="en-US" sz="1600" dirty="0" err="1"/>
              <a:t>manusia</a:t>
            </a:r>
            <a:r>
              <a:rPr lang="en-US" sz="1600" dirty="0"/>
              <a:t>. </a:t>
            </a:r>
            <a:endParaRPr lang="en-US" sz="1600" dirty="0" smtClean="0"/>
          </a:p>
          <a:p>
            <a:pPr marL="342900" indent="-342900" algn="just">
              <a:buAutoNum type="arabicPeriod"/>
            </a:pPr>
            <a:r>
              <a:rPr lang="en-US" sz="1600" dirty="0" err="1" smtClean="0"/>
              <a:t>Kitab-kitab</a:t>
            </a:r>
            <a:r>
              <a:rPr lang="en-US" sz="1600" dirty="0" smtClean="0"/>
              <a:t> </a:t>
            </a:r>
            <a:r>
              <a:rPr lang="en-US" sz="1600" dirty="0"/>
              <a:t>Allah </a:t>
            </a:r>
            <a:r>
              <a:rPr lang="en-US" sz="1600" dirty="0" err="1"/>
              <a:t>Swt</a:t>
            </a:r>
            <a:r>
              <a:rPr lang="en-US" sz="1600" dirty="0"/>
              <a:t>. yang </a:t>
            </a:r>
            <a:r>
              <a:rPr lang="en-US" sz="1600" dirty="0" err="1"/>
              <a:t>harus</a:t>
            </a:r>
            <a:r>
              <a:rPr lang="en-US" sz="1600" dirty="0"/>
              <a:t> </a:t>
            </a:r>
            <a:r>
              <a:rPr lang="en-US" sz="1600" dirty="0" err="1"/>
              <a:t>kita</a:t>
            </a:r>
            <a:r>
              <a:rPr lang="en-US" sz="1600" dirty="0"/>
              <a:t> </a:t>
            </a:r>
            <a:r>
              <a:rPr lang="en-US" sz="1600" dirty="0" err="1"/>
              <a:t>ketahui</a:t>
            </a:r>
            <a:r>
              <a:rPr lang="en-US" sz="1600" dirty="0"/>
              <a:t> </a:t>
            </a:r>
            <a:r>
              <a:rPr lang="en-US" sz="1600" dirty="0" err="1"/>
              <a:t>ada</a:t>
            </a:r>
            <a:r>
              <a:rPr lang="en-US" sz="1600" dirty="0"/>
              <a:t> </a:t>
            </a:r>
            <a:r>
              <a:rPr lang="en-US" sz="1600" dirty="0" err="1"/>
              <a:t>empat</a:t>
            </a:r>
            <a:r>
              <a:rPr lang="en-US" sz="1600" dirty="0"/>
              <a:t>, </a:t>
            </a:r>
            <a:r>
              <a:rPr lang="en-US" sz="1600" dirty="0" err="1"/>
              <a:t>yaitu</a:t>
            </a:r>
            <a:r>
              <a:rPr lang="en-US" sz="1600" dirty="0"/>
              <a:t> </a:t>
            </a:r>
            <a:r>
              <a:rPr lang="en-US" sz="1600" dirty="0" err="1"/>
              <a:t>Taurat</a:t>
            </a:r>
            <a:r>
              <a:rPr lang="en-US" sz="1600" dirty="0"/>
              <a:t>, </a:t>
            </a:r>
            <a:r>
              <a:rPr lang="en-US" sz="1600" dirty="0" err="1"/>
              <a:t>Zabur</a:t>
            </a:r>
            <a:r>
              <a:rPr lang="en-US" sz="1600" dirty="0"/>
              <a:t>, </a:t>
            </a:r>
            <a:r>
              <a:rPr lang="en-US" sz="1600" dirty="0" err="1"/>
              <a:t>Injil</a:t>
            </a:r>
            <a:r>
              <a:rPr lang="en-US" sz="1600" dirty="0"/>
              <a:t>, </a:t>
            </a:r>
            <a:r>
              <a:rPr lang="en-US" sz="1600" dirty="0" err="1"/>
              <a:t>dan</a:t>
            </a:r>
            <a:r>
              <a:rPr lang="en-US" sz="1600" dirty="0"/>
              <a:t> Al-Qur’an. </a:t>
            </a:r>
          </a:p>
          <a:p>
            <a:pPr marL="342900" indent="-342900" algn="just">
              <a:buAutoNum type="arabicPeriod"/>
            </a:pPr>
            <a:r>
              <a:rPr lang="en-US" sz="1600" dirty="0" smtClean="0"/>
              <a:t>Kita </a:t>
            </a:r>
            <a:r>
              <a:rPr lang="en-US" sz="1600" dirty="0" err="1"/>
              <a:t>wajib</a:t>
            </a:r>
            <a:r>
              <a:rPr lang="en-US" sz="1600" dirty="0"/>
              <a:t> </a:t>
            </a:r>
            <a:r>
              <a:rPr lang="en-US" sz="1600" dirty="0" err="1"/>
              <a:t>mengimani</a:t>
            </a:r>
            <a:r>
              <a:rPr lang="en-US" sz="1600" dirty="0"/>
              <a:t> </a:t>
            </a:r>
            <a:r>
              <a:rPr lang="en-US" sz="1600" dirty="0" err="1"/>
              <a:t>seluruh</a:t>
            </a:r>
            <a:r>
              <a:rPr lang="en-US" sz="1600" dirty="0"/>
              <a:t> </a:t>
            </a:r>
            <a:r>
              <a:rPr lang="en-US" sz="1600" dirty="0" err="1"/>
              <a:t>kitab</a:t>
            </a:r>
            <a:r>
              <a:rPr lang="en-US" sz="1600" dirty="0"/>
              <a:t> yang </a:t>
            </a:r>
            <a:r>
              <a:rPr lang="en-US" sz="1600" dirty="0" err="1"/>
              <a:t>telah</a:t>
            </a:r>
            <a:r>
              <a:rPr lang="en-US" sz="1600" dirty="0"/>
              <a:t> Allah </a:t>
            </a:r>
            <a:r>
              <a:rPr lang="en-US" sz="1600" dirty="0" err="1"/>
              <a:t>Swt</a:t>
            </a:r>
            <a:r>
              <a:rPr lang="en-US" sz="1600" dirty="0"/>
              <a:t>. </a:t>
            </a:r>
            <a:r>
              <a:rPr lang="en-US" sz="1600" dirty="0" err="1"/>
              <a:t>turunkan</a:t>
            </a:r>
            <a:r>
              <a:rPr lang="en-US" sz="1600" dirty="0"/>
              <a:t>, </a:t>
            </a:r>
            <a:r>
              <a:rPr lang="en-US" sz="1600" dirty="0" err="1"/>
              <a:t>yaitu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cara</a:t>
            </a:r>
            <a:r>
              <a:rPr lang="en-US" sz="1600" dirty="0"/>
              <a:t> </a:t>
            </a:r>
            <a:r>
              <a:rPr lang="en-US" sz="1600" dirty="0" err="1"/>
              <a:t>meyakini</a:t>
            </a:r>
            <a:r>
              <a:rPr lang="en-US" sz="1600" dirty="0"/>
              <a:t> </a:t>
            </a:r>
            <a:r>
              <a:rPr lang="en-US" sz="1600" dirty="0" err="1"/>
              <a:t>bahwa</a:t>
            </a:r>
            <a:r>
              <a:rPr lang="en-US" sz="1600" dirty="0"/>
              <a:t> </a:t>
            </a:r>
            <a:r>
              <a:rPr lang="en-US" sz="1600" dirty="0" err="1"/>
              <a:t>kitab-kitab</a:t>
            </a:r>
            <a:r>
              <a:rPr lang="en-US" sz="1600" dirty="0"/>
              <a:t> </a:t>
            </a:r>
            <a:r>
              <a:rPr lang="en-US" sz="1600" dirty="0" err="1"/>
              <a:t>tersebut</a:t>
            </a:r>
            <a:r>
              <a:rPr lang="en-US" sz="1600" dirty="0"/>
              <a:t> </a:t>
            </a:r>
            <a:r>
              <a:rPr lang="en-US" sz="1600" dirty="0" err="1"/>
              <a:t>benar-benar</a:t>
            </a:r>
            <a:r>
              <a:rPr lang="en-US" sz="1600" dirty="0"/>
              <a:t> </a:t>
            </a:r>
            <a:r>
              <a:rPr lang="en-US" sz="1600" dirty="0" err="1"/>
              <a:t>diturunkan</a:t>
            </a:r>
            <a:r>
              <a:rPr lang="en-US" sz="1600" dirty="0"/>
              <a:t> </a:t>
            </a:r>
            <a:r>
              <a:rPr lang="en-US" sz="1600" dirty="0" err="1"/>
              <a:t>oleh</a:t>
            </a:r>
            <a:r>
              <a:rPr lang="en-US" sz="1600" dirty="0"/>
              <a:t> Allah </a:t>
            </a:r>
            <a:r>
              <a:rPr lang="en-US" sz="1600" dirty="0" err="1"/>
              <a:t>Swt</a:t>
            </a:r>
            <a:r>
              <a:rPr lang="en-US" sz="1600" dirty="0"/>
              <a:t>. </a:t>
            </a:r>
            <a:r>
              <a:rPr lang="en-US" sz="1600" dirty="0" err="1"/>
              <a:t>Namun</a:t>
            </a:r>
            <a:r>
              <a:rPr lang="en-US" sz="1600" dirty="0"/>
              <a:t>, </a:t>
            </a:r>
            <a:r>
              <a:rPr lang="en-US" sz="1600" dirty="0" err="1"/>
              <a:t>kita</a:t>
            </a:r>
            <a:r>
              <a:rPr lang="en-US" sz="1600" dirty="0"/>
              <a:t> </a:t>
            </a:r>
            <a:r>
              <a:rPr lang="en-US" sz="1600" dirty="0" err="1"/>
              <a:t>tidak</a:t>
            </a:r>
            <a:r>
              <a:rPr lang="en-US" sz="1600" dirty="0"/>
              <a:t> </a:t>
            </a:r>
            <a:r>
              <a:rPr lang="en-US" sz="1600" dirty="0" err="1"/>
              <a:t>boleh</a:t>
            </a:r>
            <a:r>
              <a:rPr lang="en-US" sz="1600" dirty="0"/>
              <a:t> </a:t>
            </a:r>
            <a:r>
              <a:rPr lang="en-US" sz="1600" dirty="0" err="1"/>
              <a:t>mengamalkan</a:t>
            </a:r>
            <a:r>
              <a:rPr lang="en-US" sz="1600" dirty="0"/>
              <a:t> </a:t>
            </a:r>
            <a:r>
              <a:rPr lang="en-US" sz="1600" dirty="0" err="1"/>
              <a:t>kitab-kitab</a:t>
            </a:r>
            <a:r>
              <a:rPr lang="en-US" sz="1600" dirty="0"/>
              <a:t> </a:t>
            </a:r>
            <a:r>
              <a:rPr lang="en-US" sz="1600" dirty="0" err="1"/>
              <a:t>selain</a:t>
            </a:r>
            <a:r>
              <a:rPr lang="en-US" sz="1600" dirty="0"/>
              <a:t> Al-Qur’an </a:t>
            </a:r>
            <a:r>
              <a:rPr lang="en-US" sz="1600" dirty="0" err="1"/>
              <a:t>karena</a:t>
            </a:r>
            <a:r>
              <a:rPr lang="en-US" sz="1600" dirty="0"/>
              <a:t> </a:t>
            </a:r>
            <a:r>
              <a:rPr lang="en-US" sz="1600" dirty="0" err="1"/>
              <a:t>kitab-kitab</a:t>
            </a:r>
            <a:r>
              <a:rPr lang="en-US" sz="1600" dirty="0"/>
              <a:t> </a:t>
            </a:r>
            <a:r>
              <a:rPr lang="en-US" sz="1600" dirty="0" err="1"/>
              <a:t>tersebut</a:t>
            </a:r>
            <a:r>
              <a:rPr lang="en-US" sz="1600" dirty="0"/>
              <a:t> </a:t>
            </a:r>
            <a:r>
              <a:rPr lang="en-US" sz="1600" dirty="0" err="1"/>
              <a:t>hanya</a:t>
            </a:r>
            <a:r>
              <a:rPr lang="en-US" sz="1600" dirty="0"/>
              <a:t> </a:t>
            </a:r>
            <a:r>
              <a:rPr lang="en-US" sz="1600" dirty="0" err="1"/>
              <a:t>diperuntukkan</a:t>
            </a:r>
            <a:r>
              <a:rPr lang="en-US" sz="1600" dirty="0"/>
              <a:t> </a:t>
            </a:r>
            <a:r>
              <a:rPr lang="en-US" sz="1600" dirty="0" err="1"/>
              <a:t>pada</a:t>
            </a:r>
            <a:r>
              <a:rPr lang="en-US" sz="1600" dirty="0"/>
              <a:t> </a:t>
            </a:r>
            <a:r>
              <a:rPr lang="en-US" sz="1600" dirty="0" err="1"/>
              <a:t>kaum</a:t>
            </a:r>
            <a:r>
              <a:rPr lang="en-US" sz="1600" dirty="0"/>
              <a:t> </a:t>
            </a:r>
            <a:r>
              <a:rPr lang="en-US" sz="1600" dirty="0" err="1"/>
              <a:t>nabi</a:t>
            </a:r>
            <a:r>
              <a:rPr lang="en-US" sz="1600" dirty="0"/>
              <a:t> </a:t>
            </a:r>
            <a:r>
              <a:rPr lang="en-US" sz="1600" dirty="0" err="1"/>
              <a:t>tertentu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memiliki</a:t>
            </a:r>
            <a:r>
              <a:rPr lang="en-US" sz="1600" dirty="0"/>
              <a:t> </a:t>
            </a:r>
            <a:r>
              <a:rPr lang="en-US" sz="1600" dirty="0" err="1"/>
              <a:t>waktu</a:t>
            </a:r>
            <a:r>
              <a:rPr lang="en-US" sz="1600" dirty="0"/>
              <a:t> yang </a:t>
            </a:r>
            <a:r>
              <a:rPr lang="en-US" sz="1600" dirty="0" err="1"/>
              <a:t>terbatas</a:t>
            </a:r>
            <a:r>
              <a:rPr lang="en-US" sz="1600" dirty="0"/>
              <a:t>. </a:t>
            </a:r>
          </a:p>
          <a:p>
            <a:pPr marL="342900" indent="-342900" algn="just">
              <a:buAutoNum type="arabicPeriod"/>
            </a:pPr>
            <a:r>
              <a:rPr lang="en-US" sz="1600" dirty="0" smtClean="0"/>
              <a:t>Kita </a:t>
            </a:r>
            <a:r>
              <a:rPr lang="en-US" sz="1600" dirty="0" err="1"/>
              <a:t>harus</a:t>
            </a:r>
            <a:r>
              <a:rPr lang="en-US" sz="1600" dirty="0"/>
              <a:t> </a:t>
            </a:r>
            <a:r>
              <a:rPr lang="en-US" sz="1600" dirty="0" err="1"/>
              <a:t>menjadikan</a:t>
            </a:r>
            <a:r>
              <a:rPr lang="en-US" sz="1600" dirty="0"/>
              <a:t> Al-Qur’an </a:t>
            </a:r>
            <a:r>
              <a:rPr lang="en-US" sz="1600" dirty="0" err="1"/>
              <a:t>sebagai</a:t>
            </a:r>
            <a:r>
              <a:rPr lang="en-US" sz="1600" dirty="0"/>
              <a:t> </a:t>
            </a:r>
            <a:r>
              <a:rPr lang="en-US" sz="1600" dirty="0" err="1"/>
              <a:t>pedoman</a:t>
            </a:r>
            <a:r>
              <a:rPr lang="en-US" sz="1600" dirty="0"/>
              <a:t> </a:t>
            </a:r>
            <a:r>
              <a:rPr lang="en-US" sz="1600" dirty="0" err="1"/>
              <a:t>aturan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gaya</a:t>
            </a:r>
            <a:r>
              <a:rPr lang="en-US" sz="1600" dirty="0"/>
              <a:t> </a:t>
            </a:r>
            <a:r>
              <a:rPr lang="en-US" sz="1600" dirty="0" err="1"/>
              <a:t>hidup</a:t>
            </a:r>
            <a:r>
              <a:rPr lang="en-US" sz="1600" dirty="0"/>
              <a:t> </a:t>
            </a:r>
            <a:r>
              <a:rPr lang="en-US" sz="1600" dirty="0" err="1" smtClean="0"/>
              <a:t>sehari-hari</a:t>
            </a:r>
            <a:r>
              <a:rPr lang="en-US" sz="1600" dirty="0" smtClean="0"/>
              <a:t>.</a:t>
            </a:r>
          </a:p>
          <a:p>
            <a:pPr marL="342900" indent="-342900" algn="just">
              <a:buAutoNum type="arabicPeriod"/>
            </a:pPr>
            <a:r>
              <a:rPr lang="en-US" sz="1600" dirty="0" err="1" smtClean="0"/>
              <a:t>Beriman</a:t>
            </a:r>
            <a:r>
              <a:rPr lang="en-US" sz="1600" dirty="0" smtClean="0"/>
              <a:t> </a:t>
            </a:r>
            <a:r>
              <a:rPr lang="en-US" sz="1600" dirty="0" err="1"/>
              <a:t>kepada</a:t>
            </a:r>
            <a:r>
              <a:rPr lang="en-US" sz="1600" dirty="0"/>
              <a:t> </a:t>
            </a:r>
            <a:r>
              <a:rPr lang="en-US" sz="1600" dirty="0" err="1"/>
              <a:t>kitab-kitab</a:t>
            </a:r>
            <a:r>
              <a:rPr lang="en-US" sz="1600" dirty="0"/>
              <a:t> Allah </a:t>
            </a:r>
            <a:r>
              <a:rPr lang="en-US" sz="1600" dirty="0" err="1"/>
              <a:t>Swt</a:t>
            </a:r>
            <a:r>
              <a:rPr lang="en-US" sz="1600" dirty="0"/>
              <a:t>. </a:t>
            </a:r>
            <a:r>
              <a:rPr lang="en-US" sz="1600" dirty="0" err="1"/>
              <a:t>tidak</a:t>
            </a:r>
            <a:r>
              <a:rPr lang="en-US" sz="1600" dirty="0"/>
              <a:t> </a:t>
            </a:r>
            <a:r>
              <a:rPr lang="en-US" sz="1600" dirty="0" err="1"/>
              <a:t>cukup</a:t>
            </a:r>
            <a:r>
              <a:rPr lang="en-US" sz="1600" dirty="0"/>
              <a:t> </a:t>
            </a:r>
            <a:r>
              <a:rPr lang="en-US" sz="1600" dirty="0" err="1"/>
              <a:t>hanya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ucapan</a:t>
            </a:r>
            <a:r>
              <a:rPr lang="en-US" sz="1600" dirty="0"/>
              <a:t> </a:t>
            </a:r>
            <a:r>
              <a:rPr lang="en-US" sz="1600" dirty="0" err="1"/>
              <a:t>lisan</a:t>
            </a:r>
            <a:r>
              <a:rPr lang="en-US" sz="1600" dirty="0"/>
              <a:t>, </a:t>
            </a:r>
            <a:r>
              <a:rPr lang="en-US" sz="1600" dirty="0" err="1"/>
              <a:t>tetapi</a:t>
            </a:r>
            <a:r>
              <a:rPr lang="en-US" sz="1600" dirty="0"/>
              <a:t> </a:t>
            </a:r>
            <a:r>
              <a:rPr lang="en-US" sz="1600" dirty="0" err="1"/>
              <a:t>juga</a:t>
            </a:r>
            <a:r>
              <a:rPr lang="en-US" sz="1600" dirty="0"/>
              <a:t> </a:t>
            </a:r>
            <a:r>
              <a:rPr lang="en-US" sz="1600" dirty="0" err="1"/>
              <a:t>harus</a:t>
            </a:r>
            <a:r>
              <a:rPr lang="en-US" sz="1600" dirty="0"/>
              <a:t> </a:t>
            </a:r>
            <a:r>
              <a:rPr lang="en-US" sz="1600" dirty="0" err="1"/>
              <a:t>diikuti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perbuatan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perilaku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kehidupan</a:t>
            </a:r>
            <a:r>
              <a:rPr lang="en-US" sz="1600" dirty="0"/>
              <a:t> </a:t>
            </a:r>
            <a:r>
              <a:rPr lang="en-US" sz="1600" dirty="0" err="1"/>
              <a:t>sehari-hari</a:t>
            </a:r>
            <a:r>
              <a:rPr lang="en-US" sz="1600" dirty="0"/>
              <a:t>.</a:t>
            </a:r>
            <a:endParaRPr lang="id-ID" sz="16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34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  <p:bldLst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1065788" y="2017752"/>
            <a:ext cx="3277612" cy="553998"/>
            <a:chOff x="165847" y="1950806"/>
            <a:chExt cx="3277612" cy="553998"/>
          </a:xfrm>
        </p:grpSpPr>
        <p:sp>
          <p:nvSpPr>
            <p:cNvPr id="36" name="Oval 35"/>
            <p:cNvSpPr/>
            <p:nvPr/>
          </p:nvSpPr>
          <p:spPr>
            <a:xfrm>
              <a:off x="3071145" y="2063777"/>
              <a:ext cx="372314" cy="381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65847" y="2063777"/>
              <a:ext cx="3119439" cy="381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174391" y="1950806"/>
              <a:ext cx="2896754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id-ID" sz="2000" b="1" noProof="1">
                  <a:solidFill>
                    <a:schemeClr val="bg1"/>
                  </a:solidFill>
                  <a:latin typeface="+mj-lt"/>
                  <a:cs typeface="Arial" pitchFamily="34" charset="0"/>
                </a:rPr>
                <a:t>TUJUAN PEMBELAJARAN:</a:t>
              </a:r>
              <a:endParaRPr lang="en-US" sz="2000" b="1" noProof="1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620718" y="2694622"/>
            <a:ext cx="791368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lvl="0" indent="-342900">
              <a:buClrTx/>
              <a:buSzPct val="100000"/>
              <a:buFont typeface="+mj-lt"/>
              <a:buAutoNum type="arabicPeriod"/>
            </a:pPr>
            <a:r>
              <a:rPr lang="en-ID" dirty="0" err="1">
                <a:latin typeface="Calibri" pitchFamily="34" charset="0"/>
                <a:cs typeface="Calibri" pitchFamily="34" charset="0"/>
              </a:rPr>
              <a:t>Menguraikan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pengertian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iman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kepada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kitab-kitab</a:t>
            </a:r>
            <a:r>
              <a:rPr lang="en-ID" dirty="0">
                <a:latin typeface="Calibri" pitchFamily="34" charset="0"/>
                <a:cs typeface="Calibri" pitchFamily="34" charset="0"/>
              </a:rPr>
              <a:t> Allah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Swt</a:t>
            </a:r>
            <a:r>
              <a:rPr lang="en-ID" dirty="0">
                <a:latin typeface="Calibri" pitchFamily="34" charset="0"/>
                <a:cs typeface="Calibri" pitchFamily="34" charset="0"/>
              </a:rPr>
              <a:t>.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dengan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benar</a:t>
            </a:r>
            <a:r>
              <a:rPr lang="en-ID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42900" lvl="0" indent="-342900">
              <a:buClrTx/>
              <a:buSzPct val="100000"/>
              <a:buFont typeface="+mj-lt"/>
              <a:buAutoNum type="arabicPeriod"/>
            </a:pPr>
            <a:r>
              <a:rPr lang="en-ID" dirty="0" err="1" smtClean="0">
                <a:latin typeface="Calibri" pitchFamily="34" charset="0"/>
                <a:cs typeface="Calibri" pitchFamily="34" charset="0"/>
              </a:rPr>
              <a:t>Menelaah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nama-nama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kitab</a:t>
            </a:r>
            <a:r>
              <a:rPr lang="en-ID" dirty="0">
                <a:latin typeface="Calibri" pitchFamily="34" charset="0"/>
                <a:cs typeface="Calibri" pitchFamily="34" charset="0"/>
              </a:rPr>
              <a:t> Allah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Swt</a:t>
            </a:r>
            <a:r>
              <a:rPr lang="en-ID" dirty="0">
                <a:latin typeface="Calibri" pitchFamily="34" charset="0"/>
                <a:cs typeface="Calibri" pitchFamily="34" charset="0"/>
              </a:rPr>
              <a:t>. yang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wajib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diimani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dengan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benar</a:t>
            </a:r>
            <a:r>
              <a:rPr lang="en-ID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42900" lvl="0" indent="-342900">
              <a:buClrTx/>
              <a:buSzPct val="100000"/>
              <a:buFont typeface="+mj-lt"/>
              <a:buAutoNum type="arabicPeriod"/>
            </a:pPr>
            <a:r>
              <a:rPr lang="en-ID" dirty="0" err="1" smtClean="0">
                <a:latin typeface="Calibri" pitchFamily="34" charset="0"/>
                <a:cs typeface="Calibri" pitchFamily="34" charset="0"/>
              </a:rPr>
              <a:t>Menemukan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hikmah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beriman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kepada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kitab-kitab</a:t>
            </a:r>
            <a:r>
              <a:rPr lang="en-ID" dirty="0">
                <a:latin typeface="Calibri" pitchFamily="34" charset="0"/>
                <a:cs typeface="Calibri" pitchFamily="34" charset="0"/>
              </a:rPr>
              <a:t> Allah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Swt</a:t>
            </a:r>
            <a:r>
              <a:rPr lang="en-ID" dirty="0">
                <a:latin typeface="Calibri" pitchFamily="34" charset="0"/>
                <a:cs typeface="Calibri" pitchFamily="34" charset="0"/>
              </a:rPr>
              <a:t>.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dengan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benar</a:t>
            </a:r>
            <a:r>
              <a:rPr lang="en-ID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42900" lvl="0" indent="-342900">
              <a:buClrTx/>
              <a:buSzPct val="100000"/>
              <a:buFont typeface="+mj-lt"/>
              <a:buAutoNum type="arabicPeriod"/>
            </a:pPr>
            <a:r>
              <a:rPr lang="en-ID" dirty="0" err="1" smtClean="0">
                <a:latin typeface="Calibri" pitchFamily="34" charset="0"/>
                <a:cs typeface="Calibri" pitchFamily="34" charset="0"/>
              </a:rPr>
              <a:t>Mengimplementasikan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perilaku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beriman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kepada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kitab-kitab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smtClean="0">
                <a:latin typeface="Calibri" pitchFamily="34" charset="0"/>
                <a:cs typeface="Calibri" pitchFamily="34" charset="0"/>
              </a:rPr>
              <a:t>Allah </a:t>
            </a:r>
            <a:r>
              <a:rPr lang="en-ID" dirty="0" err="1" smtClean="0">
                <a:latin typeface="Calibri" pitchFamily="34" charset="0"/>
                <a:cs typeface="Calibri" pitchFamily="34" charset="0"/>
              </a:rPr>
              <a:t>Swt</a:t>
            </a:r>
            <a:r>
              <a:rPr lang="en-ID" dirty="0">
                <a:latin typeface="Calibri" pitchFamily="34" charset="0"/>
                <a:cs typeface="Calibri" pitchFamily="34" charset="0"/>
              </a:rPr>
              <a:t>.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dengan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benar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dalam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kehidupan</a:t>
            </a:r>
            <a:r>
              <a:rPr lang="en-ID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dirty="0" err="1">
                <a:latin typeface="Calibri" pitchFamily="34" charset="0"/>
                <a:cs typeface="Calibri" pitchFamily="34" charset="0"/>
              </a:rPr>
              <a:t>sehari-hari</a:t>
            </a:r>
            <a:r>
              <a:rPr lang="en-ID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137605" y="121182"/>
            <a:ext cx="5918351" cy="1610978"/>
            <a:chOff x="25248" y="-29828"/>
            <a:chExt cx="5832727" cy="1610978"/>
          </a:xfrm>
        </p:grpSpPr>
        <p:grpSp>
          <p:nvGrpSpPr>
            <p:cNvPr id="30" name="Group 29"/>
            <p:cNvGrpSpPr/>
            <p:nvPr/>
          </p:nvGrpSpPr>
          <p:grpSpPr>
            <a:xfrm>
              <a:off x="25248" y="-29828"/>
              <a:ext cx="1552692" cy="1559792"/>
              <a:chOff x="2895601" y="-542991"/>
              <a:chExt cx="960519" cy="960519"/>
            </a:xfrm>
            <a:solidFill>
              <a:srgbClr val="7030A0"/>
            </a:solidFill>
          </p:grpSpPr>
          <p:sp>
            <p:nvSpPr>
              <p:cNvPr id="33" name="Oval 32"/>
              <p:cNvSpPr/>
              <p:nvPr/>
            </p:nvSpPr>
            <p:spPr>
              <a:xfrm>
                <a:off x="2895601" y="-542991"/>
                <a:ext cx="960519" cy="9605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>
                  <a:solidFill>
                    <a:srgbClr val="4F81BD"/>
                  </a:solidFill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2926336" y="-512255"/>
                <a:ext cx="898264" cy="89826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/>
              </a:p>
            </p:txBody>
          </p:sp>
        </p:grpSp>
        <p:sp>
          <p:nvSpPr>
            <p:cNvPr id="28" name="Rounded Rectangle 27"/>
            <p:cNvSpPr/>
            <p:nvPr/>
          </p:nvSpPr>
          <p:spPr>
            <a:xfrm>
              <a:off x="685800" y="266809"/>
              <a:ext cx="5029200" cy="1180589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Horizontal Scroll 25"/>
            <p:cNvSpPr/>
            <p:nvPr/>
          </p:nvSpPr>
          <p:spPr>
            <a:xfrm>
              <a:off x="878818" y="24225"/>
              <a:ext cx="4979157" cy="1480725"/>
            </a:xfrm>
            <a:prstGeom prst="horizontalScroll">
              <a:avLst/>
            </a:pr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76200" y="21358"/>
              <a:ext cx="1552692" cy="1559792"/>
              <a:chOff x="2895601" y="-542991"/>
              <a:chExt cx="960519" cy="960519"/>
            </a:xfrm>
            <a:solidFill>
              <a:srgbClr val="F286ED"/>
            </a:solidFill>
          </p:grpSpPr>
          <p:grpSp>
            <p:nvGrpSpPr>
              <p:cNvPr id="9" name="Group 8"/>
              <p:cNvGrpSpPr/>
              <p:nvPr/>
            </p:nvGrpSpPr>
            <p:grpSpPr>
              <a:xfrm>
                <a:off x="2895601" y="-542991"/>
                <a:ext cx="960519" cy="960519"/>
                <a:chOff x="2895601" y="-542991"/>
                <a:chExt cx="960519" cy="960519"/>
              </a:xfrm>
              <a:grpFill/>
            </p:grpSpPr>
            <p:sp>
              <p:nvSpPr>
                <p:cNvPr id="12" name="Oval 11"/>
                <p:cNvSpPr/>
                <p:nvPr/>
              </p:nvSpPr>
              <p:spPr>
                <a:xfrm>
                  <a:off x="2895601" y="-542991"/>
                  <a:ext cx="960519" cy="96051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050" dirty="0">
                    <a:solidFill>
                      <a:srgbClr val="4F81BD"/>
                    </a:solidFill>
                  </a:endParaRPr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2926336" y="-512255"/>
                  <a:ext cx="898264" cy="8982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050" dirty="0"/>
                </a:p>
              </p:txBody>
            </p:sp>
          </p:grpSp>
          <p:sp>
            <p:nvSpPr>
              <p:cNvPr id="11" name="Rectangle 10"/>
              <p:cNvSpPr/>
              <p:nvPr/>
            </p:nvSpPr>
            <p:spPr>
              <a:xfrm>
                <a:off x="3196755" y="-75728"/>
                <a:ext cx="375237" cy="371515"/>
              </a:xfrm>
              <a:prstGeom prst="rect">
                <a:avLst/>
              </a:prstGeom>
              <a:grpFill/>
            </p:spPr>
            <p:txBody>
              <a:bodyPr wrap="none" lIns="68580" tIns="34290" rIns="68580" bIns="34290">
                <a:spAutoFit/>
              </a:bodyPr>
              <a:lstStyle/>
              <a:p>
                <a:pPr algn="ctr"/>
                <a:r>
                  <a:rPr lang="en-US" sz="3600" b="1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01</a:t>
                </a: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114265" y="-431148"/>
                <a:ext cx="539850" cy="371515"/>
              </a:xfrm>
              <a:prstGeom prst="rect">
                <a:avLst/>
              </a:prstGeom>
              <a:grpFill/>
            </p:spPr>
            <p:txBody>
              <a:bodyPr wrap="none" lIns="68580" tIns="34290" rIns="68580" bIns="34290">
                <a:spAutoFit/>
              </a:bodyPr>
              <a:lstStyle/>
              <a:p>
                <a:pPr algn="ctr"/>
                <a:r>
                  <a:rPr lang="en-US" sz="3600" b="1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Bab</a:t>
                </a:r>
              </a:p>
            </p:txBody>
          </p:sp>
        </p:grpSp>
        <p:sp>
          <p:nvSpPr>
            <p:cNvPr id="4" name="テキスト プレースホルダー 17"/>
            <p:cNvSpPr txBox="1">
              <a:spLocks/>
            </p:cNvSpPr>
            <p:nvPr/>
          </p:nvSpPr>
          <p:spPr>
            <a:xfrm>
              <a:off x="1375277" y="209550"/>
              <a:ext cx="4482698" cy="1028061"/>
            </a:xfrm>
            <a:prstGeom prst="rect">
              <a:avLst/>
            </a:prstGeom>
          </p:spPr>
          <p:txBody>
            <a:bodyPr vert="horz" lIns="36000" tIns="36000" rIns="36000" bIns="36000" rtlCol="0" anchor="ctr">
              <a:noAutofit/>
            </a:bodyPr>
            <a:lstStyle>
              <a:lvl1pPr marL="342900" indent="-34290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Clr>
                  <a:schemeClr val="accent5"/>
                </a:buClr>
                <a:buFont typeface="Wingdings" panose="05000000000000000000" pitchFamily="2" charset="2"/>
                <a:buChar char="l"/>
                <a:defRPr kumimoji="1" sz="20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3000" b="1" dirty="0" err="1" smtClean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Iman</a:t>
              </a:r>
              <a:r>
                <a:rPr lang="en-US" sz="3000" b="1" dirty="0" smtClean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 </a:t>
              </a:r>
              <a:r>
                <a:rPr lang="en-US" sz="3000" b="1" dirty="0" err="1" smtClean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Kepada</a:t>
              </a:r>
              <a:r>
                <a:rPr lang="en-US" sz="3000" b="1" dirty="0" smtClean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 </a:t>
              </a:r>
              <a:r>
                <a:rPr lang="en-US" sz="3000" b="1" dirty="0" err="1" smtClean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Kitab-kitab</a:t>
              </a:r>
              <a:r>
                <a:rPr lang="en-US" sz="3000" b="1" dirty="0" smtClean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 Allah </a:t>
              </a:r>
              <a:r>
                <a:rPr lang="en-US" sz="3000" b="1" dirty="0" err="1" smtClean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Swt</a:t>
              </a:r>
              <a:r>
                <a:rPr lang="id-ID" sz="3000" b="1" dirty="0" smtClean="0">
                  <a:ln w="0"/>
                  <a:solidFill>
                    <a:schemeClr val="bg1"/>
                  </a:solidFill>
                  <a:cs typeface="Arial" panose="020B0604020202020204" pitchFamily="34" charset="0"/>
                </a:rPr>
                <a:t>.</a:t>
              </a:r>
              <a:endParaRPr lang="id-ID" sz="3000" b="1" dirty="0">
                <a:ln w="0"/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972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09550"/>
            <a:ext cx="5115017" cy="7044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269282"/>
            <a:ext cx="55626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Apa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yang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akan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kita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pelajari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23" name="Chevron 22"/>
          <p:cNvSpPr/>
          <p:nvPr/>
        </p:nvSpPr>
        <p:spPr>
          <a:xfrm>
            <a:off x="863199" y="1428750"/>
            <a:ext cx="3758184" cy="731849"/>
          </a:xfrm>
          <a:prstGeom prst="chevron">
            <a:avLst/>
          </a:prstGeom>
          <a:solidFill>
            <a:schemeClr val="bg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lphaUcPeriod"/>
            </a:pP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Pengertian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Iman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kepada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Kitab-kitab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Allah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Swt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.</a:t>
            </a:r>
          </a:p>
        </p:txBody>
      </p:sp>
      <p:sp>
        <p:nvSpPr>
          <p:cNvPr id="24" name="Chevron 23"/>
          <p:cNvSpPr/>
          <p:nvPr/>
        </p:nvSpPr>
        <p:spPr>
          <a:xfrm flipH="1">
            <a:off x="813509" y="2380811"/>
            <a:ext cx="3758491" cy="731849"/>
          </a:xfrm>
          <a:prstGeom prst="chevron">
            <a:avLst/>
          </a:prstGeom>
          <a:solidFill>
            <a:schemeClr val="bg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lphaUcPeriod" startAt="2"/>
            </a:pP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Kitab-kitab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Allah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Swt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.</a:t>
            </a:r>
          </a:p>
        </p:txBody>
      </p:sp>
      <p:sp>
        <p:nvSpPr>
          <p:cNvPr id="25" name="Chevron 24"/>
          <p:cNvSpPr/>
          <p:nvPr/>
        </p:nvSpPr>
        <p:spPr>
          <a:xfrm>
            <a:off x="863199" y="3362010"/>
            <a:ext cx="3758184" cy="731849"/>
          </a:xfrm>
          <a:prstGeom prst="chevron">
            <a:avLst/>
          </a:prstGeom>
          <a:solidFill>
            <a:schemeClr val="bg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lphaUcPeriod" startAt="3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Al-Qur’an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sebagai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Pedoman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Hidup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7" name="Chevron 26"/>
          <p:cNvSpPr/>
          <p:nvPr/>
        </p:nvSpPr>
        <p:spPr>
          <a:xfrm flipH="1">
            <a:off x="4621383" y="1790054"/>
            <a:ext cx="3758493" cy="731849"/>
          </a:xfrm>
          <a:prstGeom prst="chevron">
            <a:avLst/>
          </a:prstGeom>
          <a:solidFill>
            <a:schemeClr val="bg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lphaUcPeriod" startAt="4"/>
            </a:pP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Perilaku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Beriman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kepada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Kitab-kitab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Allah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Swt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.</a:t>
            </a:r>
          </a:p>
        </p:txBody>
      </p:sp>
      <p:sp>
        <p:nvSpPr>
          <p:cNvPr id="28" name="Chevron 27"/>
          <p:cNvSpPr/>
          <p:nvPr/>
        </p:nvSpPr>
        <p:spPr>
          <a:xfrm>
            <a:off x="4800600" y="2910452"/>
            <a:ext cx="3758184" cy="731849"/>
          </a:xfrm>
          <a:prstGeom prst="chevron">
            <a:avLst/>
          </a:prstGeom>
          <a:solidFill>
            <a:schemeClr val="bg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lphaUcPeriod" startAt="5"/>
            </a:pP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Hikmah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Beriman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kepada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Kitab-kitab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Allah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  <a:latin typeface="+mj-lt"/>
              </a:rPr>
              <a:t>Swt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9674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33350"/>
            <a:ext cx="5029200" cy="112366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188478"/>
            <a:ext cx="4572000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Pengertian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Iman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kepada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Kitab</a:t>
            </a:r>
            <a:r>
              <a:rPr lang="id-ID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-k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itab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Allah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Swt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.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91098" y="1510131"/>
            <a:ext cx="3706145" cy="23890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21333383">
            <a:off x="615888" y="1488524"/>
            <a:ext cx="3706145" cy="2389085"/>
          </a:xfrm>
          <a:prstGeom prst="rect">
            <a:avLst/>
          </a:prstGeom>
          <a:solidFill>
            <a:srgbClr val="FFD13F"/>
          </a:solidFill>
          <a:ln>
            <a:solidFill>
              <a:srgbClr val="EE8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38577">
            <a:off x="5833" y="1190298"/>
            <a:ext cx="1442028" cy="80280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904162" y="1929308"/>
            <a:ext cx="3706145" cy="23890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 rot="21333383">
            <a:off x="4928952" y="1907701"/>
            <a:ext cx="3706145" cy="2389085"/>
          </a:xfrm>
          <a:prstGeom prst="rect">
            <a:avLst/>
          </a:prstGeom>
          <a:solidFill>
            <a:srgbClr val="FFD13F"/>
          </a:solidFill>
          <a:ln>
            <a:solidFill>
              <a:srgbClr val="EE8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Calibri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38577">
            <a:off x="4318895" y="1694887"/>
            <a:ext cx="1442028" cy="802801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724219" y="1480667"/>
            <a:ext cx="33878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1600" dirty="0">
              <a:latin typeface="+mj-lt"/>
            </a:endParaRPr>
          </a:p>
          <a:p>
            <a:pPr algn="just"/>
            <a:r>
              <a:rPr lang="en-US" sz="1600" dirty="0" err="1">
                <a:latin typeface="+mj-lt"/>
              </a:rPr>
              <a:t>Iman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kepada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kitab-kitab</a:t>
            </a:r>
            <a:r>
              <a:rPr lang="en-US" sz="1600" dirty="0">
                <a:latin typeface="+mj-lt"/>
              </a:rPr>
              <a:t> Allah </a:t>
            </a:r>
            <a:r>
              <a:rPr lang="en-US" sz="1600" dirty="0" err="1">
                <a:latin typeface="+mj-lt"/>
              </a:rPr>
              <a:t>Swt</a:t>
            </a:r>
            <a:r>
              <a:rPr lang="en-US" sz="1600" dirty="0">
                <a:latin typeface="+mj-lt"/>
              </a:rPr>
              <a:t>. </a:t>
            </a:r>
            <a:r>
              <a:rPr lang="en-US" sz="1600" dirty="0" err="1">
                <a:latin typeface="+mj-lt"/>
              </a:rPr>
              <a:t>termasuk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dalam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rukun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iman</a:t>
            </a:r>
            <a:r>
              <a:rPr lang="en-US" sz="1600" dirty="0">
                <a:latin typeface="+mj-lt"/>
              </a:rPr>
              <a:t> yang </a:t>
            </a:r>
            <a:r>
              <a:rPr lang="en-US" sz="1600" dirty="0" err="1">
                <a:latin typeface="+mj-lt"/>
              </a:rPr>
              <a:t>ketiga</a:t>
            </a:r>
            <a:r>
              <a:rPr lang="en-US" sz="1600" dirty="0">
                <a:latin typeface="+mj-lt"/>
              </a:rPr>
              <a:t>. </a:t>
            </a:r>
            <a:r>
              <a:rPr lang="en-US" sz="1600" dirty="0" err="1">
                <a:latin typeface="+mj-lt"/>
              </a:rPr>
              <a:t>Iman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kepada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kitab-kitab</a:t>
            </a:r>
            <a:r>
              <a:rPr lang="en-US" sz="1600" dirty="0">
                <a:latin typeface="+mj-lt"/>
              </a:rPr>
              <a:t> Allah </a:t>
            </a:r>
            <a:r>
              <a:rPr lang="en-US" sz="1600" dirty="0" err="1">
                <a:latin typeface="+mj-lt"/>
              </a:rPr>
              <a:t>Swt</a:t>
            </a:r>
            <a:r>
              <a:rPr lang="en-US" sz="1600" dirty="0">
                <a:latin typeface="+mj-lt"/>
              </a:rPr>
              <a:t>. </a:t>
            </a:r>
            <a:r>
              <a:rPr lang="en-US" sz="1600" dirty="0" err="1">
                <a:latin typeface="+mj-lt"/>
              </a:rPr>
              <a:t>artinya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meyakini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dan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memercayai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dengan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sepenuh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hati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bahwa</a:t>
            </a:r>
            <a:r>
              <a:rPr lang="en-US" sz="1600" dirty="0">
                <a:latin typeface="+mj-lt"/>
              </a:rPr>
              <a:t> Allah </a:t>
            </a:r>
            <a:r>
              <a:rPr lang="en-US" sz="1600" dirty="0" err="1">
                <a:latin typeface="+mj-lt"/>
              </a:rPr>
              <a:t>Swt</a:t>
            </a:r>
            <a:r>
              <a:rPr lang="en-US" sz="1600" dirty="0">
                <a:latin typeface="+mj-lt"/>
              </a:rPr>
              <a:t>. </a:t>
            </a:r>
            <a:r>
              <a:rPr lang="en-US" sz="1600" dirty="0" err="1">
                <a:latin typeface="+mj-lt"/>
              </a:rPr>
              <a:t>telah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menurunkan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kitab-kitab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suci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kepada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para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nabi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dan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rasul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untuk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disampaikan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kepada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umatnya</a:t>
            </a:r>
            <a:r>
              <a:rPr lang="en-US" sz="1600" dirty="0">
                <a:latin typeface="+mj-lt"/>
              </a:rPr>
              <a:t>.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098591" y="2146066"/>
            <a:ext cx="338788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Kitab-kitab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 Allah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Swt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.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tersebut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berisi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petunjuk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,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perintah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,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dan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larangan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 yang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dijadikan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pedoman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bagi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umat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manusia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.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Semua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kitab-kitab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 Allah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Swt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.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memiliki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ajaran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pokok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 yang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sama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,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yaitu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perintah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untuk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mengesakan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 Allah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Swt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.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dan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tidak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menyekutukan-Nya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Calibri" pitchFamily="34" charset="0"/>
              </a:rPr>
              <a:t>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3200" y="617365"/>
            <a:ext cx="1726603" cy="172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23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45997"/>
            <a:ext cx="4882055" cy="89196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1000" y="212762"/>
            <a:ext cx="52199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Kitab-kitab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Allah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Swt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</a:p>
        </p:txBody>
      </p:sp>
      <p:sp>
        <p:nvSpPr>
          <p:cNvPr id="10" name="Google Shape;653;p63"/>
          <p:cNvSpPr txBox="1">
            <a:spLocks/>
          </p:cNvSpPr>
          <p:nvPr/>
        </p:nvSpPr>
        <p:spPr>
          <a:xfrm>
            <a:off x="381000" y="1819632"/>
            <a:ext cx="2495442" cy="250471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Kitab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Taurat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merupakan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kitab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diturunkan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kepada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Nabi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Musa 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A.S.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Nama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kitab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Taurat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berasal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dari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kata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dalam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bahasa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Ibrani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yaitu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torah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berarti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instruksi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.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endParaRPr lang="en-ID" sz="16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8" name="Google Shape;653;p63"/>
          <p:cNvSpPr txBox="1">
            <a:spLocks/>
          </p:cNvSpPr>
          <p:nvPr/>
        </p:nvSpPr>
        <p:spPr>
          <a:xfrm>
            <a:off x="1198562" y="1047750"/>
            <a:ext cx="1629103" cy="609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endParaRPr lang="en-ID" sz="1800" dirty="0" smtClean="0">
              <a:latin typeface="Calibri" pitchFamily="34" charset="0"/>
              <a:cs typeface="Calibri" pitchFamily="34" charset="0"/>
            </a:endParaRP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endParaRPr lang="en-ID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Google Shape;653;p63"/>
          <p:cNvSpPr txBox="1">
            <a:spLocks/>
          </p:cNvSpPr>
          <p:nvPr/>
        </p:nvSpPr>
        <p:spPr>
          <a:xfrm>
            <a:off x="438042" y="1047750"/>
            <a:ext cx="760520" cy="6096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endParaRPr lang="en-ID" sz="3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690" y="971550"/>
            <a:ext cx="760520" cy="609600"/>
          </a:xfrm>
        </p:spPr>
        <p:txBody>
          <a:bodyPr/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01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198561" y="1123950"/>
            <a:ext cx="1629103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</a:rPr>
              <a:t>Taurat</a:t>
            </a:r>
            <a:endParaRPr lang="en-US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Google Shape;653;p63"/>
          <p:cNvSpPr txBox="1">
            <a:spLocks/>
          </p:cNvSpPr>
          <p:nvPr/>
        </p:nvSpPr>
        <p:spPr>
          <a:xfrm>
            <a:off x="3079642" y="1062190"/>
            <a:ext cx="5715000" cy="334626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ID" sz="1600" dirty="0">
                <a:latin typeface="Calibri" pitchFamily="34" charset="0"/>
                <a:cs typeface="Calibri" pitchFamily="34" charset="0"/>
              </a:rPr>
              <a:t>Isi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dari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kitab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Taurat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dikenal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sebagai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Ten Commandments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atau</a:t>
            </a:r>
            <a:endParaRPr lang="en-ID" sz="1600" dirty="0">
              <a:latin typeface="Calibri" pitchFamily="34" charset="0"/>
              <a:cs typeface="Calibri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ID" sz="1600" dirty="0" err="1">
                <a:latin typeface="Calibri" pitchFamily="34" charset="0"/>
                <a:cs typeface="Calibri" pitchFamily="34" charset="0"/>
              </a:rPr>
              <a:t>sepuluh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hukum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yaitu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:</a:t>
            </a:r>
            <a:endParaRPr lang="en-ID" sz="1600" dirty="0">
              <a:latin typeface="Calibri" pitchFamily="34" charset="0"/>
              <a:cs typeface="Calibri" pitchFamily="34" charset="0"/>
            </a:endParaRPr>
          </a:p>
          <a:p>
            <a:pPr algn="just">
              <a:spcBef>
                <a:spcPts val="0"/>
              </a:spcBef>
              <a:buAutoNum type="alphaLcPeriod"/>
            </a:pP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Perintah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untuk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mengesakan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Allah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Swt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just">
              <a:spcBef>
                <a:spcPts val="0"/>
              </a:spcBef>
              <a:buAutoNum type="alphaLcPeriod"/>
            </a:pP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Perintah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untuk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menghormati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orang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tua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just">
              <a:spcBef>
                <a:spcPts val="0"/>
              </a:spcBef>
              <a:buAutoNum type="alphaLcPeriod"/>
            </a:pP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Perintah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untuk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mengultuskan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atau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menyucikan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hari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Sabtu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just">
              <a:spcBef>
                <a:spcPts val="0"/>
              </a:spcBef>
              <a:buAutoNum type="alphaLcPeriod"/>
            </a:pP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Larangan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membuat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patung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menyerupai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apa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pun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dan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menyembahnya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just">
              <a:spcBef>
                <a:spcPts val="0"/>
              </a:spcBef>
              <a:buAutoNum type="alphaLcPeriod"/>
            </a:pP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Larangan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menyebut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nama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Allah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Swt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.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dengan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sembarangan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just">
              <a:spcBef>
                <a:spcPts val="0"/>
              </a:spcBef>
              <a:buAutoNum type="alphaLcPeriod"/>
            </a:pP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Larangan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membunuh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berzina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mencuri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just">
              <a:spcBef>
                <a:spcPts val="0"/>
              </a:spcBef>
              <a:buAutoNum type="alphaLcPeriod"/>
            </a:pP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Larangan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mengungkapkan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kesaksian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palsu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just">
              <a:spcBef>
                <a:spcPts val="0"/>
              </a:spcBef>
              <a:buAutoNum type="alphaLcPeriod"/>
            </a:pP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Larangan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mengambil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hak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orang lain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06656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825056"/>
            <a:ext cx="3346065" cy="334606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45997"/>
            <a:ext cx="4882055" cy="89196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1000" y="212762"/>
            <a:ext cx="52199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Kitab-kitab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Allah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Swt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</a:p>
        </p:txBody>
      </p:sp>
      <p:sp>
        <p:nvSpPr>
          <p:cNvPr id="10" name="Google Shape;653;p63"/>
          <p:cNvSpPr txBox="1">
            <a:spLocks/>
          </p:cNvSpPr>
          <p:nvPr/>
        </p:nvSpPr>
        <p:spPr>
          <a:xfrm>
            <a:off x="762000" y="1959158"/>
            <a:ext cx="2495442" cy="223599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Kitab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Zabur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merupakan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kitab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yang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diturunkan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oleh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Allah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Swt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.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kepada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Nabi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Daud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A.S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Dalam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bahasa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Ibrani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Zabur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artinya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menulis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.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 K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itab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Zabur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bermakna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kitab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ditulis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8" name="Google Shape;653;p63"/>
          <p:cNvSpPr txBox="1">
            <a:spLocks/>
          </p:cNvSpPr>
          <p:nvPr/>
        </p:nvSpPr>
        <p:spPr>
          <a:xfrm>
            <a:off x="1579562" y="1187276"/>
            <a:ext cx="1629103" cy="609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endParaRPr lang="en-ID" sz="1800" dirty="0" smtClean="0">
              <a:latin typeface="Calibri" pitchFamily="34" charset="0"/>
              <a:cs typeface="Calibri" pitchFamily="34" charset="0"/>
            </a:endParaRP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endParaRPr lang="en-ID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Google Shape;653;p63"/>
          <p:cNvSpPr txBox="1">
            <a:spLocks/>
          </p:cNvSpPr>
          <p:nvPr/>
        </p:nvSpPr>
        <p:spPr>
          <a:xfrm>
            <a:off x="819042" y="1187276"/>
            <a:ext cx="760520" cy="6096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endParaRPr lang="en-ID" sz="3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690" y="1111076"/>
            <a:ext cx="760520" cy="609600"/>
          </a:xfrm>
        </p:spPr>
        <p:txBody>
          <a:bodyPr/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02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579561" y="1263476"/>
            <a:ext cx="1629103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</a:rPr>
              <a:t>Zabur</a:t>
            </a:r>
            <a:endParaRPr lang="en-US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Google Shape;653;p63"/>
          <p:cNvSpPr txBox="1">
            <a:spLocks/>
          </p:cNvSpPr>
          <p:nvPr/>
        </p:nvSpPr>
        <p:spPr>
          <a:xfrm>
            <a:off x="3657600" y="2926811"/>
            <a:ext cx="2895600" cy="126833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ID" sz="1600" dirty="0">
                <a:latin typeface="Calibri" pitchFamily="34" charset="0"/>
                <a:cs typeface="Calibri" pitchFamily="34" charset="0"/>
              </a:rPr>
              <a:t>Isi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dari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kitab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Zabur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/>
              <a:t>memuat</a:t>
            </a:r>
            <a:r>
              <a:rPr lang="en-US" sz="1600" dirty="0" smtClean="0"/>
              <a:t> </a:t>
            </a:r>
            <a:r>
              <a:rPr lang="en-US" sz="1600" dirty="0" err="1"/>
              <a:t>kumpulan</a:t>
            </a:r>
            <a:r>
              <a:rPr lang="en-US" sz="1600" dirty="0"/>
              <a:t> </a:t>
            </a:r>
            <a:r>
              <a:rPr lang="en-US" sz="1600" dirty="0" err="1"/>
              <a:t>ayat-ayat</a:t>
            </a:r>
            <a:r>
              <a:rPr lang="en-US" sz="1600" dirty="0"/>
              <a:t> yang </a:t>
            </a:r>
            <a:r>
              <a:rPr lang="en-US" sz="1600" dirty="0" err="1"/>
              <a:t>suci</a:t>
            </a:r>
            <a:r>
              <a:rPr lang="en-US" sz="1600" dirty="0"/>
              <a:t> yang </a:t>
            </a:r>
            <a:r>
              <a:rPr lang="en-US" sz="1600" dirty="0" err="1"/>
              <a:t>berisi</a:t>
            </a:r>
            <a:r>
              <a:rPr lang="en-US" sz="1600" dirty="0"/>
              <a:t> </a:t>
            </a:r>
            <a:r>
              <a:rPr lang="en-US" sz="1600" dirty="0" err="1"/>
              <a:t>nasihat</a:t>
            </a:r>
            <a:r>
              <a:rPr lang="en-US" sz="1600" dirty="0"/>
              <a:t>, kata-kata </a:t>
            </a:r>
            <a:r>
              <a:rPr lang="en-US" sz="1600" dirty="0" err="1"/>
              <a:t>hikmah</a:t>
            </a:r>
            <a:r>
              <a:rPr lang="en-US" sz="1600" dirty="0"/>
              <a:t>,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puji-pujian</a:t>
            </a:r>
            <a:r>
              <a:rPr lang="en-US" sz="1600" dirty="0"/>
              <a:t>.</a:t>
            </a:r>
            <a:endParaRPr lang="en-ID" sz="1600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025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45997"/>
            <a:ext cx="4882055" cy="89196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1000" y="212762"/>
            <a:ext cx="52199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Kitab-kitab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Allah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Swt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</a:p>
        </p:txBody>
      </p:sp>
      <p:sp>
        <p:nvSpPr>
          <p:cNvPr id="10" name="Google Shape;653;p63"/>
          <p:cNvSpPr txBox="1">
            <a:spLocks/>
          </p:cNvSpPr>
          <p:nvPr/>
        </p:nvSpPr>
        <p:spPr>
          <a:xfrm>
            <a:off x="762000" y="1949054"/>
            <a:ext cx="3733800" cy="224587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ID" sz="1600" dirty="0" err="1">
                <a:latin typeface="Calibri" pitchFamily="34" charset="0"/>
                <a:cs typeface="Calibri" pitchFamily="34" charset="0"/>
              </a:rPr>
              <a:t>Kitab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Injil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merupakan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kitab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diturunkan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kepada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Nabi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Isa A.S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.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sebagai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penguat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dan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penyempurna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syariat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kitab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Taurat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Kitab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Injil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memberi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petunjuk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kepada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jalan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yang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lurus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menjelaskan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benar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salah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serta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beribadah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hanya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kepada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Allah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Swt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.</a:t>
            </a:r>
            <a:endParaRPr lang="en-ID" sz="16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8" name="Google Shape;653;p63"/>
          <p:cNvSpPr txBox="1">
            <a:spLocks/>
          </p:cNvSpPr>
          <p:nvPr/>
        </p:nvSpPr>
        <p:spPr>
          <a:xfrm>
            <a:off x="1503362" y="1047750"/>
            <a:ext cx="1629103" cy="609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endParaRPr lang="en-ID" sz="1800" dirty="0" smtClean="0">
              <a:latin typeface="Calibri" pitchFamily="34" charset="0"/>
              <a:cs typeface="Calibri" pitchFamily="34" charset="0"/>
            </a:endParaRP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endParaRPr lang="en-ID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Google Shape;653;p63"/>
          <p:cNvSpPr txBox="1">
            <a:spLocks/>
          </p:cNvSpPr>
          <p:nvPr/>
        </p:nvSpPr>
        <p:spPr>
          <a:xfrm>
            <a:off x="742842" y="1047750"/>
            <a:ext cx="760520" cy="6096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endParaRPr lang="en-ID" sz="3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490" y="971550"/>
            <a:ext cx="760520" cy="609600"/>
          </a:xfrm>
        </p:spPr>
        <p:txBody>
          <a:bodyPr/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03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503361" y="1123950"/>
            <a:ext cx="1629103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</a:rPr>
              <a:t>Injil</a:t>
            </a:r>
            <a:endParaRPr lang="en-US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Google Shape;653;p63"/>
          <p:cNvSpPr txBox="1">
            <a:spLocks/>
          </p:cNvSpPr>
          <p:nvPr/>
        </p:nvSpPr>
        <p:spPr>
          <a:xfrm>
            <a:off x="4648200" y="1670840"/>
            <a:ext cx="4114800" cy="261377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ID" sz="1600" dirty="0" smtClean="0">
                <a:latin typeface="Calibri" pitchFamily="34" charset="0"/>
                <a:cs typeface="Calibri" pitchFamily="34" charset="0"/>
              </a:rPr>
              <a:t>Isi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pokok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kitab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Injil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adalah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sebagai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berikut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just">
              <a:spcBef>
                <a:spcPts val="0"/>
              </a:spcBef>
              <a:buAutoNum type="alphaLcPeriod"/>
            </a:pP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Perintah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untuk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kembali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mengesakan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Allah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Swt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just">
              <a:spcBef>
                <a:spcPts val="0"/>
              </a:spcBef>
              <a:buAutoNum type="alphaLcPeriod"/>
            </a:pP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Membenarkan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keberadaan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kitab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Taurat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just">
              <a:spcBef>
                <a:spcPts val="0"/>
              </a:spcBef>
              <a:buAutoNum type="alphaLcPeriod"/>
            </a:pP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Menguatkan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menyempurnakan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isi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dari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kitab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Taurat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just">
              <a:spcBef>
                <a:spcPts val="0"/>
              </a:spcBef>
              <a:buAutoNum type="alphaLcPeriod"/>
            </a:pP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Menyampaikan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bahwa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akan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muncul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nabi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terakhir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yang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bernama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Nabi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Muhammad Saw.</a:t>
            </a:r>
            <a:endParaRPr lang="en-ID" sz="1600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79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45997"/>
            <a:ext cx="4882055" cy="89196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1000" y="212762"/>
            <a:ext cx="52199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Kitab-kitab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Allah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Swt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</a:p>
        </p:txBody>
      </p:sp>
      <p:sp>
        <p:nvSpPr>
          <p:cNvPr id="10" name="Google Shape;653;p63"/>
          <p:cNvSpPr txBox="1">
            <a:spLocks/>
          </p:cNvSpPr>
          <p:nvPr/>
        </p:nvSpPr>
        <p:spPr>
          <a:xfrm>
            <a:off x="419894" y="1693332"/>
            <a:ext cx="2704306" cy="252315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ID" sz="1600" dirty="0" smtClean="0">
                <a:latin typeface="Calibri" pitchFamily="34" charset="0"/>
                <a:cs typeface="Calibri" pitchFamily="34" charset="0"/>
              </a:rPr>
              <a:t>Al-Qur’an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merupakan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kitab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terakhir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yang Allah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Swt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Turunkan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kepada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i="1" dirty="0" err="1" smtClean="0">
                <a:latin typeface="Calibri" pitchFamily="34" charset="0"/>
                <a:cs typeface="Calibri" pitchFamily="34" charset="0"/>
              </a:rPr>
              <a:t>khatamul</a:t>
            </a:r>
            <a:r>
              <a:rPr lang="en-ID" sz="16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i="1" dirty="0" err="1" smtClean="0">
                <a:latin typeface="Calibri" pitchFamily="34" charset="0"/>
                <a:cs typeface="Calibri" pitchFamily="34" charset="0"/>
              </a:rPr>
              <a:t>anbiyā</a:t>
            </a:r>
            <a:r>
              <a:rPr lang="en-ID" sz="1600" i="1" dirty="0" smtClean="0">
                <a:latin typeface="Calibri" pitchFamily="34" charset="0"/>
                <a:cs typeface="Calibri" pitchFamily="34" charset="0"/>
              </a:rPr>
              <a:t>'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,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yaitu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Nabi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Muhammad Saw. Al-Qur’an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adalah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kitab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yang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membenarkan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kitab-kitab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terdahulu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dan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berlaku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sampai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akhir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zaman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.</a:t>
            </a:r>
            <a:endParaRPr lang="en-ID" sz="16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8" name="Google Shape;653;p63"/>
          <p:cNvSpPr txBox="1">
            <a:spLocks/>
          </p:cNvSpPr>
          <p:nvPr/>
        </p:nvSpPr>
        <p:spPr>
          <a:xfrm>
            <a:off x="1205542" y="971550"/>
            <a:ext cx="1629103" cy="609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endParaRPr lang="en-ID" sz="1800" dirty="0" smtClean="0">
              <a:latin typeface="Calibri" pitchFamily="34" charset="0"/>
              <a:cs typeface="Calibri" pitchFamily="34" charset="0"/>
            </a:endParaRP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endParaRPr lang="en-ID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Google Shape;653;p63"/>
          <p:cNvSpPr txBox="1">
            <a:spLocks/>
          </p:cNvSpPr>
          <p:nvPr/>
        </p:nvSpPr>
        <p:spPr>
          <a:xfrm>
            <a:off x="445022" y="971550"/>
            <a:ext cx="760520" cy="6096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endParaRPr lang="en-ID" sz="3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670" y="895350"/>
            <a:ext cx="760520" cy="609600"/>
          </a:xfrm>
        </p:spPr>
        <p:txBody>
          <a:bodyPr/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04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205541" y="1047750"/>
            <a:ext cx="1629103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Al-Qur’an</a:t>
            </a:r>
            <a:endParaRPr lang="en-US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Google Shape;653;p63"/>
          <p:cNvSpPr txBox="1">
            <a:spLocks/>
          </p:cNvSpPr>
          <p:nvPr/>
        </p:nvSpPr>
        <p:spPr>
          <a:xfrm>
            <a:off x="3276816" y="895350"/>
            <a:ext cx="4648200" cy="315709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ID" sz="1600" dirty="0" smtClean="0">
                <a:latin typeface="Calibri" pitchFamily="34" charset="0"/>
                <a:cs typeface="Calibri" pitchFamily="34" charset="0"/>
              </a:rPr>
              <a:t>Isi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pokok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Al-Qur’an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adalah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sebagai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berikut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spcBef>
                <a:spcPts val="0"/>
              </a:spcBef>
              <a:buAutoNum type="alphaLcPeriod"/>
            </a:pPr>
            <a:r>
              <a:rPr lang="en-ID" sz="1600" dirty="0" err="1">
                <a:latin typeface="Calibri" pitchFamily="34" charset="0"/>
                <a:cs typeface="Calibri" pitchFamily="34" charset="0"/>
              </a:rPr>
              <a:t>Akidah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yaitu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perintah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mengesakan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Allah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Swt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spcBef>
                <a:spcPts val="0"/>
              </a:spcBef>
              <a:buAutoNum type="alphaLcPeriod"/>
            </a:pP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Akhlak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yaitu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ajaran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budi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pekerti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luhur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adab-adab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spcBef>
                <a:spcPts val="0"/>
              </a:spcBef>
              <a:buAutoNum type="alphaLcPeriod"/>
            </a:pP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Ibadah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muamalah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spcBef>
                <a:spcPts val="0"/>
              </a:spcBef>
              <a:buAutoNum type="alphaLcPeriod"/>
            </a:pP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Syariat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yaitu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ajaran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terkait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hukum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, di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antaranya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adalah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hukum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halal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haram.</a:t>
            </a:r>
          </a:p>
          <a:p>
            <a:pPr>
              <a:spcBef>
                <a:spcPts val="0"/>
              </a:spcBef>
              <a:buAutoNum type="alphaLcPeriod"/>
            </a:pP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Informasi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mengenai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hari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Akhir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spcBef>
                <a:spcPts val="0"/>
              </a:spcBef>
              <a:buAutoNum type="alphaLcPeriod"/>
            </a:pP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Sejarah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umat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terdahulu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spcBef>
                <a:spcPts val="0"/>
              </a:spcBef>
              <a:buAutoNum type="alphaLcPeriod"/>
            </a:pPr>
            <a:r>
              <a:rPr lang="en-ID" sz="1600" dirty="0" err="1" smtClean="0">
                <a:latin typeface="Calibri" pitchFamily="34" charset="0"/>
                <a:cs typeface="Calibri" pitchFamily="34" charset="0"/>
              </a:rPr>
              <a:t>Ilmu</a:t>
            </a:r>
            <a:r>
              <a:rPr lang="en-ID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pengetahuan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dasar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dapat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dikembangkan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D" sz="1600" dirty="0" err="1">
                <a:latin typeface="Calibri" pitchFamily="34" charset="0"/>
                <a:cs typeface="Calibri" pitchFamily="34" charset="0"/>
              </a:rPr>
              <a:t>manusia</a:t>
            </a:r>
            <a:r>
              <a:rPr lang="en-ID" sz="1600" dirty="0">
                <a:latin typeface="Calibri" pitchFamily="34" charset="0"/>
                <a:cs typeface="Calibri" pitchFamily="34" charset="0"/>
              </a:rPr>
              <a:t>.</a:t>
            </a:r>
            <a:endParaRPr lang="en-ID" sz="16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 descr="Quran book isolated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003" y="2266950"/>
            <a:ext cx="2740025" cy="274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66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Quran book isolated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651975"/>
            <a:ext cx="39624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133350"/>
            <a:ext cx="5867400" cy="73956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71284" y="252612"/>
            <a:ext cx="52199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Al-Qur’an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sebagai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Pedoman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Hidup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44C5DD-BECF-AF84-71F8-079F5344A741}"/>
              </a:ext>
            </a:extLst>
          </p:cNvPr>
          <p:cNvSpPr txBox="1"/>
          <p:nvPr/>
        </p:nvSpPr>
        <p:spPr>
          <a:xfrm>
            <a:off x="2667000" y="872914"/>
            <a:ext cx="6248400" cy="3643551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lvl="0" indent="225425" algn="just"/>
            <a:r>
              <a:rPr lang="en-US" sz="1600" dirty="0" smtClean="0">
                <a:latin typeface="Calibri" pitchFamily="34" charset="0"/>
                <a:cs typeface="Calibri" pitchFamily="34" charset="0"/>
              </a:rPr>
              <a:t>Al-Qur’an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merupakan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satu-satunya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kitab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suci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berlaku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sampai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saat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ini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hingga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hari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akhir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Al-Qur’an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berisi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tentang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kebenaran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tidak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ada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keraguan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padanya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. Al-Qur’an </a:t>
            </a:r>
            <a:r>
              <a:rPr lang="en-US" sz="1600" dirty="0" err="1"/>
              <a:t>mencakup</a:t>
            </a:r>
            <a:r>
              <a:rPr lang="en-US" sz="1600" dirty="0"/>
              <a:t> </a:t>
            </a:r>
            <a:r>
              <a:rPr lang="en-US" sz="1600" dirty="0" err="1"/>
              <a:t>pedoman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seluruh</a:t>
            </a:r>
            <a:r>
              <a:rPr lang="en-US" sz="1600" dirty="0"/>
              <a:t> </a:t>
            </a:r>
            <a:r>
              <a:rPr lang="en-US" sz="1600" dirty="0" err="1"/>
              <a:t>aspek</a:t>
            </a:r>
            <a:r>
              <a:rPr lang="en-US" sz="1600" dirty="0"/>
              <a:t> </a:t>
            </a:r>
            <a:r>
              <a:rPr lang="en-US" sz="1600" dirty="0" err="1" smtClean="0"/>
              <a:t>kehidupan</a:t>
            </a:r>
            <a:r>
              <a:rPr lang="en-US" sz="1600" dirty="0" smtClean="0"/>
              <a:t>. </a:t>
            </a:r>
          </a:p>
          <a:p>
            <a:pPr lvl="0" indent="225425" algn="just"/>
            <a:r>
              <a:rPr lang="en-US" sz="1600" dirty="0" smtClean="0">
                <a:latin typeface="Calibri" pitchFamily="34" charset="0"/>
                <a:cs typeface="Calibri" pitchFamily="34" charset="0"/>
              </a:rPr>
              <a:t>Al-Qur’an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mengajarkan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kita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untuk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mengenal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siapa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pencipta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dan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bagaimana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cara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kita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beribadah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kepada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-Nya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.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Al-Qur’an</a:t>
            </a:r>
            <a:r>
              <a:rPr lang="id-ID" sz="1600" dirty="0" smtClean="0">
                <a:latin typeface="Calibri" pitchFamily="34" charset="0"/>
                <a:cs typeface="Calibri" pitchFamily="34" charset="0"/>
              </a:rPr>
              <a:t> juga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mengajarkan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manusia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tentang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cara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bersosialisasi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dengan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sesama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manusia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adab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dan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etika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dalam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berbagai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situasi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kehidupan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serta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mendorong</a:t>
            </a:r>
            <a:r>
              <a:rPr lang="id-ID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manusia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untuk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menjadi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pribadi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berpikir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berakal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 Hal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tersebut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bertujuan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agar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manusia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menyadari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bahwa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kehidupan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di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dunia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hanya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sementara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kehidupan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akhirat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adalah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kehidupan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kekal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Dengan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demikian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sudah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seharusnya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manusia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mempersiapkan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diri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menuju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kehidupan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akhirat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. 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1947A38-80B9-4996-9EF5-60CB2A953D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8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61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2699</TotalTime>
  <Words>994</Words>
  <Application>Microsoft Office PowerPoint</Application>
  <PresentationFormat>On-screen Show (16:9)</PresentationFormat>
  <Paragraphs>84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ae_Ouhod</vt:lpstr>
      <vt:lpstr>Arial</vt:lpstr>
      <vt:lpstr>Calibri</vt:lpstr>
      <vt:lpstr>ＭＳ Ｐゴシック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01</vt:lpstr>
      <vt:lpstr>02</vt:lpstr>
      <vt:lpstr>03</vt:lpstr>
      <vt:lpstr>04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Hasanuddin</cp:lastModifiedBy>
  <cp:revision>290</cp:revision>
  <cp:lastPrinted>2022-04-09T01:52:42Z</cp:lastPrinted>
  <dcterms:created xsi:type="dcterms:W3CDTF">2022-01-17T01:37:52Z</dcterms:created>
  <dcterms:modified xsi:type="dcterms:W3CDTF">2024-10-03T08:11:06Z</dcterms:modified>
</cp:coreProperties>
</file>