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8" r:id="rId2"/>
    <p:sldId id="281" r:id="rId3"/>
    <p:sldId id="282" r:id="rId4"/>
    <p:sldId id="283" r:id="rId5"/>
    <p:sldId id="333" r:id="rId6"/>
    <p:sldId id="334" r:id="rId7"/>
    <p:sldId id="335" r:id="rId8"/>
    <p:sldId id="336" r:id="rId9"/>
    <p:sldId id="340" r:id="rId10"/>
    <p:sldId id="337" r:id="rId11"/>
    <p:sldId id="339" r:id="rId12"/>
    <p:sldId id="341" r:id="rId13"/>
    <p:sldId id="292" r:id="rId14"/>
  </p:sldIdLst>
  <p:sldSz cx="9144000" cy="5143500" type="screen16x9"/>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6900"/>
    <a:srgbClr val="705500"/>
    <a:srgbClr val="9A7500"/>
    <a:srgbClr val="D6A300"/>
    <a:srgbClr val="B08600"/>
    <a:srgbClr val="F2B800"/>
    <a:srgbClr val="EEB500"/>
    <a:srgbClr val="FABE00"/>
    <a:srgbClr val="F5D201"/>
    <a:srgbClr val="DA91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5" autoAdjust="0"/>
    <p:restoredTop sz="90364" autoAdjust="0"/>
  </p:normalViewPr>
  <p:slideViewPr>
    <p:cSldViewPr>
      <p:cViewPr varScale="1">
        <p:scale>
          <a:sx n="83" d="100"/>
          <a:sy n="83" d="100"/>
        </p:scale>
        <p:origin x="930" y="3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62E6E017-A963-4A82-B8B2-F25912348ED9}" type="datetimeFigureOut">
              <a:rPr lang="en-US" smtClean="0"/>
              <a:t>10/3/2024</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2BED2E8A-BC53-4118-AA88-80264F1A9751}" type="slidenum">
              <a:rPr lang="en-US" smtClean="0"/>
              <a:t>‹#›</a:t>
            </a:fld>
            <a:endParaRPr lang="en-US"/>
          </a:p>
        </p:txBody>
      </p:sp>
    </p:spTree>
    <p:extLst>
      <p:ext uri="{BB962C8B-B14F-4D97-AF65-F5344CB8AC3E}">
        <p14:creationId xmlns:p14="http://schemas.microsoft.com/office/powerpoint/2010/main" val="909689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65738" y="0"/>
            <a:ext cx="4029075" cy="350838"/>
          </a:xfrm>
          <a:prstGeom prst="rect">
            <a:avLst/>
          </a:prstGeom>
        </p:spPr>
        <p:txBody>
          <a:bodyPr vert="horz" lIns="91440" tIns="45720" rIns="91440" bIns="45720" rtlCol="0"/>
          <a:lstStyle>
            <a:lvl1pPr algn="r">
              <a:defRPr sz="1200"/>
            </a:lvl1pPr>
          </a:lstStyle>
          <a:p>
            <a:fld id="{22E276CD-5A03-400B-9626-9CAC9FC07700}" type="datetimeFigureOut">
              <a:rPr lang="en-US" smtClean="0"/>
              <a:t>10/3/2024</a:t>
            </a:fld>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30275" y="3373438"/>
            <a:ext cx="7435850" cy="27606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65738" y="6659563"/>
            <a:ext cx="4029075" cy="350837"/>
          </a:xfrm>
          <a:prstGeom prst="rect">
            <a:avLst/>
          </a:prstGeom>
        </p:spPr>
        <p:txBody>
          <a:bodyPr vert="horz" lIns="91440" tIns="45720" rIns="91440" bIns="45720" rtlCol="0" anchor="b"/>
          <a:lstStyle>
            <a:lvl1pPr algn="r">
              <a:defRPr sz="1200"/>
            </a:lvl1pPr>
          </a:lstStyle>
          <a:p>
            <a:fld id="{E74A5CCB-EE0E-4589-AFE9-2AE502C1D065}" type="slidenum">
              <a:rPr lang="en-US" smtClean="0"/>
              <a:t>‹#›</a:t>
            </a:fld>
            <a:endParaRPr lang="en-US"/>
          </a:p>
        </p:txBody>
      </p:sp>
    </p:spTree>
    <p:extLst>
      <p:ext uri="{BB962C8B-B14F-4D97-AF65-F5344CB8AC3E}">
        <p14:creationId xmlns:p14="http://schemas.microsoft.com/office/powerpoint/2010/main" val="2923082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02940"/>
            <a:ext cx="9144000" cy="850392"/>
          </a:xfrm>
          <a:prstGeom prst="rect">
            <a:avLst/>
          </a:prstGeom>
        </p:spPr>
      </p:pic>
      <p:sp>
        <p:nvSpPr>
          <p:cNvPr id="4" name="Rectangle 3">
            <a:extLst>
              <a:ext uri="{FF2B5EF4-FFF2-40B4-BE49-F238E27FC236}">
                <a16:creationId xmlns:a16="http://schemas.microsoft.com/office/drawing/2014/main" id="{075940A6-6B58-4C50-8006-0CA1F2B5298B}"/>
              </a:ext>
            </a:extLst>
          </p:cNvPr>
          <p:cNvSpPr/>
          <p:nvPr userDrawn="1"/>
        </p:nvSpPr>
        <p:spPr>
          <a:xfrm>
            <a:off x="3048000" y="4781550"/>
            <a:ext cx="2438400" cy="324000"/>
          </a:xfrm>
          <a:prstGeom prst="rect">
            <a:avLst/>
          </a:prstGeom>
          <a:solidFill>
            <a:srgbClr val="F88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F5DAB9A3-DA0D-4826-A94E-E96849D6EA0E}"/>
              </a:ext>
            </a:extLst>
          </p:cNvPr>
          <p:cNvSpPr txBox="1"/>
          <p:nvPr userDrawn="1"/>
        </p:nvSpPr>
        <p:spPr>
          <a:xfrm>
            <a:off x="3637974" y="4820878"/>
            <a:ext cx="2590800" cy="261610"/>
          </a:xfrm>
          <a:prstGeom prst="rect">
            <a:avLst/>
          </a:prstGeom>
          <a:noFill/>
        </p:spPr>
        <p:txBody>
          <a:bodyPr wrap="square" rtlCol="0">
            <a:spAutoFit/>
          </a:bodyPr>
          <a:lstStyle/>
          <a:p>
            <a:r>
              <a:rPr lang="en-US" sz="1100" dirty="0">
                <a:solidFill>
                  <a:schemeClr val="bg1"/>
                </a:solidFill>
                <a:latin typeface="ae_Ouhod" panose="020B0803030604020204" pitchFamily="34" charset="-78"/>
                <a:cs typeface="ae_Ouhod" panose="020B0803030604020204" pitchFamily="34" charset="-78"/>
              </a:rPr>
              <a:t>Sejarah </a:t>
            </a:r>
            <a:r>
              <a:rPr lang="en-US" sz="1100" dirty="0" err="1">
                <a:solidFill>
                  <a:schemeClr val="bg1"/>
                </a:solidFill>
                <a:latin typeface="ae_Ouhod" panose="020B0803030604020204" pitchFamily="34" charset="-78"/>
                <a:cs typeface="ae_Ouhod" panose="020B0803030604020204" pitchFamily="34" charset="-78"/>
              </a:rPr>
              <a:t>Kebudayaan</a:t>
            </a:r>
            <a:r>
              <a:rPr lang="en-US" sz="1100" dirty="0">
                <a:solidFill>
                  <a:schemeClr val="bg1"/>
                </a:solidFill>
                <a:latin typeface="ae_Ouhod" panose="020B0803030604020204" pitchFamily="34" charset="-78"/>
                <a:cs typeface="ae_Ouhod" panose="020B0803030604020204" pitchFamily="34" charset="-78"/>
              </a:rPr>
              <a:t> Islam</a:t>
            </a:r>
            <a:endParaRPr lang="en-ID" sz="1100" dirty="0">
              <a:solidFill>
                <a:schemeClr val="bg1"/>
              </a:solidFill>
              <a:latin typeface="ae_Ouhod" panose="020B0803030604020204" pitchFamily="34" charset="-78"/>
              <a:cs typeface="ae_Ouhod" panose="020B0803030604020204" pitchFamily="34" charset="-78"/>
            </a:endParaRPr>
          </a:p>
        </p:txBody>
      </p:sp>
      <p:sp>
        <p:nvSpPr>
          <p:cNvPr id="10" name="Rectangle 9">
            <a:extLst>
              <a:ext uri="{FF2B5EF4-FFF2-40B4-BE49-F238E27FC236}">
                <a16:creationId xmlns:a16="http://schemas.microsoft.com/office/drawing/2014/main" id="{5B741517-C15C-40FB-B78B-0CE180BB4AC3}"/>
              </a:ext>
            </a:extLst>
          </p:cNvPr>
          <p:cNvSpPr/>
          <p:nvPr userDrawn="1"/>
        </p:nvSpPr>
        <p:spPr>
          <a:xfrm>
            <a:off x="8305800" y="4891357"/>
            <a:ext cx="762000" cy="194993"/>
          </a:xfrm>
          <a:prstGeom prst="rect">
            <a:avLst/>
          </a:prstGeom>
          <a:solidFill>
            <a:srgbClr val="15C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10">
            <a:extLst>
              <a:ext uri="{FF2B5EF4-FFF2-40B4-BE49-F238E27FC236}">
                <a16:creationId xmlns:a16="http://schemas.microsoft.com/office/drawing/2014/main" id="{5B409A54-7B0D-4BC4-8096-69695C6AD07A}"/>
              </a:ext>
            </a:extLst>
          </p:cNvPr>
          <p:cNvSpPr txBox="1"/>
          <p:nvPr userDrawn="1"/>
        </p:nvSpPr>
        <p:spPr>
          <a:xfrm>
            <a:off x="8534400" y="4793218"/>
            <a:ext cx="589936" cy="369332"/>
          </a:xfrm>
          <a:prstGeom prst="rect">
            <a:avLst/>
          </a:prstGeom>
          <a:noFill/>
        </p:spPr>
        <p:txBody>
          <a:bodyPr wrap="square" rtlCol="0">
            <a:spAutoFit/>
          </a:bodyPr>
          <a:lstStyle/>
          <a:p>
            <a:r>
              <a:rPr lang="en-US" b="1" dirty="0">
                <a:solidFill>
                  <a:schemeClr val="bg1"/>
                </a:solidFill>
                <a:latin typeface="ae_Ouhod" panose="020B0803030604020204" pitchFamily="34" charset="-78"/>
                <a:cs typeface="ae_Ouhod" panose="020B0803030604020204" pitchFamily="34" charset="-78"/>
              </a:rPr>
              <a:t>MI</a:t>
            </a:r>
            <a:endParaRPr lang="en-ID" b="1" dirty="0">
              <a:solidFill>
                <a:schemeClr val="bg1"/>
              </a:solidFill>
              <a:latin typeface="ae_Ouhod" panose="020B0803030604020204" pitchFamily="34" charset="-78"/>
              <a:cs typeface="ae_Ouhod" panose="020B0803030604020204" pitchFamily="34" charset="-78"/>
            </a:endParaRPr>
          </a:p>
        </p:txBody>
      </p:sp>
      <p:pic>
        <p:nvPicPr>
          <p:cNvPr id="5" name="Picture 4">
            <a:extLst>
              <a:ext uri="{FF2B5EF4-FFF2-40B4-BE49-F238E27FC236}">
                <a16:creationId xmlns:a16="http://schemas.microsoft.com/office/drawing/2014/main" id="{FA7859D8-F533-49FD-80EC-9D8DED124CA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7400" y="4757838"/>
            <a:ext cx="1656774" cy="360000"/>
          </a:xfrm>
          <a:prstGeom prst="rect">
            <a:avLst/>
          </a:prstGeom>
          <a:effectLst>
            <a:glow rad="25400">
              <a:schemeClr val="bg1">
                <a:alpha val="50000"/>
              </a:schemeClr>
            </a:glow>
          </a:effectLst>
        </p:spPr>
      </p:pic>
      <p:sp>
        <p:nvSpPr>
          <p:cNvPr id="8" name="Rectangle 7">
            <a:extLst>
              <a:ext uri="{FF2B5EF4-FFF2-40B4-BE49-F238E27FC236}">
                <a16:creationId xmlns:a16="http://schemas.microsoft.com/office/drawing/2014/main" id="{5DC0B35D-6CD5-4F07-97B2-378CAA575587}"/>
              </a:ext>
            </a:extLst>
          </p:cNvPr>
          <p:cNvSpPr/>
          <p:nvPr userDrawn="1"/>
        </p:nvSpPr>
        <p:spPr>
          <a:xfrm>
            <a:off x="8470488" y="4820878"/>
            <a:ext cx="653848" cy="256487"/>
          </a:xfrm>
          <a:prstGeom prst="rect">
            <a:avLst/>
          </a:prstGeom>
          <a:solidFill>
            <a:srgbClr val="15C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MTs</a:t>
            </a:r>
            <a:endParaRPr lang="en-ID" sz="2000" b="1" dirty="0"/>
          </a:p>
        </p:txBody>
      </p:sp>
      <p:pic>
        <p:nvPicPr>
          <p:cNvPr id="22" name="Picture 21">
            <a:extLst>
              <a:ext uri="{FF2B5EF4-FFF2-40B4-BE49-F238E27FC236}">
                <a16:creationId xmlns:a16="http://schemas.microsoft.com/office/drawing/2014/main" id="{6A22F32B-1D14-4F15-AC9A-EFCAB144EE9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4451" y="94841"/>
            <a:ext cx="1656774" cy="360000"/>
          </a:xfrm>
          <a:prstGeom prst="rect">
            <a:avLst/>
          </a:prstGeom>
          <a:effectLst>
            <a:glow rad="25400">
              <a:schemeClr val="bg1">
                <a:alpha val="50000"/>
              </a:schemeClr>
            </a:glow>
          </a:effectLst>
        </p:spPr>
      </p:pic>
    </p:spTree>
    <p:extLst>
      <p:ext uri="{BB962C8B-B14F-4D97-AF65-F5344CB8AC3E}">
        <p14:creationId xmlns:p14="http://schemas.microsoft.com/office/powerpoint/2010/main" val="3541881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525985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3375793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857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099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883039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2855274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466622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319407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3470797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2840639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2610606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325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3854" r="2812"/>
          <a:stretch/>
        </p:blipFill>
        <p:spPr>
          <a:xfrm>
            <a:off x="-9525" y="0"/>
            <a:ext cx="9153525" cy="5193750"/>
          </a:xfrm>
          <a:prstGeom prst="rect">
            <a:avLst/>
          </a:prstGeom>
        </p:spPr>
      </p:pic>
      <p:sp>
        <p:nvSpPr>
          <p:cNvPr id="8" name="テキスト プレースホルダー 11"/>
          <p:cNvSpPr txBox="1">
            <a:spLocks/>
          </p:cNvSpPr>
          <p:nvPr/>
        </p:nvSpPr>
        <p:spPr>
          <a:xfrm>
            <a:off x="4133725" y="2292145"/>
            <a:ext cx="4274018" cy="788673"/>
          </a:xfrm>
          <a:prstGeom prst="rect">
            <a:avLst/>
          </a:prstGeom>
        </p:spPr>
        <p:txBody>
          <a:bodyPr lIns="68580" tIns="34290" rIns="68580" bIns="34290" anchor="t">
            <a:noAutofit/>
          </a:bodyPr>
          <a:lstStyle>
            <a:lvl1pPr marL="342900" indent="-342900" algn="ctr" defTabSz="914400" rtl="0" eaLnBrk="1" latinLnBrk="0" hangingPunct="1">
              <a:spcBef>
                <a:spcPct val="20000"/>
              </a:spcBef>
              <a:buFont typeface="Arial"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err="1" smtClean="0">
                <a:solidFill>
                  <a:srgbClr val="B1CE37"/>
                </a:solidFill>
                <a:cs typeface="Arial" pitchFamily="34" charset="0"/>
              </a:rPr>
              <a:t>Akidah</a:t>
            </a:r>
            <a:r>
              <a:rPr lang="en-US" b="1" dirty="0" smtClean="0">
                <a:solidFill>
                  <a:srgbClr val="B1CE37"/>
                </a:solidFill>
                <a:cs typeface="Arial" pitchFamily="34" charset="0"/>
              </a:rPr>
              <a:t> </a:t>
            </a:r>
            <a:r>
              <a:rPr lang="en-US" b="1" dirty="0" err="1" smtClean="0">
                <a:solidFill>
                  <a:srgbClr val="B1CE37"/>
                </a:solidFill>
                <a:cs typeface="Arial" pitchFamily="34" charset="0"/>
              </a:rPr>
              <a:t>dan</a:t>
            </a:r>
            <a:r>
              <a:rPr lang="en-US" b="1" dirty="0" smtClean="0">
                <a:solidFill>
                  <a:srgbClr val="B1CE37"/>
                </a:solidFill>
                <a:cs typeface="Arial" pitchFamily="34" charset="0"/>
              </a:rPr>
              <a:t> </a:t>
            </a:r>
            <a:r>
              <a:rPr lang="en-US" b="1" dirty="0" err="1" smtClean="0">
                <a:solidFill>
                  <a:srgbClr val="B1CE37"/>
                </a:solidFill>
                <a:cs typeface="Arial" pitchFamily="34" charset="0"/>
              </a:rPr>
              <a:t>Akhlak</a:t>
            </a:r>
            <a:endParaRPr lang="id-ID" b="1" dirty="0">
              <a:solidFill>
                <a:srgbClr val="B1CE37"/>
              </a:solidFill>
              <a:latin typeface="Calibri" pitchFamily="34" charset="0"/>
              <a:cs typeface="Calibri" pitchFamily="34" charset="0"/>
            </a:endParaRPr>
          </a:p>
        </p:txBody>
      </p:sp>
      <p:cxnSp>
        <p:nvCxnSpPr>
          <p:cNvPr id="9" name="直線コネクタ 9"/>
          <p:cNvCxnSpPr/>
          <p:nvPr/>
        </p:nvCxnSpPr>
        <p:spPr>
          <a:xfrm>
            <a:off x="4379853" y="3015289"/>
            <a:ext cx="3733800" cy="0"/>
          </a:xfrm>
          <a:prstGeom prst="line">
            <a:avLst/>
          </a:prstGeom>
          <a:noFill/>
          <a:ln w="28575" cap="flat" cmpd="sng" algn="ctr">
            <a:solidFill>
              <a:schemeClr val="tx1">
                <a:lumMod val="65000"/>
                <a:lumOff val="35000"/>
              </a:schemeClr>
            </a:solidFill>
            <a:prstDash val="solid"/>
            <a:headEnd type="oval"/>
            <a:tailEnd type="oval"/>
          </a:ln>
          <a:effectLst/>
        </p:spPr>
      </p:cxnSp>
      <p:sp>
        <p:nvSpPr>
          <p:cNvPr id="10" name="タイトル 1"/>
          <p:cNvSpPr txBox="1">
            <a:spLocks/>
          </p:cNvSpPr>
          <p:nvPr/>
        </p:nvSpPr>
        <p:spPr>
          <a:xfrm>
            <a:off x="3733800" y="1581150"/>
            <a:ext cx="5073868" cy="469019"/>
          </a:xfrm>
          <a:prstGeom prst="rect">
            <a:avLst/>
          </a:prstGeom>
        </p:spPr>
        <p:txBody>
          <a:bodyPr lIns="68580" tIns="34290" rIns="68580" bIns="34290" anchor="b"/>
          <a:lstStyle>
            <a:lvl1pPr algn="ctr" defTabSz="914400" rtl="0" eaLnBrk="1" latinLnBrk="0" hangingPunct="1">
              <a:spcBef>
                <a:spcPct val="0"/>
              </a:spcBef>
              <a:buNone/>
              <a:defRPr sz="9600" kern="1200" spc="1500" baseline="0">
                <a:solidFill>
                  <a:schemeClr val="tx1"/>
                </a:solidFill>
                <a:latin typeface="+mj-lt"/>
                <a:ea typeface="+mj-ea"/>
                <a:cs typeface="+mj-cs"/>
              </a:defRPr>
            </a:lvl1pPr>
          </a:lstStyle>
          <a:p>
            <a:pPr defTabSz="1632713">
              <a:defRPr/>
            </a:pPr>
            <a:r>
              <a:rPr kumimoji="1" lang="en-US" altLang="ja-JP" sz="3200" b="1" spc="0" dirty="0">
                <a:solidFill>
                  <a:schemeClr val="tx1">
                    <a:lumMod val="65000"/>
                    <a:lumOff val="35000"/>
                  </a:schemeClr>
                </a:solidFill>
                <a:latin typeface="Arial" pitchFamily="34" charset="0"/>
                <a:cs typeface="Arial" pitchFamily="34" charset="0"/>
              </a:rPr>
              <a:t>MEDIA MENGAJAR</a:t>
            </a:r>
            <a:endParaRPr kumimoji="1" lang="ja-JP" altLang="en-US" sz="3200" b="1" spc="0" dirty="0">
              <a:solidFill>
                <a:schemeClr val="tx1">
                  <a:lumMod val="65000"/>
                  <a:lumOff val="35000"/>
                </a:schemeClr>
              </a:solidFill>
              <a:latin typeface="Arial" pitchFamily="34" charset="0"/>
              <a:cs typeface="Arial" pitchFamily="34" charset="0"/>
            </a:endParaRPr>
          </a:p>
        </p:txBody>
      </p:sp>
      <p:sp>
        <p:nvSpPr>
          <p:cNvPr id="11" name="Rectangle 10"/>
          <p:cNvSpPr/>
          <p:nvPr/>
        </p:nvSpPr>
        <p:spPr>
          <a:xfrm>
            <a:off x="5245710" y="3080818"/>
            <a:ext cx="2050049" cy="315471"/>
          </a:xfrm>
          <a:prstGeom prst="rect">
            <a:avLst/>
          </a:prstGeom>
        </p:spPr>
        <p:txBody>
          <a:bodyPr wrap="none" lIns="68580" tIns="34290" rIns="68580" bIns="34290">
            <a:spAutoFit/>
          </a:bodyPr>
          <a:lstStyle/>
          <a:p>
            <a:pPr algn="ctr"/>
            <a:r>
              <a:rPr lang="en-US" sz="1600" b="1" dirty="0">
                <a:solidFill>
                  <a:schemeClr val="tx1">
                    <a:lumMod val="65000"/>
                    <a:lumOff val="35000"/>
                  </a:schemeClr>
                </a:solidFill>
              </a:rPr>
              <a:t>UNTUK MTs KELAS </a:t>
            </a:r>
            <a:r>
              <a:rPr lang="en-US" sz="1600" b="1" dirty="0" smtClean="0">
                <a:solidFill>
                  <a:schemeClr val="tx1">
                    <a:lumMod val="65000"/>
                    <a:lumOff val="35000"/>
                  </a:schemeClr>
                </a:solidFill>
              </a:rPr>
              <a:t>VIII</a:t>
            </a:r>
            <a:endParaRPr lang="id-ID" sz="1600" b="1" dirty="0">
              <a:solidFill>
                <a:schemeClr val="tx1">
                  <a:lumMod val="65000"/>
                  <a:lumOff val="35000"/>
                </a:schemeClr>
              </a:solidFill>
            </a:endParaRPr>
          </a:p>
        </p:txBody>
      </p:sp>
      <p:sp>
        <p:nvSpPr>
          <p:cNvPr id="13" name="Cube 12"/>
          <p:cNvSpPr/>
          <p:nvPr/>
        </p:nvSpPr>
        <p:spPr>
          <a:xfrm>
            <a:off x="1524000" y="819149"/>
            <a:ext cx="2377966" cy="3232405"/>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913278"/>
            <a:ext cx="2273393" cy="3150208"/>
          </a:xfrm>
          <a:prstGeom prst="rect">
            <a:avLst/>
          </a:prstGeom>
        </p:spPr>
      </p:pic>
    </p:spTree>
    <p:extLst>
      <p:ext uri="{BB962C8B-B14F-4D97-AF65-F5344CB8AC3E}">
        <p14:creationId xmlns:p14="http://schemas.microsoft.com/office/powerpoint/2010/main" val="572710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0" y="170323"/>
            <a:ext cx="3509178" cy="725027"/>
          </a:xfrm>
          <a:prstGeom prst="rect">
            <a:avLst/>
          </a:prstGeom>
        </p:spPr>
      </p:pic>
      <p:sp>
        <p:nvSpPr>
          <p:cNvPr id="5" name="Rectangle 4"/>
          <p:cNvSpPr/>
          <p:nvPr/>
        </p:nvSpPr>
        <p:spPr>
          <a:xfrm>
            <a:off x="392804" y="239361"/>
            <a:ext cx="6769996" cy="542584"/>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C. Rasul Ululazmi</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13" name="Folded Corner 12"/>
          <p:cNvSpPr/>
          <p:nvPr/>
        </p:nvSpPr>
        <p:spPr>
          <a:xfrm>
            <a:off x="846789" y="1271454"/>
            <a:ext cx="2268000" cy="515208"/>
          </a:xfrm>
          <a:prstGeom prst="foldedCorner">
            <a:avLst/>
          </a:prstGeom>
          <a:ln w="38100">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id-ID">
              <a:solidFill>
                <a:srgbClr val="8A6900"/>
              </a:solidFill>
            </a:endParaRPr>
          </a:p>
        </p:txBody>
      </p:sp>
      <p:sp>
        <p:nvSpPr>
          <p:cNvPr id="15" name="Folded Corner 14"/>
          <p:cNvSpPr/>
          <p:nvPr/>
        </p:nvSpPr>
        <p:spPr>
          <a:xfrm>
            <a:off x="770591" y="1337186"/>
            <a:ext cx="2277409" cy="515208"/>
          </a:xfrm>
          <a:prstGeom prst="foldedCorner">
            <a:avLst/>
          </a:prstGeom>
          <a:solidFill>
            <a:srgbClr val="FFC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d-ID"/>
          </a:p>
        </p:txBody>
      </p:sp>
      <p:sp>
        <p:nvSpPr>
          <p:cNvPr id="17" name="Rectangle 16"/>
          <p:cNvSpPr/>
          <p:nvPr/>
        </p:nvSpPr>
        <p:spPr>
          <a:xfrm>
            <a:off x="3176379" y="1201162"/>
            <a:ext cx="4977021" cy="3046988"/>
          </a:xfrm>
          <a:prstGeom prst="rect">
            <a:avLst/>
          </a:prstGeom>
        </p:spPr>
        <p:txBody>
          <a:bodyPr wrap="square">
            <a:spAutoFit/>
          </a:bodyPr>
          <a:lstStyle/>
          <a:p>
            <a:pPr algn="just"/>
            <a:r>
              <a:rPr lang="id-ID" sz="1600" dirty="0"/>
              <a:t>Nabi Muhammad Saw. adalah nabi dan rasul terakhir yang </a:t>
            </a:r>
            <a:r>
              <a:rPr lang="id-ID" sz="1600" dirty="0" smtClean="0"/>
              <a:t>diutus </a:t>
            </a:r>
            <a:r>
              <a:rPr lang="id-ID" sz="1600" dirty="0"/>
              <a:t>kepada seluruh umat manusia. Nabi Muhammad Saw. </a:t>
            </a:r>
            <a:r>
              <a:rPr lang="id-ID" sz="1600" dirty="0" smtClean="0"/>
              <a:t>memiliki </a:t>
            </a:r>
            <a:r>
              <a:rPr lang="id-ID" sz="1600" dirty="0"/>
              <a:t>akhlak yang </a:t>
            </a:r>
            <a:r>
              <a:rPr lang="id-ID" sz="1600" dirty="0" smtClean="0"/>
              <a:t>sempurna. Nabi Muhammad Saw. lahir di mekkah dan merupakan sosok yang sangat jujur dan dapat dipercaya. Selama berdakwah, Nabi Muhammad Saw. mendapatkan berbagai cobaan baik dari umatnya hingga keluarganya. Namun, Nabi Muhammad Saw. terus berdakwah hingga Islam tersebar ke seluruh penjuru dunia. </a:t>
            </a:r>
            <a:r>
              <a:rPr lang="id-ID" sz="1600" dirty="0"/>
              <a:t>Bahkan hingga akhir hayatnya, Nabi Muhammad Saw masih memikirkan nasib umatnya, sampai datang janji Allah Swt. untuk memasukkan </a:t>
            </a:r>
            <a:r>
              <a:rPr lang="id-ID" sz="1600" dirty="0" smtClean="0"/>
              <a:t>umat </a:t>
            </a:r>
            <a:r>
              <a:rPr lang="id-ID" sz="1600" dirty="0"/>
              <a:t>Nabi Muhammad Saw. ke dalam surga.</a:t>
            </a:r>
          </a:p>
        </p:txBody>
      </p:sp>
      <p:sp>
        <p:nvSpPr>
          <p:cNvPr id="18" name="Rectangle 17"/>
          <p:cNvSpPr/>
          <p:nvPr/>
        </p:nvSpPr>
        <p:spPr>
          <a:xfrm>
            <a:off x="774372" y="1425513"/>
            <a:ext cx="2402007" cy="338554"/>
          </a:xfrm>
          <a:prstGeom prst="rect">
            <a:avLst/>
          </a:prstGeom>
        </p:spPr>
        <p:txBody>
          <a:bodyPr wrap="square">
            <a:spAutoFit/>
          </a:bodyPr>
          <a:lstStyle/>
          <a:p>
            <a:pPr algn="just"/>
            <a:r>
              <a:rPr lang="id-ID" sz="1600" b="1" dirty="0" smtClean="0"/>
              <a:t>5. Nabi Muhammad Saw.</a:t>
            </a:r>
            <a:endParaRPr lang="id-ID" sz="1600" b="1" dirty="0"/>
          </a:p>
        </p:txBody>
      </p:sp>
      <p:pic>
        <p:nvPicPr>
          <p:cNvPr id="5122" name="Picture 2" descr="Hand drawn flat design stack of books illustration"/>
          <p:cNvPicPr>
            <a:picLocks noChangeAspect="1" noChangeArrowheads="1"/>
          </p:cNvPicPr>
          <p:nvPr/>
        </p:nvPicPr>
        <p:blipFill>
          <a:blip r:embed="rId4">
            <a:clrChange>
              <a:clrFrom>
                <a:srgbClr val="EAEDF4"/>
              </a:clrFrom>
              <a:clrTo>
                <a:srgbClr val="EAEDF4">
                  <a:alpha val="0"/>
                </a:srgbClr>
              </a:clrTo>
            </a:clrChange>
            <a:extLst>
              <a:ext uri="{28A0092B-C50C-407E-A947-70E740481C1C}">
                <a14:useLocalDpi xmlns:a14="http://schemas.microsoft.com/office/drawing/2010/main" val="0"/>
              </a:ext>
            </a:extLst>
          </a:blip>
          <a:srcRect/>
          <a:stretch>
            <a:fillRect/>
          </a:stretch>
        </p:blipFill>
        <p:spPr bwMode="auto">
          <a:xfrm>
            <a:off x="199923" y="1228894"/>
            <a:ext cx="3550904" cy="3550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6231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cdn.erlangga.id/public/ESI/data/preview/200221032428_cc7a06c66e2e5519a245e1db8ea5fe78.jpg"/>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0" y="-40005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7250180" cy="725027"/>
          </a:xfrm>
          <a:prstGeom prst="rect">
            <a:avLst/>
          </a:prstGeom>
        </p:spPr>
      </p:pic>
      <p:sp>
        <p:nvSpPr>
          <p:cNvPr id="5" name="Rectangle 4"/>
          <p:cNvSpPr/>
          <p:nvPr/>
        </p:nvSpPr>
        <p:spPr>
          <a:xfrm>
            <a:off x="392804" y="239361"/>
            <a:ext cx="6769996" cy="542584"/>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D. Perilaku </a:t>
            </a:r>
            <a:r>
              <a:rPr lang="id-ID" sz="2800" b="1" dirty="0">
                <a:solidFill>
                  <a:schemeClr val="bg1"/>
                </a:solidFill>
                <a:effectLst>
                  <a:outerShdw blurRad="38100" dist="38100" dir="2700000" algn="tl">
                    <a:srgbClr val="000000">
                      <a:alpha val="43137"/>
                    </a:srgbClr>
                  </a:outerShdw>
                </a:effectLst>
                <a:latin typeface="+mj-lt"/>
                <a:cs typeface="Arial" pitchFamily="34" charset="0"/>
              </a:rPr>
              <a:t>Beriman kepada Nabi dan Rasul</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4223"/>
            <a:ext cx="9144000" cy="954527"/>
          </a:xfrm>
          <a:prstGeom prst="rect">
            <a:avLst/>
          </a:prstGeom>
        </p:spPr>
      </p:pic>
      <p:sp>
        <p:nvSpPr>
          <p:cNvPr id="17" name="Rectangle 16"/>
          <p:cNvSpPr/>
          <p:nvPr/>
        </p:nvSpPr>
        <p:spPr>
          <a:xfrm>
            <a:off x="723900" y="1350036"/>
            <a:ext cx="7696200" cy="2800767"/>
          </a:xfrm>
          <a:prstGeom prst="rect">
            <a:avLst/>
          </a:prstGeom>
          <a:solidFill>
            <a:schemeClr val="accent5">
              <a:lumMod val="40000"/>
              <a:lumOff val="60000"/>
            </a:schemeClr>
          </a:solidFill>
        </p:spPr>
        <p:txBody>
          <a:bodyPr wrap="square">
            <a:spAutoFit/>
          </a:bodyPr>
          <a:lstStyle/>
          <a:p>
            <a:pPr marL="342900" indent="-342900" algn="just">
              <a:buAutoNum type="arabicPeriod"/>
            </a:pPr>
            <a:r>
              <a:rPr lang="id-ID" sz="1600" dirty="0" smtClean="0">
                <a:solidFill>
                  <a:schemeClr val="tx2">
                    <a:lumMod val="75000"/>
                  </a:schemeClr>
                </a:solidFill>
              </a:rPr>
              <a:t>Mempelajari </a:t>
            </a:r>
            <a:r>
              <a:rPr lang="id-ID" sz="1600" dirty="0">
                <a:solidFill>
                  <a:schemeClr val="tx2">
                    <a:lumMod val="75000"/>
                  </a:schemeClr>
                </a:solidFill>
              </a:rPr>
              <a:t>kisah-kisah nabi terdahulu dan </a:t>
            </a:r>
            <a:r>
              <a:rPr lang="id-ID" sz="1600" dirty="0" smtClean="0">
                <a:solidFill>
                  <a:schemeClr val="tx2">
                    <a:lumMod val="75000"/>
                  </a:schemeClr>
                </a:solidFill>
              </a:rPr>
              <a:t>meneladani akhlak-akhlak mereka.</a:t>
            </a:r>
          </a:p>
          <a:p>
            <a:pPr marL="342900" indent="-342900" algn="just">
              <a:buAutoNum type="arabicPeriod"/>
            </a:pPr>
            <a:r>
              <a:rPr lang="id-ID" sz="1600" dirty="0" smtClean="0">
                <a:solidFill>
                  <a:schemeClr val="tx2">
                    <a:lumMod val="75000"/>
                  </a:schemeClr>
                </a:solidFill>
              </a:rPr>
              <a:t>Bersyukur </a:t>
            </a:r>
            <a:r>
              <a:rPr lang="id-ID" sz="1600" dirty="0">
                <a:solidFill>
                  <a:schemeClr val="tx2">
                    <a:lumMod val="75000"/>
                  </a:schemeClr>
                </a:solidFill>
              </a:rPr>
              <a:t>kepada Allah Swt. karena telah mengutus nabi </a:t>
            </a:r>
            <a:r>
              <a:rPr lang="id-ID" sz="1600" dirty="0" smtClean="0">
                <a:solidFill>
                  <a:schemeClr val="tx2">
                    <a:lumMod val="75000"/>
                  </a:schemeClr>
                </a:solidFill>
              </a:rPr>
              <a:t>dan </a:t>
            </a:r>
            <a:r>
              <a:rPr lang="id-ID" sz="1600" dirty="0">
                <a:solidFill>
                  <a:schemeClr val="tx2">
                    <a:lumMod val="75000"/>
                  </a:schemeClr>
                </a:solidFill>
              </a:rPr>
              <a:t>rasul </a:t>
            </a:r>
            <a:r>
              <a:rPr lang="id-ID" sz="1600" dirty="0" smtClean="0">
                <a:solidFill>
                  <a:schemeClr val="tx2">
                    <a:lumMod val="75000"/>
                  </a:schemeClr>
                </a:solidFill>
              </a:rPr>
              <a:t>sehingga kita </a:t>
            </a:r>
            <a:r>
              <a:rPr lang="id-ID" sz="1600" dirty="0">
                <a:solidFill>
                  <a:schemeClr val="tx2">
                    <a:lumMod val="75000"/>
                  </a:schemeClr>
                </a:solidFill>
              </a:rPr>
              <a:t>bisa berjalan di atas </a:t>
            </a:r>
            <a:r>
              <a:rPr lang="id-ID" sz="1600" dirty="0" smtClean="0">
                <a:solidFill>
                  <a:schemeClr val="tx2">
                    <a:lumMod val="75000"/>
                  </a:schemeClr>
                </a:solidFill>
              </a:rPr>
              <a:t>kebenaran.</a:t>
            </a:r>
          </a:p>
          <a:p>
            <a:pPr marL="342900" indent="-342900" algn="just">
              <a:buAutoNum type="arabicPeriod"/>
            </a:pPr>
            <a:r>
              <a:rPr lang="id-ID" sz="1600" dirty="0" smtClean="0">
                <a:solidFill>
                  <a:schemeClr val="tx2">
                    <a:lumMod val="75000"/>
                  </a:schemeClr>
                </a:solidFill>
              </a:rPr>
              <a:t>Selalu </a:t>
            </a:r>
            <a:r>
              <a:rPr lang="id-ID" sz="1600" dirty="0">
                <a:solidFill>
                  <a:schemeClr val="tx2">
                    <a:lumMod val="75000"/>
                  </a:schemeClr>
                </a:solidFill>
              </a:rPr>
              <a:t>bersabar ketika mendapatkan cobaan karena para </a:t>
            </a:r>
            <a:r>
              <a:rPr lang="id-ID" sz="1600" dirty="0" smtClean="0">
                <a:solidFill>
                  <a:schemeClr val="tx2">
                    <a:lumMod val="75000"/>
                  </a:schemeClr>
                </a:solidFill>
              </a:rPr>
              <a:t>nabi </a:t>
            </a:r>
            <a:r>
              <a:rPr lang="id-ID" sz="1600" dirty="0">
                <a:solidFill>
                  <a:schemeClr val="tx2">
                    <a:lumMod val="75000"/>
                  </a:schemeClr>
                </a:solidFill>
              </a:rPr>
              <a:t>dan rasul terdahulu mendapatkan cobaan yang lebih </a:t>
            </a:r>
            <a:r>
              <a:rPr lang="id-ID" sz="1600" dirty="0" smtClean="0">
                <a:solidFill>
                  <a:schemeClr val="tx2">
                    <a:lumMod val="75000"/>
                  </a:schemeClr>
                </a:solidFill>
              </a:rPr>
              <a:t>besar </a:t>
            </a:r>
            <a:r>
              <a:rPr lang="id-ID" sz="1600" dirty="0">
                <a:solidFill>
                  <a:schemeClr val="tx2">
                    <a:lumMod val="75000"/>
                  </a:schemeClr>
                </a:solidFill>
              </a:rPr>
              <a:t>daripada </a:t>
            </a:r>
            <a:r>
              <a:rPr lang="id-ID" sz="1600" dirty="0" smtClean="0">
                <a:solidFill>
                  <a:schemeClr val="tx2">
                    <a:lumMod val="75000"/>
                  </a:schemeClr>
                </a:solidFill>
              </a:rPr>
              <a:t>kita.</a:t>
            </a:r>
          </a:p>
          <a:p>
            <a:pPr marL="342900" indent="-342900" algn="just">
              <a:buAutoNum type="arabicPeriod"/>
            </a:pPr>
            <a:r>
              <a:rPr lang="id-ID" sz="1600" dirty="0" smtClean="0">
                <a:solidFill>
                  <a:schemeClr val="tx2">
                    <a:lumMod val="75000"/>
                  </a:schemeClr>
                </a:solidFill>
              </a:rPr>
              <a:t>Senantiasa berselawat </a:t>
            </a:r>
            <a:r>
              <a:rPr lang="id-ID" sz="1600" dirty="0">
                <a:solidFill>
                  <a:schemeClr val="tx2">
                    <a:lumMod val="75000"/>
                  </a:schemeClr>
                </a:solidFill>
              </a:rPr>
              <a:t>kepada Nabi Muhammad </a:t>
            </a:r>
            <a:r>
              <a:rPr lang="id-ID" sz="1600" dirty="0" smtClean="0">
                <a:solidFill>
                  <a:schemeClr val="tx2">
                    <a:lumMod val="75000"/>
                  </a:schemeClr>
                </a:solidFill>
              </a:rPr>
              <a:t>Saw.</a:t>
            </a:r>
          </a:p>
          <a:p>
            <a:pPr marL="342900" indent="-342900" algn="just">
              <a:buAutoNum type="arabicPeriod"/>
            </a:pPr>
            <a:r>
              <a:rPr lang="id-ID" sz="1600" dirty="0" smtClean="0">
                <a:solidFill>
                  <a:schemeClr val="tx2">
                    <a:lumMod val="75000"/>
                  </a:schemeClr>
                </a:solidFill>
              </a:rPr>
              <a:t>Mengamalkan </a:t>
            </a:r>
            <a:r>
              <a:rPr lang="id-ID" sz="1600" dirty="0">
                <a:solidFill>
                  <a:schemeClr val="tx2">
                    <a:lumMod val="75000"/>
                  </a:schemeClr>
                </a:solidFill>
              </a:rPr>
              <a:t>syariat Nabi Muhammad </a:t>
            </a:r>
            <a:r>
              <a:rPr lang="id-ID" sz="1600" dirty="0" smtClean="0">
                <a:solidFill>
                  <a:schemeClr val="tx2">
                    <a:lumMod val="75000"/>
                  </a:schemeClr>
                </a:solidFill>
              </a:rPr>
              <a:t>Saw.</a:t>
            </a:r>
          </a:p>
          <a:p>
            <a:pPr marL="342900" indent="-342900" algn="just">
              <a:buAutoNum type="arabicPeriod"/>
            </a:pPr>
            <a:r>
              <a:rPr lang="id-ID" sz="1600" dirty="0" smtClean="0">
                <a:solidFill>
                  <a:schemeClr val="tx2">
                    <a:lumMod val="75000"/>
                  </a:schemeClr>
                </a:solidFill>
              </a:rPr>
              <a:t>Berlaku </a:t>
            </a:r>
            <a:r>
              <a:rPr lang="id-ID" sz="1600" dirty="0">
                <a:solidFill>
                  <a:schemeClr val="tx2">
                    <a:lumMod val="75000"/>
                  </a:schemeClr>
                </a:solidFill>
              </a:rPr>
              <a:t>jujur dan selalu menyampaikan perkataan yang </a:t>
            </a:r>
            <a:r>
              <a:rPr lang="id-ID" sz="1600" dirty="0" smtClean="0">
                <a:solidFill>
                  <a:schemeClr val="tx2">
                    <a:lumMod val="75000"/>
                  </a:schemeClr>
                </a:solidFill>
              </a:rPr>
              <a:t>benar.</a:t>
            </a:r>
          </a:p>
          <a:p>
            <a:pPr marL="342900" indent="-342900" algn="just">
              <a:buAutoNum type="arabicPeriod"/>
            </a:pPr>
            <a:r>
              <a:rPr lang="id-ID" sz="1600" dirty="0" smtClean="0">
                <a:solidFill>
                  <a:schemeClr val="tx2">
                    <a:lumMod val="75000"/>
                  </a:schemeClr>
                </a:solidFill>
              </a:rPr>
              <a:t>Amanah </a:t>
            </a:r>
            <a:r>
              <a:rPr lang="id-ID" sz="1600" dirty="0">
                <a:solidFill>
                  <a:schemeClr val="tx2">
                    <a:lumMod val="75000"/>
                  </a:schemeClr>
                </a:solidFill>
              </a:rPr>
              <a:t>terhadap tugas dan tanggung jawab yang diberikan </a:t>
            </a:r>
            <a:r>
              <a:rPr lang="id-ID" sz="1600" dirty="0" smtClean="0">
                <a:solidFill>
                  <a:schemeClr val="tx2">
                    <a:lumMod val="75000"/>
                  </a:schemeClr>
                </a:solidFill>
              </a:rPr>
              <a:t>kepada kita.</a:t>
            </a:r>
          </a:p>
          <a:p>
            <a:pPr marL="342900" indent="-342900" algn="just">
              <a:buAutoNum type="arabicPeriod"/>
            </a:pPr>
            <a:r>
              <a:rPr lang="id-ID" sz="1600" dirty="0" smtClean="0">
                <a:solidFill>
                  <a:schemeClr val="tx2">
                    <a:lumMod val="75000"/>
                  </a:schemeClr>
                </a:solidFill>
              </a:rPr>
              <a:t>Senantiasa </a:t>
            </a:r>
            <a:r>
              <a:rPr lang="id-ID" sz="1600" dirty="0">
                <a:solidFill>
                  <a:schemeClr val="tx2">
                    <a:lumMod val="75000"/>
                  </a:schemeClr>
                </a:solidFill>
              </a:rPr>
              <a:t>mendakwahkan Islam kepada semua orang </a:t>
            </a:r>
            <a:r>
              <a:rPr lang="id-ID" sz="1600" dirty="0" smtClean="0">
                <a:solidFill>
                  <a:schemeClr val="tx2">
                    <a:lumMod val="75000"/>
                  </a:schemeClr>
                </a:solidFill>
              </a:rPr>
              <a:t>karena </a:t>
            </a:r>
            <a:r>
              <a:rPr lang="id-ID" sz="1600" dirty="0">
                <a:solidFill>
                  <a:schemeClr val="tx2">
                    <a:lumMod val="75000"/>
                  </a:schemeClr>
                </a:solidFill>
              </a:rPr>
              <a:t>itu adalah misi utama para nabi dan </a:t>
            </a:r>
            <a:r>
              <a:rPr lang="id-ID" sz="1600" dirty="0" smtClean="0">
                <a:solidFill>
                  <a:schemeClr val="tx2">
                    <a:lumMod val="75000"/>
                  </a:schemeClr>
                </a:solidFill>
              </a:rPr>
              <a:t>rasul.</a:t>
            </a:r>
            <a:endParaRPr lang="id-ID" sz="1600" dirty="0">
              <a:solidFill>
                <a:schemeClr val="tx2">
                  <a:lumMod val="75000"/>
                </a:schemeClr>
              </a:solidFill>
            </a:endParaRPr>
          </a:p>
        </p:txBody>
      </p:sp>
    </p:spTree>
    <p:extLst>
      <p:ext uri="{BB962C8B-B14F-4D97-AF65-F5344CB8AC3E}">
        <p14:creationId xmlns:p14="http://schemas.microsoft.com/office/powerpoint/2010/main" val="7737863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lat illustration for islamic ramadan celebration"/>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9585" b="100000" l="0" r="100000">
                        <a14:foregroundMark x1="15176" y1="35942" x2="13419" y2="85623"/>
                        <a14:foregroundMark x1="17891" y1="32109" x2="49681" y2="15815"/>
                        <a14:foregroundMark x1="51597" y1="16134" x2="80511" y2="29872"/>
                        <a14:foregroundMark x1="80192" y1="32588" x2="86741" y2="48083"/>
                        <a14:foregroundMark x1="86741" y1="51438" x2="87859" y2="83387"/>
                        <a14:backgroundMark x1="5911" y1="86741" x2="1757" y2="88818"/>
                        <a14:backgroundMark x1="92013" y1="86741" x2="99521" y2="89297"/>
                      </a14:backgroundRemoval>
                    </a14:imgEffect>
                  </a14:imgLayer>
                </a14:imgProps>
              </a:ext>
              <a:ext uri="{28A0092B-C50C-407E-A947-70E740481C1C}">
                <a14:useLocalDpi xmlns:a14="http://schemas.microsoft.com/office/drawing/2010/main" val="0"/>
              </a:ext>
            </a:extLst>
          </a:blip>
          <a:srcRect/>
          <a:stretch>
            <a:fillRect/>
          </a:stretch>
        </p:blipFill>
        <p:spPr bwMode="auto">
          <a:xfrm>
            <a:off x="5538171" y="1428750"/>
            <a:ext cx="3605829" cy="360582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7250180" cy="725027"/>
          </a:xfrm>
          <a:prstGeom prst="rect">
            <a:avLst/>
          </a:prstGeom>
        </p:spPr>
      </p:pic>
      <p:sp>
        <p:nvSpPr>
          <p:cNvPr id="5" name="Rectangle 4"/>
          <p:cNvSpPr/>
          <p:nvPr/>
        </p:nvSpPr>
        <p:spPr>
          <a:xfrm>
            <a:off x="392804" y="239361"/>
            <a:ext cx="6769996" cy="542584"/>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E. Hikmah </a:t>
            </a:r>
            <a:r>
              <a:rPr lang="id-ID" sz="2800" b="1" dirty="0">
                <a:solidFill>
                  <a:schemeClr val="bg1"/>
                </a:solidFill>
                <a:effectLst>
                  <a:outerShdw blurRad="38100" dist="38100" dir="2700000" algn="tl">
                    <a:srgbClr val="000000">
                      <a:alpha val="43137"/>
                    </a:srgbClr>
                  </a:outerShdw>
                </a:effectLst>
                <a:latin typeface="+mj-lt"/>
                <a:cs typeface="Arial" pitchFamily="34" charset="0"/>
              </a:rPr>
              <a:t>Beriman kepada Nabi dan Rasul</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4223"/>
            <a:ext cx="9144000" cy="954527"/>
          </a:xfrm>
          <a:prstGeom prst="rect">
            <a:avLst/>
          </a:prstGeom>
        </p:spPr>
      </p:pic>
      <p:sp>
        <p:nvSpPr>
          <p:cNvPr id="17" name="Rectangle 16"/>
          <p:cNvSpPr/>
          <p:nvPr/>
        </p:nvSpPr>
        <p:spPr>
          <a:xfrm>
            <a:off x="392804" y="1047750"/>
            <a:ext cx="5473861" cy="3293209"/>
          </a:xfrm>
          <a:prstGeom prst="rect">
            <a:avLst/>
          </a:prstGeom>
        </p:spPr>
        <p:txBody>
          <a:bodyPr wrap="square">
            <a:spAutoFit/>
          </a:bodyPr>
          <a:lstStyle/>
          <a:p>
            <a:pPr marL="342900" indent="-342900" algn="just">
              <a:buAutoNum type="arabicPeriod"/>
            </a:pPr>
            <a:r>
              <a:rPr lang="id-ID" sz="1600" dirty="0"/>
              <a:t>Menyadari </a:t>
            </a:r>
            <a:r>
              <a:rPr lang="id-ID" sz="1600" dirty="0" smtClean="0"/>
              <a:t>besarnya </a:t>
            </a:r>
            <a:r>
              <a:rPr lang="id-ID" sz="1600" dirty="0"/>
              <a:t>kasih sayang Allah Swt. </a:t>
            </a:r>
          </a:p>
          <a:p>
            <a:pPr marL="342900" indent="-342900" algn="just">
              <a:buAutoNum type="arabicPeriod"/>
            </a:pPr>
            <a:r>
              <a:rPr lang="id-ID" sz="1600" dirty="0" smtClean="0"/>
              <a:t>Menjadi </a:t>
            </a:r>
            <a:r>
              <a:rPr lang="id-ID" sz="1600" dirty="0"/>
              <a:t>pribadi yang </a:t>
            </a:r>
            <a:r>
              <a:rPr lang="id-ID" sz="1600" dirty="0" smtClean="0"/>
              <a:t>bersyukur </a:t>
            </a:r>
            <a:r>
              <a:rPr lang="id-ID" sz="1600" dirty="0"/>
              <a:t>dan bersabar atas </a:t>
            </a:r>
            <a:r>
              <a:rPr lang="id-ID" sz="1600" dirty="0" smtClean="0"/>
              <a:t>kondisi </a:t>
            </a:r>
            <a:r>
              <a:rPr lang="id-ID" sz="1600" dirty="0"/>
              <a:t>yang </a:t>
            </a:r>
            <a:r>
              <a:rPr lang="id-ID" sz="1600" dirty="0" smtClean="0"/>
              <a:t>menimpa.</a:t>
            </a:r>
            <a:endParaRPr lang="id-ID" sz="1600" dirty="0"/>
          </a:p>
          <a:p>
            <a:pPr marL="342900" indent="-342900" algn="just">
              <a:buAutoNum type="arabicPeriod"/>
            </a:pPr>
            <a:r>
              <a:rPr lang="id-ID" sz="1600" dirty="0" smtClean="0"/>
              <a:t>Semakin </a:t>
            </a:r>
            <a:r>
              <a:rPr lang="id-ID" sz="1600" dirty="0"/>
              <a:t>menguatkan </a:t>
            </a:r>
            <a:r>
              <a:rPr lang="id-ID" sz="1600" dirty="0" smtClean="0"/>
              <a:t>iman kepada </a:t>
            </a:r>
            <a:r>
              <a:rPr lang="id-ID" sz="1600" dirty="0"/>
              <a:t>Allah Swt. serta </a:t>
            </a:r>
            <a:r>
              <a:rPr lang="id-ID" sz="1600" dirty="0" smtClean="0"/>
              <a:t>para </a:t>
            </a:r>
            <a:r>
              <a:rPr lang="id-ID" sz="1600" dirty="0"/>
              <a:t>nabi dan rasul.</a:t>
            </a:r>
          </a:p>
          <a:p>
            <a:pPr marL="342900" indent="-342900" algn="just">
              <a:buAutoNum type="arabicPeriod"/>
            </a:pPr>
            <a:r>
              <a:rPr lang="id-ID" sz="1600" dirty="0" smtClean="0"/>
              <a:t>Terdorong </a:t>
            </a:r>
            <a:r>
              <a:rPr lang="id-ID" sz="1600" dirty="0"/>
              <a:t>untuk menjadikan para nabi dan rasul sebagai </a:t>
            </a:r>
            <a:r>
              <a:rPr lang="id-ID" sz="1600" dirty="0" smtClean="0"/>
              <a:t>teladan </a:t>
            </a:r>
            <a:r>
              <a:rPr lang="id-ID" sz="1600" dirty="0"/>
              <a:t>dalam </a:t>
            </a:r>
            <a:r>
              <a:rPr lang="id-ID" sz="1600" dirty="0" smtClean="0"/>
              <a:t>kehidupan.</a:t>
            </a:r>
            <a:endParaRPr lang="id-ID" sz="1600" dirty="0"/>
          </a:p>
          <a:p>
            <a:pPr marL="342900" indent="-342900" algn="just">
              <a:buAutoNum type="arabicPeriod"/>
            </a:pPr>
            <a:r>
              <a:rPr lang="id-ID" sz="1600" dirty="0" smtClean="0"/>
              <a:t>Menjadi </a:t>
            </a:r>
            <a:r>
              <a:rPr lang="id-ID" sz="1600" dirty="0"/>
              <a:t>pribadi yang bersemangat dalam menuntut </a:t>
            </a:r>
            <a:r>
              <a:rPr lang="id-ID" sz="1600" dirty="0" smtClean="0"/>
              <a:t>ilmu.</a:t>
            </a:r>
            <a:endParaRPr lang="id-ID" sz="1600" dirty="0"/>
          </a:p>
          <a:p>
            <a:pPr marL="342900" indent="-342900" algn="just">
              <a:buAutoNum type="arabicPeriod"/>
            </a:pPr>
            <a:r>
              <a:rPr lang="id-ID" sz="1600" dirty="0" smtClean="0"/>
              <a:t>Memiliki </a:t>
            </a:r>
            <a:r>
              <a:rPr lang="id-ID" sz="1600" dirty="0"/>
              <a:t>perilaku yang terpuji dalam kehidupan sehari-hari.</a:t>
            </a:r>
          </a:p>
          <a:p>
            <a:pPr marL="342900" indent="-342900" algn="just">
              <a:buAutoNum type="arabicPeriod"/>
            </a:pPr>
            <a:r>
              <a:rPr lang="id-ID" sz="1600" dirty="0" smtClean="0"/>
              <a:t>Memiliki </a:t>
            </a:r>
            <a:r>
              <a:rPr lang="id-ID" sz="1600" dirty="0"/>
              <a:t>keteguhan </a:t>
            </a:r>
            <a:r>
              <a:rPr lang="id-ID" sz="1600" dirty="0" smtClean="0"/>
              <a:t>dalam </a:t>
            </a:r>
            <a:r>
              <a:rPr lang="id-ID" sz="1600" dirty="0"/>
              <a:t>menjalankan </a:t>
            </a:r>
            <a:r>
              <a:rPr lang="id-ID" sz="1600" dirty="0" smtClean="0"/>
              <a:t>perintah </a:t>
            </a:r>
            <a:r>
              <a:rPr lang="id-ID" sz="1600" dirty="0"/>
              <a:t>Allah Swt. dan menjauhi larangan-Nya.</a:t>
            </a:r>
          </a:p>
          <a:p>
            <a:pPr marL="342900" indent="-342900" algn="just">
              <a:buAutoNum type="arabicPeriod"/>
            </a:pPr>
            <a:r>
              <a:rPr lang="id-ID" sz="1600" dirty="0" smtClean="0"/>
              <a:t>Semakin </a:t>
            </a:r>
            <a:r>
              <a:rPr lang="id-ID" sz="1600" dirty="0"/>
              <a:t>mencintai ulama karena ulama adalah pewaris para </a:t>
            </a:r>
            <a:r>
              <a:rPr lang="id-ID" sz="1600" dirty="0" smtClean="0"/>
              <a:t>nabi </a:t>
            </a:r>
            <a:r>
              <a:rPr lang="id-ID" sz="1600" dirty="0"/>
              <a:t>dan rasul.</a:t>
            </a:r>
          </a:p>
        </p:txBody>
      </p:sp>
    </p:spTree>
    <p:extLst>
      <p:ext uri="{BB962C8B-B14F-4D97-AF65-F5344CB8AC3E}">
        <p14:creationId xmlns:p14="http://schemas.microsoft.com/office/powerpoint/2010/main" val="38454032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9" y="57150"/>
            <a:ext cx="3048001" cy="762000"/>
          </a:xfrm>
          <a:prstGeom prst="rect">
            <a:avLst/>
          </a:prstGeom>
        </p:spPr>
      </p:pic>
      <p:sp>
        <p:nvSpPr>
          <p:cNvPr id="5" name="Rectangle 4"/>
          <p:cNvSpPr/>
          <p:nvPr/>
        </p:nvSpPr>
        <p:spPr>
          <a:xfrm>
            <a:off x="3581400" y="133350"/>
            <a:ext cx="2133600" cy="523220"/>
          </a:xfrm>
          <a:prstGeom prst="rect">
            <a:avLst/>
          </a:prstGeom>
        </p:spPr>
        <p:txBody>
          <a:bodyPr wrap="square">
            <a:spAutoFit/>
          </a:bodyPr>
          <a:lstStyle/>
          <a:p>
            <a:pPr lvl="0"/>
            <a:r>
              <a:rPr lang="en-US" altLang="en-GB" sz="2800" b="1" dirty="0" err="1" smtClean="0">
                <a:solidFill>
                  <a:schemeClr val="bg1"/>
                </a:solidFill>
                <a:latin typeface="+mj-lt"/>
                <a:cs typeface="Arial" panose="020B0604020202020204" pitchFamily="34" charset="0"/>
                <a:sym typeface="+mn-ea"/>
              </a:rPr>
              <a:t>Rangkuman</a:t>
            </a:r>
            <a:endParaRPr lang="en-US" altLang="en-GB" sz="3600" b="1" dirty="0">
              <a:solidFill>
                <a:schemeClr val="bg1"/>
              </a:solidFill>
              <a:latin typeface="+mj-lt"/>
              <a:cs typeface="Arial" panose="020B0604020202020204" pitchFamily="34" charset="0"/>
            </a:endParaRPr>
          </a:p>
        </p:txBody>
      </p:sp>
      <p:sp>
        <p:nvSpPr>
          <p:cNvPr id="17" name="Kotak Teks 2"/>
          <p:cNvSpPr txBox="1"/>
          <p:nvPr/>
        </p:nvSpPr>
        <p:spPr>
          <a:xfrm>
            <a:off x="526731" y="753267"/>
            <a:ext cx="8090535" cy="3785652"/>
          </a:xfrm>
          <a:prstGeom prst="rect">
            <a:avLst/>
          </a:prstGeom>
          <a:noFill/>
        </p:spPr>
        <p:txBody>
          <a:bodyPr wrap="square" rtlCol="0">
            <a:spAutoFit/>
          </a:bodyPr>
          <a:lstStyle/>
          <a:p>
            <a:pPr marL="342900" indent="-342900" algn="just">
              <a:buAutoNum type="arabicPeriod"/>
            </a:pPr>
            <a:r>
              <a:rPr lang="id-ID" sz="1600" dirty="0">
                <a:solidFill>
                  <a:schemeClr val="tx1">
                    <a:lumMod val="75000"/>
                    <a:lumOff val="25000"/>
                  </a:schemeClr>
                </a:solidFill>
                <a:latin typeface="Calibri" pitchFamily="34" charset="0"/>
                <a:cs typeface="Calibri" pitchFamily="34" charset="0"/>
              </a:rPr>
              <a:t>Nabi merupakan seseorang yang mendapatkan wahyu dari Allah Swt. tanpa </a:t>
            </a:r>
            <a:r>
              <a:rPr lang="id-ID" sz="1600" dirty="0" smtClean="0">
                <a:solidFill>
                  <a:schemeClr val="tx1">
                    <a:lumMod val="75000"/>
                    <a:lumOff val="25000"/>
                  </a:schemeClr>
                </a:solidFill>
                <a:latin typeface="Calibri" pitchFamily="34" charset="0"/>
                <a:cs typeface="Calibri" pitchFamily="34" charset="0"/>
              </a:rPr>
              <a:t>kewajiban </a:t>
            </a:r>
            <a:r>
              <a:rPr lang="id-ID" sz="1600" dirty="0">
                <a:solidFill>
                  <a:schemeClr val="tx1">
                    <a:lumMod val="75000"/>
                    <a:lumOff val="25000"/>
                  </a:schemeClr>
                </a:solidFill>
                <a:latin typeface="Calibri" pitchFamily="34" charset="0"/>
                <a:cs typeface="Calibri" pitchFamily="34" charset="0"/>
              </a:rPr>
              <a:t>untuk menyampaikan kepada kaumnya. Sementara itu, rasul adalah </a:t>
            </a:r>
            <a:r>
              <a:rPr lang="id-ID" sz="1600" dirty="0" smtClean="0">
                <a:solidFill>
                  <a:schemeClr val="tx1">
                    <a:lumMod val="75000"/>
                    <a:lumOff val="25000"/>
                  </a:schemeClr>
                </a:solidFill>
                <a:latin typeface="Calibri" pitchFamily="34" charset="0"/>
                <a:cs typeface="Calibri" pitchFamily="34" charset="0"/>
              </a:rPr>
              <a:t>seseorang </a:t>
            </a:r>
            <a:r>
              <a:rPr lang="id-ID" sz="1600" dirty="0">
                <a:solidFill>
                  <a:schemeClr val="tx1">
                    <a:lumMod val="75000"/>
                    <a:lumOff val="25000"/>
                  </a:schemeClr>
                </a:solidFill>
                <a:latin typeface="Calibri" pitchFamily="34" charset="0"/>
                <a:cs typeface="Calibri" pitchFamily="34" charset="0"/>
              </a:rPr>
              <a:t>yang mendapatkan wahyu dari Allah Swt. untuk disampaikan kepada </a:t>
            </a:r>
            <a:r>
              <a:rPr lang="id-ID" sz="1600" dirty="0" smtClean="0">
                <a:solidFill>
                  <a:schemeClr val="tx1">
                    <a:lumMod val="75000"/>
                    <a:lumOff val="25000"/>
                  </a:schemeClr>
                </a:solidFill>
                <a:latin typeface="Calibri" pitchFamily="34" charset="0"/>
                <a:cs typeface="Calibri" pitchFamily="34" charset="0"/>
              </a:rPr>
              <a:t>kaumnya</a:t>
            </a:r>
            <a:r>
              <a:rPr lang="id-ID" sz="1600" dirty="0">
                <a:solidFill>
                  <a:schemeClr val="tx1">
                    <a:lumMod val="75000"/>
                    <a:lumOff val="25000"/>
                  </a:schemeClr>
                </a:solidFill>
                <a:latin typeface="Calibri" pitchFamily="34" charset="0"/>
                <a:cs typeface="Calibri" pitchFamily="34" charset="0"/>
              </a:rPr>
              <a:t>.</a:t>
            </a:r>
          </a:p>
          <a:p>
            <a:pPr marL="342900" indent="-342900" algn="just">
              <a:buAutoNum type="arabicPeriod"/>
            </a:pPr>
            <a:r>
              <a:rPr lang="id-ID" sz="1600" dirty="0" smtClean="0">
                <a:solidFill>
                  <a:schemeClr val="tx1">
                    <a:lumMod val="75000"/>
                    <a:lumOff val="25000"/>
                  </a:schemeClr>
                </a:solidFill>
                <a:latin typeface="Calibri" pitchFamily="34" charset="0"/>
                <a:cs typeface="Calibri" pitchFamily="34" charset="0"/>
              </a:rPr>
              <a:t>Iman </a:t>
            </a:r>
            <a:r>
              <a:rPr lang="id-ID" sz="1600" dirty="0">
                <a:solidFill>
                  <a:schemeClr val="tx1">
                    <a:lumMod val="75000"/>
                    <a:lumOff val="25000"/>
                  </a:schemeClr>
                </a:solidFill>
                <a:latin typeface="Calibri" pitchFamily="34" charset="0"/>
                <a:cs typeface="Calibri" pitchFamily="34" charset="0"/>
              </a:rPr>
              <a:t>kepada nabi dan rasul artinya meyakini dengan sepenuh hati bahwa Allah </a:t>
            </a:r>
            <a:r>
              <a:rPr lang="id-ID" sz="1600" dirty="0" smtClean="0">
                <a:solidFill>
                  <a:schemeClr val="tx1">
                    <a:lumMod val="75000"/>
                    <a:lumOff val="25000"/>
                  </a:schemeClr>
                </a:solidFill>
                <a:latin typeface="Calibri" pitchFamily="34" charset="0"/>
                <a:cs typeface="Calibri" pitchFamily="34" charset="0"/>
              </a:rPr>
              <a:t>Swt</a:t>
            </a:r>
            <a:r>
              <a:rPr lang="id-ID" sz="1600" dirty="0">
                <a:solidFill>
                  <a:schemeClr val="tx1">
                    <a:lumMod val="75000"/>
                    <a:lumOff val="25000"/>
                  </a:schemeClr>
                </a:solidFill>
                <a:latin typeface="Calibri" pitchFamily="34" charset="0"/>
                <a:cs typeface="Calibri" pitchFamily="34" charset="0"/>
              </a:rPr>
              <a:t>. telah mengutus para nabi dan rasul dengan membawa ajaran yang </a:t>
            </a:r>
            <a:r>
              <a:rPr lang="id-ID" sz="1600" dirty="0" smtClean="0">
                <a:solidFill>
                  <a:schemeClr val="tx1">
                    <a:lumMod val="75000"/>
                    <a:lumOff val="25000"/>
                  </a:schemeClr>
                </a:solidFill>
                <a:latin typeface="Calibri" pitchFamily="34" charset="0"/>
                <a:cs typeface="Calibri" pitchFamily="34" charset="0"/>
              </a:rPr>
              <a:t>benar.</a:t>
            </a:r>
          </a:p>
          <a:p>
            <a:pPr marL="342900" indent="-342900" algn="just">
              <a:buAutoNum type="arabicPeriod"/>
            </a:pPr>
            <a:r>
              <a:rPr lang="id-ID" sz="1600" dirty="0">
                <a:solidFill>
                  <a:schemeClr val="tx1">
                    <a:lumMod val="75000"/>
                    <a:lumOff val="25000"/>
                  </a:schemeClr>
                </a:solidFill>
                <a:latin typeface="Calibri" pitchFamily="34" charset="0"/>
                <a:cs typeface="Calibri" pitchFamily="34" charset="0"/>
              </a:rPr>
              <a:t>Jumlah nabi dan rasul yang diutus oleh Allah Swt. sangatlah banyak. Namun, </a:t>
            </a:r>
            <a:r>
              <a:rPr lang="id-ID" sz="1600" dirty="0" smtClean="0">
                <a:solidFill>
                  <a:schemeClr val="tx1">
                    <a:lumMod val="75000"/>
                    <a:lumOff val="25000"/>
                  </a:schemeClr>
                </a:solidFill>
                <a:latin typeface="Calibri" pitchFamily="34" charset="0"/>
                <a:cs typeface="Calibri" pitchFamily="34" charset="0"/>
              </a:rPr>
              <a:t>nabi </a:t>
            </a:r>
            <a:r>
              <a:rPr lang="id-ID" sz="1600" dirty="0">
                <a:solidFill>
                  <a:schemeClr val="tx1">
                    <a:lumMod val="75000"/>
                    <a:lumOff val="25000"/>
                  </a:schemeClr>
                </a:solidFill>
                <a:latin typeface="Calibri" pitchFamily="34" charset="0"/>
                <a:cs typeface="Calibri" pitchFamily="34" charset="0"/>
              </a:rPr>
              <a:t>dan rasul yang wajib diketahui ada 25</a:t>
            </a:r>
          </a:p>
          <a:p>
            <a:pPr marL="342900" indent="-342900" algn="just">
              <a:buAutoNum type="arabicPeriod"/>
            </a:pPr>
            <a:r>
              <a:rPr lang="id-ID" sz="1600" dirty="0" smtClean="0">
                <a:solidFill>
                  <a:schemeClr val="tx1">
                    <a:lumMod val="75000"/>
                    <a:lumOff val="25000"/>
                  </a:schemeClr>
                </a:solidFill>
                <a:latin typeface="Calibri" pitchFamily="34" charset="0"/>
                <a:cs typeface="Calibri" pitchFamily="34" charset="0"/>
              </a:rPr>
              <a:t>Rasul </a:t>
            </a:r>
            <a:r>
              <a:rPr lang="id-ID" sz="1600" dirty="0">
                <a:solidFill>
                  <a:schemeClr val="tx1">
                    <a:lumMod val="75000"/>
                    <a:lumOff val="25000"/>
                  </a:schemeClr>
                </a:solidFill>
                <a:latin typeface="Calibri" pitchFamily="34" charset="0"/>
                <a:cs typeface="Calibri" pitchFamily="34" charset="0"/>
              </a:rPr>
              <a:t>ululazmi adalah gelar yang diberikan kepada rasul yang memiliki </a:t>
            </a:r>
            <a:r>
              <a:rPr lang="id-ID" sz="1600" dirty="0" smtClean="0">
                <a:solidFill>
                  <a:schemeClr val="tx1">
                    <a:lumMod val="75000"/>
                    <a:lumOff val="25000"/>
                  </a:schemeClr>
                </a:solidFill>
                <a:latin typeface="Calibri" pitchFamily="34" charset="0"/>
                <a:cs typeface="Calibri" pitchFamily="34" charset="0"/>
              </a:rPr>
              <a:t>keteguhan, kesabaran</a:t>
            </a:r>
            <a:r>
              <a:rPr lang="id-ID" sz="1600" dirty="0">
                <a:solidFill>
                  <a:schemeClr val="tx1">
                    <a:lumMod val="75000"/>
                    <a:lumOff val="25000"/>
                  </a:schemeClr>
                </a:solidFill>
                <a:latin typeface="Calibri" pitchFamily="34" charset="0"/>
                <a:cs typeface="Calibri" pitchFamily="34" charset="0"/>
              </a:rPr>
              <a:t>, dan tekad yang luar biasa besar dalam menjalankan perintah Allah </a:t>
            </a:r>
            <a:r>
              <a:rPr lang="id-ID" sz="1600" dirty="0" smtClean="0">
                <a:solidFill>
                  <a:schemeClr val="tx1">
                    <a:lumMod val="75000"/>
                    <a:lumOff val="25000"/>
                  </a:schemeClr>
                </a:solidFill>
                <a:latin typeface="Calibri" pitchFamily="34" charset="0"/>
                <a:cs typeface="Calibri" pitchFamily="34" charset="0"/>
              </a:rPr>
              <a:t>Swt</a:t>
            </a:r>
            <a:r>
              <a:rPr lang="id-ID" sz="1600" dirty="0">
                <a:solidFill>
                  <a:schemeClr val="tx1">
                    <a:lumMod val="75000"/>
                    <a:lumOff val="25000"/>
                  </a:schemeClr>
                </a:solidFill>
                <a:latin typeface="Calibri" pitchFamily="34" charset="0"/>
                <a:cs typeface="Calibri" pitchFamily="34" charset="0"/>
              </a:rPr>
              <a:t>. dan menyebarkan ajaran-Nya. Rasul ululazmi berjumlah lima orang, </a:t>
            </a:r>
            <a:r>
              <a:rPr lang="id-ID" sz="1600" dirty="0" smtClean="0">
                <a:solidFill>
                  <a:schemeClr val="tx1">
                    <a:lumMod val="75000"/>
                    <a:lumOff val="25000"/>
                  </a:schemeClr>
                </a:solidFill>
                <a:latin typeface="Calibri" pitchFamily="34" charset="0"/>
                <a:cs typeface="Calibri" pitchFamily="34" charset="0"/>
              </a:rPr>
              <a:t>yaitu </a:t>
            </a:r>
            <a:r>
              <a:rPr lang="id-ID" sz="1600" dirty="0">
                <a:solidFill>
                  <a:schemeClr val="tx1">
                    <a:lumMod val="75000"/>
                    <a:lumOff val="25000"/>
                  </a:schemeClr>
                </a:solidFill>
                <a:latin typeface="Calibri" pitchFamily="34" charset="0"/>
                <a:cs typeface="Calibri" pitchFamily="34" charset="0"/>
              </a:rPr>
              <a:t>Nabi Nuh A.S., Nabi Ibrahim A.S., Nabi Musa A.S., Nabi Isa A.S., dan Nabi </a:t>
            </a:r>
            <a:r>
              <a:rPr lang="id-ID" sz="1600" dirty="0" smtClean="0">
                <a:solidFill>
                  <a:schemeClr val="tx1">
                    <a:lumMod val="75000"/>
                    <a:lumOff val="25000"/>
                  </a:schemeClr>
                </a:solidFill>
                <a:latin typeface="Calibri" pitchFamily="34" charset="0"/>
                <a:cs typeface="Calibri" pitchFamily="34" charset="0"/>
              </a:rPr>
              <a:t>Muhammad </a:t>
            </a:r>
            <a:r>
              <a:rPr lang="id-ID" sz="1600" dirty="0">
                <a:solidFill>
                  <a:schemeClr val="tx1">
                    <a:lumMod val="75000"/>
                    <a:lumOff val="25000"/>
                  </a:schemeClr>
                </a:solidFill>
                <a:latin typeface="Calibri" pitchFamily="34" charset="0"/>
                <a:cs typeface="Calibri" pitchFamily="34" charset="0"/>
              </a:rPr>
              <a:t>Saw.</a:t>
            </a:r>
          </a:p>
          <a:p>
            <a:pPr marL="342900" indent="-342900" algn="just">
              <a:buAutoNum type="arabicPeriod"/>
            </a:pPr>
            <a:r>
              <a:rPr lang="id-ID" sz="1600" dirty="0" smtClean="0">
                <a:solidFill>
                  <a:schemeClr val="tx1">
                    <a:lumMod val="75000"/>
                    <a:lumOff val="25000"/>
                  </a:schemeClr>
                </a:solidFill>
                <a:latin typeface="Calibri" pitchFamily="34" charset="0"/>
                <a:cs typeface="Calibri" pitchFamily="34" charset="0"/>
              </a:rPr>
              <a:t>Di </a:t>
            </a:r>
            <a:r>
              <a:rPr lang="id-ID" sz="1600" dirty="0">
                <a:solidFill>
                  <a:schemeClr val="tx1">
                    <a:lumMod val="75000"/>
                    <a:lumOff val="25000"/>
                  </a:schemeClr>
                </a:solidFill>
                <a:latin typeface="Calibri" pitchFamily="34" charset="0"/>
                <a:cs typeface="Calibri" pitchFamily="34" charset="0"/>
              </a:rPr>
              <a:t>antara perilaku beriman kepada para nabi dan rasul adalah giat mempelajari </a:t>
            </a:r>
            <a:r>
              <a:rPr lang="id-ID" sz="1600" dirty="0" smtClean="0">
                <a:solidFill>
                  <a:schemeClr val="tx1">
                    <a:lumMod val="75000"/>
                    <a:lumOff val="25000"/>
                  </a:schemeClr>
                </a:solidFill>
                <a:latin typeface="Calibri" pitchFamily="34" charset="0"/>
                <a:cs typeface="Calibri" pitchFamily="34" charset="0"/>
              </a:rPr>
              <a:t>dan </a:t>
            </a:r>
            <a:r>
              <a:rPr lang="id-ID" sz="1600" dirty="0">
                <a:solidFill>
                  <a:schemeClr val="tx1">
                    <a:lumMod val="75000"/>
                    <a:lumOff val="25000"/>
                  </a:schemeClr>
                </a:solidFill>
                <a:latin typeface="Calibri" pitchFamily="34" charset="0"/>
                <a:cs typeface="Calibri" pitchFamily="34" charset="0"/>
              </a:rPr>
              <a:t>meneladani para nabi dan rasul, mengamalkan syariat Nabi Muhammad </a:t>
            </a:r>
            <a:r>
              <a:rPr lang="id-ID" sz="1600" dirty="0" smtClean="0">
                <a:solidFill>
                  <a:schemeClr val="tx1">
                    <a:lumMod val="75000"/>
                    <a:lumOff val="25000"/>
                  </a:schemeClr>
                </a:solidFill>
                <a:latin typeface="Calibri" pitchFamily="34" charset="0"/>
                <a:cs typeface="Calibri" pitchFamily="34" charset="0"/>
              </a:rPr>
              <a:t>Saw</a:t>
            </a:r>
            <a:r>
              <a:rPr lang="id-ID" sz="1600" dirty="0">
                <a:solidFill>
                  <a:schemeClr val="tx1">
                    <a:lumMod val="75000"/>
                    <a:lumOff val="25000"/>
                  </a:schemeClr>
                </a:solidFill>
                <a:latin typeface="Calibri" pitchFamily="34" charset="0"/>
                <a:cs typeface="Calibri" pitchFamily="34" charset="0"/>
              </a:rPr>
              <a:t>., bersemangat dalam mendakwahkan kebenaran kepada orang lain, serta </a:t>
            </a:r>
            <a:r>
              <a:rPr lang="id-ID" sz="1600" dirty="0" smtClean="0">
                <a:solidFill>
                  <a:schemeClr val="tx1">
                    <a:lumMod val="75000"/>
                    <a:lumOff val="25000"/>
                  </a:schemeClr>
                </a:solidFill>
                <a:latin typeface="Calibri" pitchFamily="34" charset="0"/>
                <a:cs typeface="Calibri" pitchFamily="34" charset="0"/>
              </a:rPr>
              <a:t>selalu </a:t>
            </a:r>
            <a:r>
              <a:rPr lang="id-ID" sz="1600" dirty="0">
                <a:solidFill>
                  <a:schemeClr val="tx1">
                    <a:lumMod val="75000"/>
                    <a:lumOff val="25000"/>
                  </a:schemeClr>
                </a:solidFill>
                <a:latin typeface="Calibri" pitchFamily="34" charset="0"/>
                <a:cs typeface="Calibri" pitchFamily="34" charset="0"/>
              </a:rPr>
              <a:t>bersyukur dan bersabar terhadap segala sesuatu yang menimpa kita</a:t>
            </a:r>
          </a:p>
        </p:txBody>
      </p:sp>
      <p:pic>
        <p:nvPicPr>
          <p:cNvPr id="26" name="Picture 25">
            <a:extLst>
              <a:ext uri="{FF2B5EF4-FFF2-40B4-BE49-F238E27FC236}">
                <a16:creationId xmlns:a16="http://schemas.microsoft.com/office/drawing/2014/main" id="{AA68D0E3-18FA-464B-A71F-F873F41B661F}"/>
              </a:ext>
            </a:extLst>
          </p:cNvPr>
          <p:cNvPicPr>
            <a:picLocks noChangeAspect="1"/>
          </p:cNvPicPr>
          <p:nvPr/>
        </p:nvPicPr>
        <p:blipFill rotWithShape="1">
          <a:blip r:embed="rId3"/>
          <a:srcRect l="-1" r="231"/>
          <a:stretch/>
        </p:blipFill>
        <p:spPr>
          <a:xfrm>
            <a:off x="0" y="4284223"/>
            <a:ext cx="9144000" cy="954527"/>
          </a:xfrm>
          <a:prstGeom prst="rect">
            <a:avLst/>
          </a:prstGeom>
        </p:spPr>
      </p:pic>
      <p:pic>
        <p:nvPicPr>
          <p:cNvPr id="7" name="Picture 6">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4223"/>
            <a:ext cx="9144000" cy="954527"/>
          </a:xfrm>
          <a:prstGeom prst="rect">
            <a:avLst/>
          </a:prstGeom>
        </p:spPr>
      </p:pic>
    </p:spTree>
    <p:extLst>
      <p:ext uri="{BB962C8B-B14F-4D97-AF65-F5344CB8AC3E}">
        <p14:creationId xmlns:p14="http://schemas.microsoft.com/office/powerpoint/2010/main" val="541348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bldLst>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989588" y="2017752"/>
            <a:ext cx="3277612" cy="553998"/>
            <a:chOff x="165847" y="1950806"/>
            <a:chExt cx="3277612" cy="553998"/>
          </a:xfrm>
        </p:grpSpPr>
        <p:sp>
          <p:nvSpPr>
            <p:cNvPr id="36" name="Oval 35"/>
            <p:cNvSpPr/>
            <p:nvPr/>
          </p:nvSpPr>
          <p:spPr>
            <a:xfrm>
              <a:off x="3071145" y="2063777"/>
              <a:ext cx="372314" cy="38100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65847" y="2063777"/>
              <a:ext cx="3119439" cy="381000"/>
            </a:xfrm>
            <a:prstGeom prst="rect">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bwMode="auto">
            <a:xfrm>
              <a:off x="174391" y="1950806"/>
              <a:ext cx="2896754" cy="553998"/>
            </a:xfrm>
            <a:prstGeom prst="rect">
              <a:avLst/>
            </a:prstGeom>
          </p:spPr>
          <p:txBody>
            <a:bodyPr wrap="none">
              <a:spAutoFit/>
            </a:bodyPr>
            <a:lstStyle/>
            <a:p>
              <a:pPr>
                <a:lnSpc>
                  <a:spcPct val="150000"/>
                </a:lnSpc>
                <a:defRPr/>
              </a:pPr>
              <a:r>
                <a:rPr lang="id-ID" sz="2000" b="1" noProof="1">
                  <a:solidFill>
                    <a:schemeClr val="bg1"/>
                  </a:solidFill>
                  <a:latin typeface="+mj-lt"/>
                  <a:cs typeface="Arial" pitchFamily="34" charset="0"/>
                </a:rPr>
                <a:t>TUJUAN PEMBELAJARAN:</a:t>
              </a:r>
              <a:endParaRPr lang="en-US" sz="2000" b="1" noProof="1">
                <a:solidFill>
                  <a:schemeClr val="bg1"/>
                </a:solidFill>
                <a:latin typeface="+mj-lt"/>
                <a:cs typeface="Arial" pitchFamily="34" charset="0"/>
              </a:endParaRPr>
            </a:p>
          </p:txBody>
        </p:sp>
      </p:grpSp>
      <p:sp>
        <p:nvSpPr>
          <p:cNvPr id="17" name="Rectangle 14"/>
          <p:cNvSpPr>
            <a:spLocks noChangeArrowheads="1"/>
          </p:cNvSpPr>
          <p:nvPr/>
        </p:nvSpPr>
        <p:spPr bwMode="auto">
          <a:xfrm>
            <a:off x="547966" y="2618422"/>
            <a:ext cx="813883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lvl="0" indent="-342900" algn="just">
              <a:buClrTx/>
              <a:buSzPct val="100000"/>
              <a:buFont typeface="+mj-lt"/>
              <a:buAutoNum type="arabicPeriod"/>
            </a:pPr>
            <a:r>
              <a:rPr lang="id-ID" dirty="0">
                <a:latin typeface="Calibri" pitchFamily="34" charset="0"/>
                <a:cs typeface="Calibri" pitchFamily="34" charset="0"/>
              </a:rPr>
              <a:t>Menguraikan pengertian iman kepada nabi dan rasul dengan benar.</a:t>
            </a:r>
          </a:p>
          <a:p>
            <a:pPr marL="342900" lvl="0" indent="-342900" algn="just">
              <a:buClrTx/>
              <a:buSzPct val="100000"/>
              <a:buFont typeface="+mj-lt"/>
              <a:buAutoNum type="arabicPeriod"/>
            </a:pPr>
            <a:r>
              <a:rPr lang="id-ID" dirty="0" smtClean="0">
                <a:latin typeface="Calibri" pitchFamily="34" charset="0"/>
                <a:cs typeface="Calibri" pitchFamily="34" charset="0"/>
              </a:rPr>
              <a:t>Menelaah </a:t>
            </a:r>
            <a:r>
              <a:rPr lang="id-ID" dirty="0">
                <a:latin typeface="Calibri" pitchFamily="34" charset="0"/>
                <a:cs typeface="Calibri" pitchFamily="34" charset="0"/>
              </a:rPr>
              <a:t>nama-nama nabi dan rasul serta rasul ululazmi dengan </a:t>
            </a:r>
            <a:r>
              <a:rPr lang="id-ID" dirty="0" smtClean="0">
                <a:latin typeface="Calibri" pitchFamily="34" charset="0"/>
                <a:cs typeface="Calibri" pitchFamily="34" charset="0"/>
              </a:rPr>
              <a:t>benar</a:t>
            </a:r>
            <a:r>
              <a:rPr lang="id-ID" dirty="0">
                <a:latin typeface="Calibri" pitchFamily="34" charset="0"/>
                <a:cs typeface="Calibri" pitchFamily="34" charset="0"/>
              </a:rPr>
              <a:t>.</a:t>
            </a:r>
          </a:p>
          <a:p>
            <a:pPr marL="342900" lvl="0" indent="-342900" algn="just">
              <a:buClrTx/>
              <a:buSzPct val="100000"/>
              <a:buFont typeface="+mj-lt"/>
              <a:buAutoNum type="arabicPeriod"/>
            </a:pPr>
            <a:r>
              <a:rPr lang="id-ID" dirty="0" smtClean="0">
                <a:latin typeface="Calibri" pitchFamily="34" charset="0"/>
                <a:cs typeface="Calibri" pitchFamily="34" charset="0"/>
              </a:rPr>
              <a:t>Mengimplementasikan </a:t>
            </a:r>
            <a:r>
              <a:rPr lang="id-ID" dirty="0">
                <a:latin typeface="Calibri" pitchFamily="34" charset="0"/>
                <a:cs typeface="Calibri" pitchFamily="34" charset="0"/>
              </a:rPr>
              <a:t>perilaku beriman kepada nabi dan rasul </a:t>
            </a:r>
            <a:r>
              <a:rPr lang="id-ID" dirty="0" smtClean="0">
                <a:latin typeface="Calibri" pitchFamily="34" charset="0"/>
                <a:cs typeface="Calibri" pitchFamily="34" charset="0"/>
              </a:rPr>
              <a:t>dengan </a:t>
            </a:r>
            <a:r>
              <a:rPr lang="id-ID" dirty="0">
                <a:latin typeface="Calibri" pitchFamily="34" charset="0"/>
                <a:cs typeface="Calibri" pitchFamily="34" charset="0"/>
              </a:rPr>
              <a:t>benar dalam kehidupan sehari-hari.</a:t>
            </a:r>
          </a:p>
          <a:p>
            <a:pPr marL="342900" lvl="0" indent="-342900" algn="just">
              <a:buClrTx/>
              <a:buSzPct val="100000"/>
              <a:buFont typeface="+mj-lt"/>
              <a:buAutoNum type="arabicPeriod"/>
            </a:pPr>
            <a:r>
              <a:rPr lang="id-ID" dirty="0" smtClean="0">
                <a:latin typeface="Calibri" pitchFamily="34" charset="0"/>
                <a:cs typeface="Calibri" pitchFamily="34" charset="0"/>
              </a:rPr>
              <a:t>Menemukan </a:t>
            </a:r>
            <a:r>
              <a:rPr lang="id-ID" dirty="0">
                <a:latin typeface="Calibri" pitchFamily="34" charset="0"/>
                <a:cs typeface="Calibri" pitchFamily="34" charset="0"/>
              </a:rPr>
              <a:t>hikmah beriman kepada nabi dan rasul dengan </a:t>
            </a:r>
            <a:r>
              <a:rPr lang="id-ID" dirty="0" smtClean="0">
                <a:latin typeface="Calibri" pitchFamily="34" charset="0"/>
                <a:cs typeface="Calibri" pitchFamily="34" charset="0"/>
              </a:rPr>
              <a:t>benar.</a:t>
            </a:r>
            <a:endParaRPr lang="en-ID" dirty="0">
              <a:latin typeface="Calibri" pitchFamily="34" charset="0"/>
              <a:cs typeface="Calibri" pitchFamily="34" charset="0"/>
            </a:endParaRPr>
          </a:p>
        </p:txBody>
      </p:sp>
      <p:pic>
        <p:nvPicPr>
          <p:cNvPr id="21" name="Picture 20">
            <a:extLst>
              <a:ext uri="{FF2B5EF4-FFF2-40B4-BE49-F238E27FC236}">
                <a16:creationId xmlns:a16="http://schemas.microsoft.com/office/drawing/2014/main" id="{A1947A38-80B9-4996-9EF5-60CB2A953D9B}"/>
              </a:ext>
            </a:extLst>
          </p:cNvPr>
          <p:cNvPicPr>
            <a:picLocks noChangeAspect="1"/>
          </p:cNvPicPr>
          <p:nvPr/>
        </p:nvPicPr>
        <p:blipFill rotWithShape="1">
          <a:blip r:embed="rId2"/>
          <a:srcRect r="281"/>
          <a:stretch/>
        </p:blipFill>
        <p:spPr>
          <a:xfrm>
            <a:off x="0" y="4284223"/>
            <a:ext cx="9144000" cy="954527"/>
          </a:xfrm>
          <a:prstGeom prst="rect">
            <a:avLst/>
          </a:prstGeom>
        </p:spPr>
      </p:pic>
      <p:grpSp>
        <p:nvGrpSpPr>
          <p:cNvPr id="22" name="Group 21"/>
          <p:cNvGrpSpPr/>
          <p:nvPr/>
        </p:nvGrpSpPr>
        <p:grpSpPr>
          <a:xfrm>
            <a:off x="152400" y="125270"/>
            <a:ext cx="6415595" cy="1610978"/>
            <a:chOff x="25248" y="-29828"/>
            <a:chExt cx="6322778" cy="1610978"/>
          </a:xfrm>
        </p:grpSpPr>
        <p:grpSp>
          <p:nvGrpSpPr>
            <p:cNvPr id="23" name="Group 22"/>
            <p:cNvGrpSpPr/>
            <p:nvPr/>
          </p:nvGrpSpPr>
          <p:grpSpPr>
            <a:xfrm>
              <a:off x="25248" y="-29828"/>
              <a:ext cx="1552692" cy="1559792"/>
              <a:chOff x="2895601" y="-542991"/>
              <a:chExt cx="960519" cy="960519"/>
            </a:xfrm>
            <a:solidFill>
              <a:srgbClr val="7030A0"/>
            </a:solidFill>
          </p:grpSpPr>
          <p:sp>
            <p:nvSpPr>
              <p:cNvPr id="41" name="Oval 40"/>
              <p:cNvSpPr/>
              <p:nvPr/>
            </p:nvSpPr>
            <p:spPr>
              <a:xfrm>
                <a:off x="2895601" y="-542991"/>
                <a:ext cx="960519" cy="9605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solidFill>
                    <a:srgbClr val="4F81BD"/>
                  </a:solidFill>
                </a:endParaRPr>
              </a:p>
            </p:txBody>
          </p:sp>
          <p:sp>
            <p:nvSpPr>
              <p:cNvPr id="42" name="Oval 41"/>
              <p:cNvSpPr/>
              <p:nvPr/>
            </p:nvSpPr>
            <p:spPr>
              <a:xfrm>
                <a:off x="2926336" y="-512255"/>
                <a:ext cx="898264" cy="898263"/>
              </a:xfrm>
              <a:prstGeom prst="ellipse">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p>
            </p:txBody>
          </p:sp>
        </p:grpSp>
        <p:sp>
          <p:nvSpPr>
            <p:cNvPr id="24" name="Rounded Rectangle 23"/>
            <p:cNvSpPr/>
            <p:nvPr/>
          </p:nvSpPr>
          <p:spPr>
            <a:xfrm>
              <a:off x="685800" y="266809"/>
              <a:ext cx="5497450" cy="1180589"/>
            </a:xfrm>
            <a:prstGeom prst="roundRect">
              <a:avLst/>
            </a:prstGeom>
            <a:solidFill>
              <a:schemeClr val="accent4">
                <a:lumMod val="60000"/>
                <a:lumOff val="40000"/>
              </a:schemeClr>
            </a:solidFill>
            <a:ln>
              <a:solidFill>
                <a:schemeClr val="accent5">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5" name="Horizontal Scroll 24"/>
            <p:cNvSpPr/>
            <p:nvPr/>
          </p:nvSpPr>
          <p:spPr>
            <a:xfrm>
              <a:off x="878818" y="24225"/>
              <a:ext cx="5469208" cy="1480725"/>
            </a:xfrm>
            <a:prstGeom prst="horizontalScroll">
              <a:avLst/>
            </a:prstGeom>
            <a:solidFill>
              <a:schemeClr val="accent4">
                <a:lumMod val="60000"/>
                <a:lumOff val="40000"/>
              </a:schemeClr>
            </a:solidFill>
            <a:ln w="28575">
              <a:solidFill>
                <a:schemeClr val="accent5">
                  <a:lumMod val="5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27" name="Group 26"/>
            <p:cNvGrpSpPr/>
            <p:nvPr/>
          </p:nvGrpSpPr>
          <p:grpSpPr>
            <a:xfrm>
              <a:off x="76200" y="21358"/>
              <a:ext cx="1552692" cy="1559792"/>
              <a:chOff x="2895601" y="-542991"/>
              <a:chExt cx="960519" cy="960519"/>
            </a:xfrm>
            <a:solidFill>
              <a:srgbClr val="F286ED"/>
            </a:solidFill>
          </p:grpSpPr>
          <p:grpSp>
            <p:nvGrpSpPr>
              <p:cNvPr id="31" name="Group 30"/>
              <p:cNvGrpSpPr/>
              <p:nvPr/>
            </p:nvGrpSpPr>
            <p:grpSpPr>
              <a:xfrm>
                <a:off x="2895601" y="-542991"/>
                <a:ext cx="960519" cy="960519"/>
                <a:chOff x="2895601" y="-542991"/>
                <a:chExt cx="960519" cy="960519"/>
              </a:xfrm>
              <a:grpFill/>
            </p:grpSpPr>
            <p:sp>
              <p:nvSpPr>
                <p:cNvPr id="39" name="Oval 38"/>
                <p:cNvSpPr/>
                <p:nvPr/>
              </p:nvSpPr>
              <p:spPr>
                <a:xfrm>
                  <a:off x="2895601" y="-542991"/>
                  <a:ext cx="960519" cy="9605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solidFill>
                      <a:srgbClr val="4F81BD"/>
                    </a:solidFill>
                  </a:endParaRPr>
                </a:p>
              </p:txBody>
            </p:sp>
            <p:sp>
              <p:nvSpPr>
                <p:cNvPr id="40" name="Oval 39"/>
                <p:cNvSpPr/>
                <p:nvPr/>
              </p:nvSpPr>
              <p:spPr>
                <a:xfrm>
                  <a:off x="2926336" y="-512255"/>
                  <a:ext cx="898264" cy="898263"/>
                </a:xfrm>
                <a:prstGeom prst="ellipse">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p>
              </p:txBody>
            </p:sp>
          </p:grpSp>
          <p:sp>
            <p:nvSpPr>
              <p:cNvPr id="32" name="Rectangle 31"/>
              <p:cNvSpPr/>
              <p:nvPr/>
            </p:nvSpPr>
            <p:spPr>
              <a:xfrm>
                <a:off x="3199469" y="-75728"/>
                <a:ext cx="369809" cy="383796"/>
              </a:xfrm>
              <a:prstGeom prst="rect">
                <a:avLst/>
              </a:prstGeom>
              <a:grpFill/>
            </p:spPr>
            <p:txBody>
              <a:bodyPr wrap="none" lIns="68580" tIns="34290" rIns="68580" bIns="34290">
                <a:spAutoFit/>
              </a:bodyPr>
              <a:lstStyle/>
              <a:p>
                <a:pPr algn="ctr"/>
                <a:r>
                  <a:rPr lang="en-US" sz="3600" b="1" dirty="0" smtClean="0">
                    <a:ln w="0"/>
                    <a:solidFill>
                      <a:schemeClr val="bg1"/>
                    </a:solidFill>
                    <a:effectLst>
                      <a:outerShdw blurRad="38100" dist="19050" dir="2700000" algn="tl" rotWithShape="0">
                        <a:schemeClr val="dk1">
                          <a:alpha val="40000"/>
                        </a:schemeClr>
                      </a:outerShdw>
                    </a:effectLst>
                  </a:rPr>
                  <a:t>0</a:t>
                </a:r>
                <a:r>
                  <a:rPr lang="id-ID" sz="3600" b="1" dirty="0">
                    <a:ln w="0"/>
                    <a:solidFill>
                      <a:schemeClr val="bg1"/>
                    </a:solidFill>
                    <a:effectLst>
                      <a:outerShdw blurRad="38100" dist="19050" dir="2700000" algn="tl" rotWithShape="0">
                        <a:schemeClr val="dk1">
                          <a:alpha val="40000"/>
                        </a:schemeClr>
                      </a:outerShdw>
                    </a:effectLst>
                  </a:rPr>
                  <a:t>6</a:t>
                </a:r>
                <a:endParaRPr lang="en-US" sz="3600" b="1" dirty="0">
                  <a:ln w="0"/>
                  <a:solidFill>
                    <a:schemeClr val="bg1"/>
                  </a:solidFill>
                  <a:effectLst>
                    <a:outerShdw blurRad="38100" dist="19050" dir="2700000" algn="tl" rotWithShape="0">
                      <a:schemeClr val="dk1">
                        <a:alpha val="40000"/>
                      </a:schemeClr>
                    </a:outerShdw>
                  </a:effectLst>
                </a:endParaRPr>
              </a:p>
            </p:txBody>
          </p:sp>
          <p:sp>
            <p:nvSpPr>
              <p:cNvPr id="38" name="Rectangle 37"/>
              <p:cNvSpPr/>
              <p:nvPr/>
            </p:nvSpPr>
            <p:spPr>
              <a:xfrm>
                <a:off x="3114265" y="-431148"/>
                <a:ext cx="539850" cy="371515"/>
              </a:xfrm>
              <a:prstGeom prst="rect">
                <a:avLst/>
              </a:prstGeom>
              <a:grpFill/>
            </p:spPr>
            <p:txBody>
              <a:bodyPr wrap="none" lIns="68580" tIns="34290" rIns="68580" bIns="34290">
                <a:spAutoFit/>
              </a:bodyPr>
              <a:lstStyle/>
              <a:p>
                <a:pPr algn="ctr"/>
                <a:r>
                  <a:rPr lang="en-US" sz="3600" b="1" dirty="0">
                    <a:ln w="0"/>
                    <a:solidFill>
                      <a:schemeClr val="bg1"/>
                    </a:solidFill>
                    <a:effectLst>
                      <a:outerShdw blurRad="38100" dist="19050" dir="2700000" algn="tl" rotWithShape="0">
                        <a:schemeClr val="dk1">
                          <a:alpha val="40000"/>
                        </a:schemeClr>
                      </a:outerShdw>
                    </a:effectLst>
                  </a:rPr>
                  <a:t>Bab</a:t>
                </a:r>
              </a:p>
            </p:txBody>
          </p:sp>
        </p:grpSp>
        <p:sp>
          <p:nvSpPr>
            <p:cNvPr id="29" name="テキスト プレースホルダー 17"/>
            <p:cNvSpPr txBox="1">
              <a:spLocks/>
            </p:cNvSpPr>
            <p:nvPr/>
          </p:nvSpPr>
          <p:spPr>
            <a:xfrm>
              <a:off x="1616878" y="209550"/>
              <a:ext cx="4731148" cy="1028061"/>
            </a:xfrm>
            <a:prstGeom prst="rect">
              <a:avLst/>
            </a:prstGeom>
          </p:spPr>
          <p:txBody>
            <a:bodyPr vert="horz" lIns="36000" tIns="36000" rIns="36000" bIns="36000" rtlCol="0" anchor="ctr">
              <a:noAutofit/>
            </a:bodyPr>
            <a:lstStyle>
              <a:lvl1pPr marL="342900" indent="-342900" algn="l" defTabSz="1632753" rtl="0" eaLnBrk="1" latinLnBrk="0" hangingPunct="1">
                <a:lnSpc>
                  <a:spcPct val="120000"/>
                </a:lnSpc>
                <a:spcBef>
                  <a:spcPts val="1200"/>
                </a:spcBef>
                <a:buClr>
                  <a:schemeClr val="accent5"/>
                </a:buClr>
                <a:buFont typeface="Wingdings" panose="05000000000000000000" pitchFamily="2" charset="2"/>
                <a:buChar char="l"/>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0" indent="0" algn="ctr">
                <a:buNone/>
              </a:pPr>
              <a:r>
                <a:rPr lang="id-ID" sz="3000" b="1" dirty="0" smtClean="0">
                  <a:ln w="0"/>
                  <a:solidFill>
                    <a:schemeClr val="bg1"/>
                  </a:solidFill>
                  <a:cs typeface="Arial" panose="020B0604020202020204" pitchFamily="34" charset="0"/>
                </a:rPr>
                <a:t>Iman kepada Nabi dan Rasul</a:t>
              </a:r>
              <a:endParaRPr lang="id-ID" sz="3000" b="1" dirty="0">
                <a:ln w="0"/>
                <a:solidFill>
                  <a:schemeClr val="bg1"/>
                </a:solidFill>
                <a:cs typeface="Arial" panose="020B0604020202020204" pitchFamily="34" charset="0"/>
              </a:endParaRPr>
            </a:p>
          </p:txBody>
        </p:sp>
      </p:grpSp>
    </p:spTree>
    <p:extLst>
      <p:ext uri="{BB962C8B-B14F-4D97-AF65-F5344CB8AC3E}">
        <p14:creationId xmlns:p14="http://schemas.microsoft.com/office/powerpoint/2010/main" val="2779727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133350"/>
            <a:ext cx="5115017" cy="704480"/>
          </a:xfrm>
          <a:prstGeom prst="rect">
            <a:avLst/>
          </a:prstGeom>
        </p:spPr>
      </p:pic>
      <p:sp>
        <p:nvSpPr>
          <p:cNvPr id="3" name="Rectangle 2"/>
          <p:cNvSpPr/>
          <p:nvPr/>
        </p:nvSpPr>
        <p:spPr>
          <a:xfrm>
            <a:off x="533400" y="193082"/>
            <a:ext cx="5562600" cy="542584"/>
          </a:xfrm>
          <a:prstGeom prst="rect">
            <a:avLst/>
          </a:prstGeom>
        </p:spPr>
        <p:txBody>
          <a:bodyPr wrap="square">
            <a:spAutoFit/>
          </a:bodyPr>
          <a:lstStyle/>
          <a:p>
            <a:pPr>
              <a:lnSpc>
                <a:spcPct val="110000"/>
              </a:lnSpc>
              <a:buSzPct val="100000"/>
            </a:pPr>
            <a:r>
              <a:rPr lang="en-US" sz="2800" b="1" dirty="0" err="1">
                <a:solidFill>
                  <a:schemeClr val="bg1"/>
                </a:solidFill>
                <a:effectLst>
                  <a:outerShdw blurRad="38100" dist="38100" dir="2700000" algn="tl">
                    <a:srgbClr val="000000">
                      <a:alpha val="43137"/>
                    </a:srgbClr>
                  </a:outerShdw>
                </a:effectLst>
                <a:latin typeface="+mj-lt"/>
                <a:cs typeface="Arial" pitchFamily="34" charset="0"/>
              </a:rPr>
              <a:t>Apa</a:t>
            </a:r>
            <a:r>
              <a:rPr lang="en-US" sz="2800" b="1" dirty="0">
                <a:solidFill>
                  <a:schemeClr val="bg1"/>
                </a:solidFill>
                <a:effectLst>
                  <a:outerShdw blurRad="38100" dist="38100" dir="2700000" algn="tl">
                    <a:srgbClr val="000000">
                      <a:alpha val="43137"/>
                    </a:srgbClr>
                  </a:outerShdw>
                </a:effectLst>
                <a:latin typeface="+mj-lt"/>
                <a:cs typeface="Arial" pitchFamily="34" charset="0"/>
              </a:rPr>
              <a:t> yang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akan</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kita</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pelajari</a:t>
            </a:r>
            <a:r>
              <a:rPr lang="en-US" sz="2800" b="1" dirty="0">
                <a:solidFill>
                  <a:schemeClr val="bg1"/>
                </a:solidFill>
                <a:effectLst>
                  <a:outerShdw blurRad="38100" dist="38100" dir="2700000" algn="tl">
                    <a:srgbClr val="000000">
                      <a:alpha val="43137"/>
                    </a:srgbClr>
                  </a:outerShdw>
                </a:effectLst>
                <a:latin typeface="+mj-lt"/>
                <a:cs typeface="Arial" pitchFamily="34" charset="0"/>
              </a:rPr>
              <a:t>?</a:t>
            </a:r>
          </a:p>
        </p:txBody>
      </p:sp>
      <p:pic>
        <p:nvPicPr>
          <p:cNvPr id="4" name="Picture 3">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36" name="Right Arrow 35"/>
          <p:cNvSpPr/>
          <p:nvPr/>
        </p:nvSpPr>
        <p:spPr>
          <a:xfrm flipH="1">
            <a:off x="1241534" y="1008364"/>
            <a:ext cx="3124200" cy="1219200"/>
          </a:xfrm>
          <a:prstGeom prst="rightArrow">
            <a:avLst>
              <a:gd name="adj1" fmla="val 68103"/>
              <a:gd name="adj2" fmla="val 3836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1" dirty="0" smtClean="0">
                <a:solidFill>
                  <a:schemeClr val="accent3">
                    <a:lumMod val="75000"/>
                  </a:schemeClr>
                </a:solidFill>
              </a:rPr>
              <a:t>A. Pengertian Iman Kepada Nabi dan Rasul</a:t>
            </a:r>
            <a:endParaRPr lang="id-ID" b="1" dirty="0">
              <a:solidFill>
                <a:schemeClr val="accent3">
                  <a:lumMod val="75000"/>
                </a:schemeClr>
              </a:solidFill>
            </a:endParaRPr>
          </a:p>
        </p:txBody>
      </p:sp>
      <p:sp>
        <p:nvSpPr>
          <p:cNvPr id="42" name="Right Arrow 41"/>
          <p:cNvSpPr/>
          <p:nvPr/>
        </p:nvSpPr>
        <p:spPr>
          <a:xfrm>
            <a:off x="4531272" y="1008364"/>
            <a:ext cx="3124200" cy="1219200"/>
          </a:xfrm>
          <a:prstGeom prst="rightArrow">
            <a:avLst>
              <a:gd name="adj1" fmla="val 68103"/>
              <a:gd name="adj2" fmla="val 3836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1" dirty="0" smtClean="0">
                <a:solidFill>
                  <a:schemeClr val="accent4">
                    <a:lumMod val="75000"/>
                  </a:schemeClr>
                </a:solidFill>
              </a:rPr>
              <a:t>B. Nama-Nama Nabi dan Rasul</a:t>
            </a:r>
            <a:endParaRPr lang="id-ID" b="1" dirty="0">
              <a:solidFill>
                <a:schemeClr val="accent4">
                  <a:lumMod val="75000"/>
                </a:schemeClr>
              </a:solidFill>
            </a:endParaRPr>
          </a:p>
        </p:txBody>
      </p:sp>
      <p:sp>
        <p:nvSpPr>
          <p:cNvPr id="46" name="Right Arrow 45"/>
          <p:cNvSpPr/>
          <p:nvPr/>
        </p:nvSpPr>
        <p:spPr>
          <a:xfrm flipH="1">
            <a:off x="1244162" y="3333750"/>
            <a:ext cx="3124200" cy="1219200"/>
          </a:xfrm>
          <a:prstGeom prst="rightArrow">
            <a:avLst>
              <a:gd name="adj1" fmla="val 68103"/>
              <a:gd name="adj2" fmla="val 3836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1" dirty="0" smtClean="0">
                <a:solidFill>
                  <a:schemeClr val="tx2">
                    <a:lumMod val="75000"/>
                  </a:schemeClr>
                </a:solidFill>
              </a:rPr>
              <a:t>D. Perilaku </a:t>
            </a:r>
            <a:r>
              <a:rPr lang="id-ID" b="1" dirty="0">
                <a:solidFill>
                  <a:schemeClr val="tx2">
                    <a:lumMod val="75000"/>
                  </a:schemeClr>
                </a:solidFill>
              </a:rPr>
              <a:t>Beriman kepada Nabi dan Rasul</a:t>
            </a:r>
          </a:p>
        </p:txBody>
      </p:sp>
      <p:sp>
        <p:nvSpPr>
          <p:cNvPr id="47" name="Right Arrow 46"/>
          <p:cNvSpPr/>
          <p:nvPr/>
        </p:nvSpPr>
        <p:spPr>
          <a:xfrm>
            <a:off x="4533900" y="3333750"/>
            <a:ext cx="3124200" cy="1219200"/>
          </a:xfrm>
          <a:prstGeom prst="rightArrow">
            <a:avLst>
              <a:gd name="adj1" fmla="val 68103"/>
              <a:gd name="adj2" fmla="val 3836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1" dirty="0" smtClean="0">
                <a:solidFill>
                  <a:srgbClr val="FF0000"/>
                </a:solidFill>
              </a:rPr>
              <a:t>E. Hikmah </a:t>
            </a:r>
            <a:r>
              <a:rPr lang="id-ID" b="1" dirty="0">
                <a:solidFill>
                  <a:srgbClr val="FF0000"/>
                </a:solidFill>
              </a:rPr>
              <a:t>Beriman kepada Nabi dan Rasul</a:t>
            </a:r>
          </a:p>
        </p:txBody>
      </p:sp>
      <p:sp>
        <p:nvSpPr>
          <p:cNvPr id="51" name="Up-Down Arrow 50"/>
          <p:cNvSpPr/>
          <p:nvPr/>
        </p:nvSpPr>
        <p:spPr>
          <a:xfrm rot="16200000">
            <a:off x="3871091" y="1162064"/>
            <a:ext cx="1219200" cy="3225362"/>
          </a:xfrm>
          <a:prstGeom prst="upDownArrow">
            <a:avLst>
              <a:gd name="adj1" fmla="val 62595"/>
              <a:gd name="adj2" fmla="val 46899"/>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id-ID" dirty="0"/>
          </a:p>
        </p:txBody>
      </p:sp>
      <p:sp>
        <p:nvSpPr>
          <p:cNvPr id="52" name="Rectangle 51"/>
          <p:cNvSpPr/>
          <p:nvPr/>
        </p:nvSpPr>
        <p:spPr>
          <a:xfrm>
            <a:off x="3569223" y="2595991"/>
            <a:ext cx="1822935" cy="369332"/>
          </a:xfrm>
          <a:prstGeom prst="rect">
            <a:avLst/>
          </a:prstGeom>
        </p:spPr>
        <p:txBody>
          <a:bodyPr wrap="none">
            <a:spAutoFit/>
          </a:bodyPr>
          <a:lstStyle/>
          <a:p>
            <a:pPr algn="ctr"/>
            <a:r>
              <a:rPr lang="id-ID" b="1" dirty="0">
                <a:solidFill>
                  <a:srgbClr val="FABE00"/>
                </a:solidFill>
              </a:rPr>
              <a:t>C. Rasul Ululazmi</a:t>
            </a:r>
          </a:p>
        </p:txBody>
      </p:sp>
    </p:spTree>
    <p:extLst>
      <p:ext uri="{BB962C8B-B14F-4D97-AF65-F5344CB8AC3E}">
        <p14:creationId xmlns:p14="http://schemas.microsoft.com/office/powerpoint/2010/main" val="2396747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lded Corner 15"/>
          <p:cNvSpPr/>
          <p:nvPr/>
        </p:nvSpPr>
        <p:spPr>
          <a:xfrm>
            <a:off x="7029450" y="3087579"/>
            <a:ext cx="1809750" cy="1323439"/>
          </a:xfrm>
          <a:prstGeom prst="foldedCorner">
            <a:avLst/>
          </a:prstGeom>
          <a:ln w="38100">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id-ID"/>
          </a:p>
        </p:txBody>
      </p:sp>
      <p:sp>
        <p:nvSpPr>
          <p:cNvPr id="3" name="Vertical Scroll 2"/>
          <p:cNvSpPr/>
          <p:nvPr/>
        </p:nvSpPr>
        <p:spPr>
          <a:xfrm>
            <a:off x="251251" y="1039203"/>
            <a:ext cx="3802798" cy="3161287"/>
          </a:xfrm>
          <a:prstGeom prst="verticalScroll">
            <a:avLst>
              <a:gd name="adj" fmla="val 8608"/>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d-ID"/>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0" y="170323"/>
            <a:ext cx="7250180" cy="725027"/>
          </a:xfrm>
          <a:prstGeom prst="rect">
            <a:avLst/>
          </a:prstGeom>
        </p:spPr>
      </p:pic>
      <p:sp>
        <p:nvSpPr>
          <p:cNvPr id="5" name="Rectangle 4"/>
          <p:cNvSpPr/>
          <p:nvPr/>
        </p:nvSpPr>
        <p:spPr>
          <a:xfrm>
            <a:off x="392804" y="239361"/>
            <a:ext cx="6769996" cy="566309"/>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A.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Pengertian</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Iman</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kepada</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Nabi</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dan</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Rasul</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2" name="Rectangle 1"/>
          <p:cNvSpPr/>
          <p:nvPr/>
        </p:nvSpPr>
        <p:spPr>
          <a:xfrm>
            <a:off x="597463" y="1341315"/>
            <a:ext cx="3148185" cy="2800767"/>
          </a:xfrm>
          <a:prstGeom prst="rect">
            <a:avLst/>
          </a:prstGeom>
        </p:spPr>
        <p:txBody>
          <a:bodyPr wrap="square">
            <a:spAutoFit/>
          </a:bodyPr>
          <a:lstStyle/>
          <a:p>
            <a:r>
              <a:rPr lang="id-ID" sz="1600" dirty="0" smtClean="0">
                <a:solidFill>
                  <a:schemeClr val="accent3">
                    <a:lumMod val="75000"/>
                  </a:schemeClr>
                </a:solidFill>
              </a:rPr>
              <a:t>Nabi merupakan </a:t>
            </a:r>
            <a:r>
              <a:rPr lang="id-ID" sz="1600" dirty="0">
                <a:solidFill>
                  <a:schemeClr val="accent3">
                    <a:lumMod val="75000"/>
                  </a:schemeClr>
                </a:solidFill>
              </a:rPr>
              <a:t>seseorang yang diberikan </a:t>
            </a:r>
            <a:r>
              <a:rPr lang="id-ID" sz="1600" dirty="0" smtClean="0">
                <a:solidFill>
                  <a:schemeClr val="accent3">
                    <a:lumMod val="75000"/>
                  </a:schemeClr>
                </a:solidFill>
              </a:rPr>
              <a:t>wahyu </a:t>
            </a:r>
            <a:r>
              <a:rPr lang="id-ID" sz="1600" dirty="0">
                <a:solidFill>
                  <a:schemeClr val="accent3">
                    <a:lumMod val="75000"/>
                  </a:schemeClr>
                </a:solidFill>
              </a:rPr>
              <a:t>oleh Allah Swt. untuk dirinya sendiri tanpa kewajiban </a:t>
            </a:r>
            <a:r>
              <a:rPr lang="id-ID" sz="1600" dirty="0" smtClean="0">
                <a:solidFill>
                  <a:schemeClr val="accent3">
                    <a:lumMod val="75000"/>
                  </a:schemeClr>
                </a:solidFill>
              </a:rPr>
              <a:t>untuk </a:t>
            </a:r>
            <a:r>
              <a:rPr lang="id-ID" sz="1600" dirty="0">
                <a:solidFill>
                  <a:schemeClr val="accent3">
                    <a:lumMod val="75000"/>
                  </a:schemeClr>
                </a:solidFill>
              </a:rPr>
              <a:t>menyampaikannya kepada orang lain.  Pendapat </a:t>
            </a:r>
            <a:r>
              <a:rPr lang="id-ID" sz="1600" dirty="0" smtClean="0">
                <a:solidFill>
                  <a:schemeClr val="accent3">
                    <a:lumMod val="75000"/>
                  </a:schemeClr>
                </a:solidFill>
              </a:rPr>
              <a:t>lainnya nabi </a:t>
            </a:r>
            <a:r>
              <a:rPr lang="id-ID" sz="1600" dirty="0">
                <a:solidFill>
                  <a:schemeClr val="accent3">
                    <a:lumMod val="75000"/>
                  </a:schemeClr>
                </a:solidFill>
              </a:rPr>
              <a:t>merupakan seseorang yang diberikan wahyu oleh </a:t>
            </a:r>
            <a:r>
              <a:rPr lang="id-ID" sz="1600" dirty="0" smtClean="0">
                <a:solidFill>
                  <a:schemeClr val="accent3">
                    <a:lumMod val="75000"/>
                  </a:schemeClr>
                </a:solidFill>
              </a:rPr>
              <a:t>Allah </a:t>
            </a:r>
            <a:r>
              <a:rPr lang="id-ID" sz="1600" dirty="0">
                <a:solidFill>
                  <a:schemeClr val="accent3">
                    <a:lumMod val="75000"/>
                  </a:schemeClr>
                </a:solidFill>
              </a:rPr>
              <a:t>Swt. dan diperintahkan untuk berdakwah sesuai dengan </a:t>
            </a:r>
            <a:r>
              <a:rPr lang="id-ID" sz="1600" dirty="0" smtClean="0">
                <a:solidFill>
                  <a:schemeClr val="accent3">
                    <a:lumMod val="75000"/>
                  </a:schemeClr>
                </a:solidFill>
              </a:rPr>
              <a:t>syariat </a:t>
            </a:r>
            <a:r>
              <a:rPr lang="id-ID" sz="1600" dirty="0">
                <a:solidFill>
                  <a:schemeClr val="accent3">
                    <a:lumMod val="75000"/>
                  </a:schemeClr>
                </a:solidFill>
              </a:rPr>
              <a:t>yang diturunkan kepada rasul sebelumnya.  </a:t>
            </a:r>
          </a:p>
        </p:txBody>
      </p:sp>
      <p:sp>
        <p:nvSpPr>
          <p:cNvPr id="10" name="Vertical Scroll 9"/>
          <p:cNvSpPr/>
          <p:nvPr/>
        </p:nvSpPr>
        <p:spPr>
          <a:xfrm>
            <a:off x="3861560" y="1247894"/>
            <a:ext cx="3802798" cy="3088391"/>
          </a:xfrm>
          <a:prstGeom prst="verticalScroll">
            <a:avLst>
              <a:gd name="adj" fmla="val 8608"/>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d-ID"/>
          </a:p>
        </p:txBody>
      </p:sp>
      <p:sp>
        <p:nvSpPr>
          <p:cNvPr id="11" name="Rectangle 10"/>
          <p:cNvSpPr/>
          <p:nvPr/>
        </p:nvSpPr>
        <p:spPr>
          <a:xfrm>
            <a:off x="4258820" y="1535518"/>
            <a:ext cx="2895600" cy="2800767"/>
          </a:xfrm>
          <a:prstGeom prst="rect">
            <a:avLst/>
          </a:prstGeom>
        </p:spPr>
        <p:txBody>
          <a:bodyPr wrap="square">
            <a:spAutoFit/>
          </a:bodyPr>
          <a:lstStyle/>
          <a:p>
            <a:r>
              <a:rPr lang="id-ID" sz="1600" dirty="0">
                <a:solidFill>
                  <a:schemeClr val="accent3">
                    <a:lumMod val="75000"/>
                  </a:schemeClr>
                </a:solidFill>
              </a:rPr>
              <a:t>R</a:t>
            </a:r>
            <a:r>
              <a:rPr lang="id-ID" sz="1600" dirty="0" smtClean="0">
                <a:solidFill>
                  <a:schemeClr val="accent3">
                    <a:lumMod val="75000"/>
                  </a:schemeClr>
                </a:solidFill>
              </a:rPr>
              <a:t>asul merupakan </a:t>
            </a:r>
            <a:r>
              <a:rPr lang="id-ID" sz="1600" dirty="0">
                <a:solidFill>
                  <a:schemeClr val="accent3">
                    <a:lumMod val="75000"/>
                  </a:schemeClr>
                </a:solidFill>
              </a:rPr>
              <a:t>seseorang yang diberikan wahyu dari Allah Swt. dan </a:t>
            </a:r>
            <a:r>
              <a:rPr lang="id-ID" sz="1600" dirty="0" smtClean="0">
                <a:solidFill>
                  <a:schemeClr val="accent3">
                    <a:lumMod val="75000"/>
                  </a:schemeClr>
                </a:solidFill>
              </a:rPr>
              <a:t>diberi </a:t>
            </a:r>
            <a:r>
              <a:rPr lang="id-ID" sz="1600" dirty="0">
                <a:solidFill>
                  <a:schemeClr val="accent3">
                    <a:lumMod val="75000"/>
                  </a:schemeClr>
                </a:solidFill>
              </a:rPr>
              <a:t>kewajiban untuk menyampaikannya kepada orang lain. </a:t>
            </a:r>
            <a:r>
              <a:rPr lang="id-ID" sz="1600" dirty="0" smtClean="0">
                <a:solidFill>
                  <a:schemeClr val="accent3">
                    <a:lumMod val="75000"/>
                  </a:schemeClr>
                </a:solidFill>
              </a:rPr>
              <a:t>Pendapat lain, rasul </a:t>
            </a:r>
            <a:r>
              <a:rPr lang="id-ID" sz="1600" dirty="0">
                <a:solidFill>
                  <a:schemeClr val="accent3">
                    <a:lumMod val="75000"/>
                  </a:schemeClr>
                </a:solidFill>
              </a:rPr>
              <a:t>adalah seseorang yang diberikan wahyu oleh Allah </a:t>
            </a:r>
            <a:r>
              <a:rPr lang="id-ID" sz="1600" dirty="0" smtClean="0">
                <a:solidFill>
                  <a:schemeClr val="accent3">
                    <a:lumMod val="75000"/>
                  </a:schemeClr>
                </a:solidFill>
              </a:rPr>
              <a:t>Swt. dan </a:t>
            </a:r>
            <a:r>
              <a:rPr lang="id-ID" sz="1600" dirty="0">
                <a:solidFill>
                  <a:schemeClr val="accent3">
                    <a:lumMod val="75000"/>
                  </a:schemeClr>
                </a:solidFill>
              </a:rPr>
              <a:t>diutus dengan syariat yang baru, dibandingkan syariat yang </a:t>
            </a:r>
            <a:r>
              <a:rPr lang="id-ID" sz="1600" dirty="0" smtClean="0">
                <a:solidFill>
                  <a:schemeClr val="accent3">
                    <a:lumMod val="75000"/>
                  </a:schemeClr>
                </a:solidFill>
              </a:rPr>
              <a:t>diturunkan </a:t>
            </a:r>
            <a:r>
              <a:rPr lang="id-ID" sz="1600" dirty="0">
                <a:solidFill>
                  <a:schemeClr val="accent3">
                    <a:lumMod val="75000"/>
                  </a:schemeClr>
                </a:solidFill>
              </a:rPr>
              <a:t>kepada rasul sebelumnya.</a:t>
            </a:r>
          </a:p>
        </p:txBody>
      </p:sp>
      <p:sp>
        <p:nvSpPr>
          <p:cNvPr id="9" name="Folded Corner 8"/>
          <p:cNvSpPr/>
          <p:nvPr/>
        </p:nvSpPr>
        <p:spPr>
          <a:xfrm>
            <a:off x="6953250" y="3153311"/>
            <a:ext cx="1809750" cy="1323439"/>
          </a:xfrm>
          <a:prstGeom prst="foldedCorner">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d-ID"/>
          </a:p>
        </p:txBody>
      </p:sp>
      <p:sp>
        <p:nvSpPr>
          <p:cNvPr id="14" name="Rectangle 13"/>
          <p:cNvSpPr/>
          <p:nvPr/>
        </p:nvSpPr>
        <p:spPr>
          <a:xfrm>
            <a:off x="7029450" y="3153311"/>
            <a:ext cx="1676400" cy="1323439"/>
          </a:xfrm>
          <a:prstGeom prst="rect">
            <a:avLst/>
          </a:prstGeom>
        </p:spPr>
        <p:txBody>
          <a:bodyPr wrap="square">
            <a:spAutoFit/>
          </a:bodyPr>
          <a:lstStyle/>
          <a:p>
            <a:pPr algn="ctr"/>
            <a:r>
              <a:rPr lang="id-ID" sz="1600" b="1" dirty="0" smtClean="0">
                <a:solidFill>
                  <a:schemeClr val="bg1"/>
                </a:solidFill>
              </a:rPr>
              <a:t>Iman kepada nabi dan rasul termasuk dalam rukun iman yang keempat</a:t>
            </a:r>
            <a:endParaRPr lang="id-ID" sz="1600" b="1" dirty="0">
              <a:solidFill>
                <a:schemeClr val="bg1"/>
              </a:solidFill>
            </a:endParaRPr>
          </a:p>
        </p:txBody>
      </p:sp>
    </p:spTree>
    <p:extLst>
      <p:ext uri="{BB962C8B-B14F-4D97-AF65-F5344CB8AC3E}">
        <p14:creationId xmlns:p14="http://schemas.microsoft.com/office/powerpoint/2010/main" val="19422368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0" y="170323"/>
            <a:ext cx="5649980" cy="725027"/>
          </a:xfrm>
          <a:prstGeom prst="rect">
            <a:avLst/>
          </a:prstGeom>
        </p:spPr>
      </p:pic>
      <p:sp>
        <p:nvSpPr>
          <p:cNvPr id="5" name="Rectangle 4"/>
          <p:cNvSpPr/>
          <p:nvPr/>
        </p:nvSpPr>
        <p:spPr>
          <a:xfrm>
            <a:off x="457200" y="239361"/>
            <a:ext cx="6769996" cy="542584"/>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B. </a:t>
            </a:r>
            <a:r>
              <a:rPr lang="en-US" sz="2800" b="1" dirty="0" err="1" smtClean="0">
                <a:solidFill>
                  <a:schemeClr val="bg1"/>
                </a:solidFill>
                <a:effectLst>
                  <a:outerShdw blurRad="38100" dist="38100" dir="2700000" algn="tl">
                    <a:srgbClr val="000000">
                      <a:alpha val="43137"/>
                    </a:srgbClr>
                  </a:outerShdw>
                </a:effectLst>
                <a:latin typeface="+mj-lt"/>
                <a:cs typeface="Arial" pitchFamily="34" charset="0"/>
              </a:rPr>
              <a:t>Nama-Nama</a:t>
            </a:r>
            <a:r>
              <a:rPr lang="en-US" sz="2800" b="1" dirty="0" smtClean="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Nabi</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dan</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Rasul</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3555372093"/>
              </p:ext>
            </p:extLst>
          </p:nvPr>
        </p:nvGraphicFramePr>
        <p:xfrm>
          <a:off x="330756" y="1266329"/>
          <a:ext cx="1905000" cy="2926080"/>
        </p:xfrm>
        <a:graphic>
          <a:graphicData uri="http://schemas.openxmlformats.org/drawingml/2006/table">
            <a:tbl>
              <a:tblPr firstRow="1" bandRow="1">
                <a:tableStyleId>{2D5ABB26-0587-4C30-8999-92F81FD0307C}</a:tableStyleId>
              </a:tblPr>
              <a:tblGrid>
                <a:gridCol w="489858">
                  <a:extLst>
                    <a:ext uri="{9D8B030D-6E8A-4147-A177-3AD203B41FA5}">
                      <a16:colId xmlns:a16="http://schemas.microsoft.com/office/drawing/2014/main" val="20000"/>
                    </a:ext>
                  </a:extLst>
                </a:gridCol>
                <a:gridCol w="1415142">
                  <a:extLst>
                    <a:ext uri="{9D8B030D-6E8A-4147-A177-3AD203B41FA5}">
                      <a16:colId xmlns:a16="http://schemas.microsoft.com/office/drawing/2014/main" val="20001"/>
                    </a:ext>
                  </a:extLst>
                </a:gridCol>
              </a:tblGrid>
              <a:tr h="325582">
                <a:tc>
                  <a:txBody>
                    <a:bodyPr/>
                    <a:lstStyle/>
                    <a:p>
                      <a:pPr algn="ctr"/>
                      <a:r>
                        <a:rPr lang="id-ID" sz="1800" dirty="0" smtClean="0">
                          <a:solidFill>
                            <a:schemeClr val="accent4">
                              <a:lumMod val="75000"/>
                            </a:schemeClr>
                          </a:solidFill>
                        </a:rPr>
                        <a:t>No</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ctr"/>
                      <a:r>
                        <a:rPr lang="id-ID" sz="1800" dirty="0" smtClean="0">
                          <a:solidFill>
                            <a:schemeClr val="accent4">
                              <a:lumMod val="75000"/>
                            </a:schemeClr>
                          </a:solidFill>
                        </a:rPr>
                        <a:t>Nama Nabi</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10000"/>
                  </a:ext>
                </a:extLst>
              </a:tr>
              <a:tr h="325582">
                <a:tc>
                  <a:txBody>
                    <a:bodyPr/>
                    <a:lstStyle/>
                    <a:p>
                      <a:pPr algn="ctr"/>
                      <a:r>
                        <a:rPr lang="id-ID" sz="1800" dirty="0" smtClean="0">
                          <a:solidFill>
                            <a:schemeClr val="accent4">
                              <a:lumMod val="75000"/>
                            </a:schemeClr>
                          </a:solidFill>
                        </a:rPr>
                        <a:t>1</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l"/>
                      <a:r>
                        <a:rPr lang="id-ID" sz="1800" dirty="0" smtClean="0">
                          <a:solidFill>
                            <a:schemeClr val="accent4">
                              <a:lumMod val="75000"/>
                            </a:schemeClr>
                          </a:solidFill>
                        </a:rPr>
                        <a:t>Adam A.S.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10001"/>
                  </a:ext>
                </a:extLst>
              </a:tr>
              <a:tr h="325582">
                <a:tc>
                  <a:txBody>
                    <a:bodyPr/>
                    <a:lstStyle/>
                    <a:p>
                      <a:pPr algn="ctr"/>
                      <a:r>
                        <a:rPr lang="id-ID" sz="1800" dirty="0" smtClean="0">
                          <a:solidFill>
                            <a:schemeClr val="accent4">
                              <a:lumMod val="75000"/>
                            </a:schemeClr>
                          </a:solidFill>
                        </a:rPr>
                        <a:t>2</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l"/>
                      <a:r>
                        <a:rPr lang="id-ID" sz="1800" dirty="0" smtClean="0">
                          <a:solidFill>
                            <a:schemeClr val="accent4">
                              <a:lumMod val="75000"/>
                            </a:schemeClr>
                          </a:solidFill>
                        </a:rPr>
                        <a:t>Idris A.S.</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10002"/>
                  </a:ext>
                </a:extLst>
              </a:tr>
              <a:tr h="325582">
                <a:tc>
                  <a:txBody>
                    <a:bodyPr/>
                    <a:lstStyle/>
                    <a:p>
                      <a:pPr algn="ctr"/>
                      <a:r>
                        <a:rPr lang="id-ID" sz="1800" dirty="0" smtClean="0">
                          <a:solidFill>
                            <a:schemeClr val="accent4">
                              <a:lumMod val="75000"/>
                            </a:schemeClr>
                          </a:solidFill>
                        </a:rPr>
                        <a:t>3</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l"/>
                      <a:r>
                        <a:rPr lang="id-ID" sz="1800" dirty="0" smtClean="0">
                          <a:solidFill>
                            <a:schemeClr val="accent4">
                              <a:lumMod val="75000"/>
                            </a:schemeClr>
                          </a:solidFill>
                        </a:rPr>
                        <a:t>Nuh</a:t>
                      </a:r>
                      <a:r>
                        <a:rPr lang="id-ID" sz="1800" baseline="0" dirty="0" smtClean="0">
                          <a:solidFill>
                            <a:schemeClr val="accent4">
                              <a:lumMod val="75000"/>
                            </a:schemeClr>
                          </a:solidFill>
                        </a:rPr>
                        <a:t> A.S.</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10003"/>
                  </a:ext>
                </a:extLst>
              </a:tr>
              <a:tr h="325582">
                <a:tc>
                  <a:txBody>
                    <a:bodyPr/>
                    <a:lstStyle/>
                    <a:p>
                      <a:pPr algn="ctr"/>
                      <a:r>
                        <a:rPr lang="id-ID" sz="1800" dirty="0" smtClean="0">
                          <a:solidFill>
                            <a:schemeClr val="accent4">
                              <a:lumMod val="75000"/>
                            </a:schemeClr>
                          </a:solidFill>
                        </a:rPr>
                        <a:t>4</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l"/>
                      <a:r>
                        <a:rPr lang="id-ID" sz="1800" dirty="0" smtClean="0">
                          <a:solidFill>
                            <a:schemeClr val="accent4">
                              <a:lumMod val="75000"/>
                            </a:schemeClr>
                          </a:solidFill>
                        </a:rPr>
                        <a:t>Hud A.S.</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10004"/>
                  </a:ext>
                </a:extLst>
              </a:tr>
              <a:tr h="325582">
                <a:tc>
                  <a:txBody>
                    <a:bodyPr/>
                    <a:lstStyle/>
                    <a:p>
                      <a:pPr algn="ctr"/>
                      <a:r>
                        <a:rPr lang="id-ID" sz="1800" dirty="0" smtClean="0">
                          <a:solidFill>
                            <a:schemeClr val="accent4">
                              <a:lumMod val="75000"/>
                            </a:schemeClr>
                          </a:solidFill>
                        </a:rPr>
                        <a:t>5</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l"/>
                      <a:r>
                        <a:rPr lang="id-ID" sz="1800" dirty="0" smtClean="0">
                          <a:solidFill>
                            <a:schemeClr val="accent4">
                              <a:lumMod val="75000"/>
                            </a:schemeClr>
                          </a:solidFill>
                        </a:rPr>
                        <a:t>Saleh A.S.</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10005"/>
                  </a:ext>
                </a:extLst>
              </a:tr>
              <a:tr h="325582">
                <a:tc>
                  <a:txBody>
                    <a:bodyPr/>
                    <a:lstStyle/>
                    <a:p>
                      <a:pPr algn="ctr"/>
                      <a:r>
                        <a:rPr lang="id-ID" sz="1800" dirty="0" smtClean="0">
                          <a:solidFill>
                            <a:schemeClr val="accent4">
                              <a:lumMod val="75000"/>
                            </a:schemeClr>
                          </a:solidFill>
                        </a:rPr>
                        <a:t>6</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l"/>
                      <a:r>
                        <a:rPr lang="id-ID" sz="1800" dirty="0" smtClean="0">
                          <a:solidFill>
                            <a:schemeClr val="accent4">
                              <a:lumMod val="75000"/>
                            </a:schemeClr>
                          </a:solidFill>
                        </a:rPr>
                        <a:t>Ibrahim</a:t>
                      </a:r>
                      <a:r>
                        <a:rPr lang="id-ID" sz="1800" baseline="0" dirty="0" smtClean="0">
                          <a:solidFill>
                            <a:schemeClr val="accent4">
                              <a:lumMod val="75000"/>
                            </a:schemeClr>
                          </a:solidFill>
                        </a:rPr>
                        <a:t> A.S.</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10006"/>
                  </a:ext>
                </a:extLst>
              </a:tr>
              <a:tr h="325582">
                <a:tc>
                  <a:txBody>
                    <a:bodyPr/>
                    <a:lstStyle/>
                    <a:p>
                      <a:pPr algn="ctr"/>
                      <a:r>
                        <a:rPr lang="id-ID" sz="1800" dirty="0" smtClean="0">
                          <a:solidFill>
                            <a:schemeClr val="accent4">
                              <a:lumMod val="75000"/>
                            </a:schemeClr>
                          </a:solidFill>
                        </a:rPr>
                        <a:t>7</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tc>
                  <a:txBody>
                    <a:bodyPr/>
                    <a:lstStyle/>
                    <a:p>
                      <a:pPr algn="l"/>
                      <a:r>
                        <a:rPr lang="id-ID" sz="1800" dirty="0" smtClean="0">
                          <a:solidFill>
                            <a:schemeClr val="accent4">
                              <a:lumMod val="75000"/>
                            </a:schemeClr>
                          </a:solidFill>
                        </a:rPr>
                        <a:t>Luth A.S.</a:t>
                      </a:r>
                      <a:endParaRPr lang="id-ID" sz="1800" dirty="0">
                        <a:solidFill>
                          <a:schemeClr val="accent4">
                            <a:lumMod val="75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prst="slope"/>
                      <a:lightRig rig="flood" dir="t"/>
                    </a:cell3D>
                  </a:tcPr>
                </a:tc>
                <a:extLst>
                  <a:ext uri="{0D108BD9-81ED-4DB2-BD59-A6C34878D82A}">
                    <a16:rowId xmlns:a16="http://schemas.microsoft.com/office/drawing/2014/main" val="10007"/>
                  </a:ext>
                </a:extLst>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3337496402"/>
              </p:ext>
            </p:extLst>
          </p:nvPr>
        </p:nvGraphicFramePr>
        <p:xfrm>
          <a:off x="2331253" y="1255296"/>
          <a:ext cx="1905000" cy="2985448"/>
        </p:xfrm>
        <a:graphic>
          <a:graphicData uri="http://schemas.openxmlformats.org/drawingml/2006/table">
            <a:tbl>
              <a:tblPr firstRow="1" bandRow="1">
                <a:tableStyleId>{E8034E78-7F5D-4C2E-B375-FC64B27BC917}</a:tableStyleId>
              </a:tblPr>
              <a:tblGrid>
                <a:gridCol w="489858">
                  <a:extLst>
                    <a:ext uri="{9D8B030D-6E8A-4147-A177-3AD203B41FA5}">
                      <a16:colId xmlns:a16="http://schemas.microsoft.com/office/drawing/2014/main" val="20000"/>
                    </a:ext>
                  </a:extLst>
                </a:gridCol>
                <a:gridCol w="1415142">
                  <a:extLst>
                    <a:ext uri="{9D8B030D-6E8A-4147-A177-3AD203B41FA5}">
                      <a16:colId xmlns:a16="http://schemas.microsoft.com/office/drawing/2014/main" val="20001"/>
                    </a:ext>
                  </a:extLst>
                </a:gridCol>
              </a:tblGrid>
              <a:tr h="373181">
                <a:tc>
                  <a:txBody>
                    <a:bodyPr/>
                    <a:lstStyle/>
                    <a:p>
                      <a:pPr algn="ctr"/>
                      <a:r>
                        <a:rPr lang="id-ID" sz="1800" dirty="0" smtClean="0"/>
                        <a:t>No</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chemeClr val="bg1"/>
                      </a:solidFill>
                      <a:prstDash val="solid"/>
                      <a:round/>
                      <a:headEnd type="none" w="med" len="med"/>
                      <a:tailEnd type="none" w="med" len="med"/>
                    </a:lnB>
                    <a:cell3D prstMaterial="dkEdge">
                      <a:bevel prst="slope"/>
                      <a:lightRig rig="flood" dir="t"/>
                    </a:cell3D>
                    <a:solidFill>
                      <a:schemeClr val="accent4">
                        <a:lumMod val="75000"/>
                      </a:schemeClr>
                    </a:solidFill>
                  </a:tcPr>
                </a:tc>
                <a:tc>
                  <a:txBody>
                    <a:bodyPr/>
                    <a:lstStyle/>
                    <a:p>
                      <a:pPr algn="ctr"/>
                      <a:r>
                        <a:rPr lang="id-ID" sz="1800" dirty="0" smtClean="0"/>
                        <a:t>Nama Nabi</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chemeClr val="bg1"/>
                      </a:solidFill>
                      <a:prstDash val="solid"/>
                      <a:round/>
                      <a:headEnd type="none" w="med" len="med"/>
                      <a:tailEnd type="none" w="med" len="med"/>
                    </a:lnB>
                    <a:cell3D prstMaterial="dkEdge">
                      <a:bevel prst="slope"/>
                      <a:lightRig rig="flood" dir="t"/>
                    </a:cell3D>
                    <a:solidFill>
                      <a:schemeClr val="accent4">
                        <a:lumMod val="75000"/>
                      </a:schemeClr>
                    </a:solidFill>
                  </a:tcPr>
                </a:tc>
                <a:extLst>
                  <a:ext uri="{0D108BD9-81ED-4DB2-BD59-A6C34878D82A}">
                    <a16:rowId xmlns:a16="http://schemas.microsoft.com/office/drawing/2014/main" val="10000"/>
                  </a:ext>
                </a:extLst>
              </a:tr>
              <a:tr h="373181">
                <a:tc>
                  <a:txBody>
                    <a:bodyPr/>
                    <a:lstStyle/>
                    <a:p>
                      <a:pPr algn="ctr"/>
                      <a:r>
                        <a:rPr lang="id-ID" sz="1800" dirty="0" smtClean="0"/>
                        <a:t>8</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cell3D prstMaterial="dkEdge">
                      <a:bevel prst="slope"/>
                      <a:lightRig rig="flood" dir="t"/>
                    </a:cell3D>
                    <a:solidFill>
                      <a:schemeClr val="accent4">
                        <a:lumMod val="75000"/>
                      </a:schemeClr>
                    </a:solidFill>
                  </a:tcPr>
                </a:tc>
                <a:tc>
                  <a:txBody>
                    <a:bodyPr/>
                    <a:lstStyle/>
                    <a:p>
                      <a:pPr algn="l"/>
                      <a:r>
                        <a:rPr lang="id-ID" sz="1800" dirty="0" smtClean="0"/>
                        <a:t>Ismail</a:t>
                      </a:r>
                      <a:r>
                        <a:rPr lang="id-ID" sz="1800" baseline="0" dirty="0" smtClean="0"/>
                        <a:t> A.S.</a:t>
                      </a:r>
                      <a:endParaRPr lang="id-ID" sz="1800" dirty="0" smtClean="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cell3D prstMaterial="dkEdge">
                      <a:bevel prst="slope"/>
                      <a:lightRig rig="flood" dir="t"/>
                    </a:cell3D>
                    <a:solidFill>
                      <a:schemeClr val="accent4">
                        <a:lumMod val="75000"/>
                      </a:schemeClr>
                    </a:solidFill>
                  </a:tcPr>
                </a:tc>
                <a:extLst>
                  <a:ext uri="{0D108BD9-81ED-4DB2-BD59-A6C34878D82A}">
                    <a16:rowId xmlns:a16="http://schemas.microsoft.com/office/drawing/2014/main" val="10001"/>
                  </a:ext>
                </a:extLst>
              </a:tr>
              <a:tr h="373181">
                <a:tc>
                  <a:txBody>
                    <a:bodyPr/>
                    <a:lstStyle/>
                    <a:p>
                      <a:pPr algn="ctr"/>
                      <a:r>
                        <a:rPr lang="id-ID" sz="1800" dirty="0" smtClean="0"/>
                        <a:t>9</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tc>
                  <a:txBody>
                    <a:bodyPr/>
                    <a:lstStyle/>
                    <a:p>
                      <a:pPr algn="l"/>
                      <a:r>
                        <a:rPr lang="id-ID" sz="1800" dirty="0" smtClean="0"/>
                        <a:t>lshaq A.S.</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extLst>
                  <a:ext uri="{0D108BD9-81ED-4DB2-BD59-A6C34878D82A}">
                    <a16:rowId xmlns:a16="http://schemas.microsoft.com/office/drawing/2014/main" val="10002"/>
                  </a:ext>
                </a:extLst>
              </a:tr>
              <a:tr h="373181">
                <a:tc>
                  <a:txBody>
                    <a:bodyPr/>
                    <a:lstStyle/>
                    <a:p>
                      <a:pPr algn="ctr"/>
                      <a:r>
                        <a:rPr lang="id-ID" sz="1800" dirty="0" smtClean="0"/>
                        <a:t>10</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tc>
                  <a:txBody>
                    <a:bodyPr/>
                    <a:lstStyle/>
                    <a:p>
                      <a:pPr algn="l"/>
                      <a:r>
                        <a:rPr lang="id-ID" sz="1800" baseline="0" dirty="0" smtClean="0"/>
                        <a:t>Yakub A.S.</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extLst>
                  <a:ext uri="{0D108BD9-81ED-4DB2-BD59-A6C34878D82A}">
                    <a16:rowId xmlns:a16="http://schemas.microsoft.com/office/drawing/2014/main" val="10003"/>
                  </a:ext>
                </a:extLst>
              </a:tr>
              <a:tr h="373181">
                <a:tc>
                  <a:txBody>
                    <a:bodyPr/>
                    <a:lstStyle/>
                    <a:p>
                      <a:pPr algn="ctr"/>
                      <a:r>
                        <a:rPr lang="id-ID" sz="1800" dirty="0" smtClean="0"/>
                        <a:t>11</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tc>
                  <a:txBody>
                    <a:bodyPr/>
                    <a:lstStyle/>
                    <a:p>
                      <a:pPr algn="l"/>
                      <a:r>
                        <a:rPr lang="id-ID" sz="1800" dirty="0" smtClean="0"/>
                        <a:t>Yusuf A.S.</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extLst>
                  <a:ext uri="{0D108BD9-81ED-4DB2-BD59-A6C34878D82A}">
                    <a16:rowId xmlns:a16="http://schemas.microsoft.com/office/drawing/2014/main" val="10004"/>
                  </a:ext>
                </a:extLst>
              </a:tr>
              <a:tr h="373181">
                <a:tc>
                  <a:txBody>
                    <a:bodyPr/>
                    <a:lstStyle/>
                    <a:p>
                      <a:pPr algn="ctr"/>
                      <a:r>
                        <a:rPr lang="id-ID" sz="1800" dirty="0" smtClean="0"/>
                        <a:t>12</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tc>
                  <a:txBody>
                    <a:bodyPr/>
                    <a:lstStyle/>
                    <a:p>
                      <a:pPr algn="l"/>
                      <a:r>
                        <a:rPr lang="id-ID" sz="1800" dirty="0" smtClean="0"/>
                        <a:t>Ayyub A.S.</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extLst>
                  <a:ext uri="{0D108BD9-81ED-4DB2-BD59-A6C34878D82A}">
                    <a16:rowId xmlns:a16="http://schemas.microsoft.com/office/drawing/2014/main" val="10005"/>
                  </a:ext>
                </a:extLst>
              </a:tr>
              <a:tr h="373181">
                <a:tc>
                  <a:txBody>
                    <a:bodyPr/>
                    <a:lstStyle/>
                    <a:p>
                      <a:pPr algn="ctr"/>
                      <a:r>
                        <a:rPr lang="id-ID" sz="1800" dirty="0" smtClean="0"/>
                        <a:t>13</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tc>
                  <a:txBody>
                    <a:bodyPr/>
                    <a:lstStyle/>
                    <a:p>
                      <a:pPr algn="l"/>
                      <a:r>
                        <a:rPr lang="id-ID" sz="1800" baseline="0" dirty="0" smtClean="0"/>
                        <a:t>Zulkifli A.S.</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extLst>
                  <a:ext uri="{0D108BD9-81ED-4DB2-BD59-A6C34878D82A}">
                    <a16:rowId xmlns:a16="http://schemas.microsoft.com/office/drawing/2014/main" val="10006"/>
                  </a:ext>
                </a:extLst>
              </a:tr>
              <a:tr h="373181">
                <a:tc>
                  <a:txBody>
                    <a:bodyPr/>
                    <a:lstStyle/>
                    <a:p>
                      <a:pPr algn="ctr"/>
                      <a:r>
                        <a:rPr lang="id-ID" sz="1800" dirty="0" smtClean="0"/>
                        <a:t>14</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tc>
                  <a:txBody>
                    <a:bodyPr/>
                    <a:lstStyle/>
                    <a:p>
                      <a:pPr algn="l"/>
                      <a:r>
                        <a:rPr lang="id-ID" sz="1800" dirty="0" smtClean="0"/>
                        <a:t>Syu’aib A.S.</a:t>
                      </a:r>
                      <a:endParaRPr lang="id-ID" sz="1800" dirty="0"/>
                    </a:p>
                  </a:txBody>
                  <a:tcPr>
                    <a:lnL w="12700" cap="flat" cmpd="sng" algn="ctr">
                      <a:solidFill>
                        <a:srgbClr val="7030A0"/>
                      </a:solidFill>
                      <a:prstDash val="sysDot"/>
                      <a:round/>
                      <a:headEnd type="none" w="med" len="med"/>
                      <a:tailEnd type="none" w="med" len="med"/>
                    </a:lnL>
                    <a:lnR w="12700" cap="flat" cmpd="sng" algn="ctr">
                      <a:solidFill>
                        <a:srgbClr val="7030A0"/>
                      </a:solidFill>
                      <a:prstDash val="sysDot"/>
                      <a:round/>
                      <a:headEnd type="none" w="med" len="med"/>
                      <a:tailEnd type="none" w="med" len="med"/>
                    </a:lnR>
                    <a:lnT w="12700" cap="flat" cmpd="sng" algn="ctr">
                      <a:solidFill>
                        <a:srgbClr val="7030A0"/>
                      </a:solidFill>
                      <a:prstDash val="sysDot"/>
                      <a:round/>
                      <a:headEnd type="none" w="med" len="med"/>
                      <a:tailEnd type="none" w="med" len="med"/>
                    </a:lnT>
                    <a:lnB w="12700" cap="flat" cmpd="sng" algn="ctr">
                      <a:solidFill>
                        <a:srgbClr val="7030A0"/>
                      </a:solidFill>
                      <a:prstDash val="sysDot"/>
                      <a:round/>
                      <a:headEnd type="none" w="med" len="med"/>
                      <a:tailEnd type="none" w="med" len="med"/>
                    </a:lnB>
                    <a:cell3D prstMaterial="dkEdge">
                      <a:bevel prst="slope"/>
                      <a:lightRig rig="flood" dir="t"/>
                    </a:cell3D>
                    <a:solidFill>
                      <a:schemeClr val="accent4">
                        <a:lumMod val="75000"/>
                      </a:schemeClr>
                    </a:solidFill>
                  </a:tcPr>
                </a:tc>
                <a:extLst>
                  <a:ext uri="{0D108BD9-81ED-4DB2-BD59-A6C34878D82A}">
                    <a16:rowId xmlns:a16="http://schemas.microsoft.com/office/drawing/2014/main" val="10007"/>
                  </a:ext>
                </a:extLst>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946687294"/>
              </p:ext>
            </p:extLst>
          </p:nvPr>
        </p:nvGraphicFramePr>
        <p:xfrm>
          <a:off x="4358110" y="1240414"/>
          <a:ext cx="1981200" cy="2984792"/>
        </p:xfrm>
        <a:graphic>
          <a:graphicData uri="http://schemas.openxmlformats.org/drawingml/2006/table">
            <a:tbl>
              <a:tblPr firstRow="1" bandRow="1">
                <a:tableStyleId>{5940675A-B579-460E-94D1-54222C63F5DA}</a:tableStyleId>
              </a:tblPr>
              <a:tblGrid>
                <a:gridCol w="509453">
                  <a:extLst>
                    <a:ext uri="{9D8B030D-6E8A-4147-A177-3AD203B41FA5}">
                      <a16:colId xmlns:a16="http://schemas.microsoft.com/office/drawing/2014/main" val="20000"/>
                    </a:ext>
                  </a:extLst>
                </a:gridCol>
                <a:gridCol w="1471747">
                  <a:extLst>
                    <a:ext uri="{9D8B030D-6E8A-4147-A177-3AD203B41FA5}">
                      <a16:colId xmlns:a16="http://schemas.microsoft.com/office/drawing/2014/main" val="20001"/>
                    </a:ext>
                  </a:extLst>
                </a:gridCol>
              </a:tblGrid>
              <a:tr h="373099">
                <a:tc>
                  <a:txBody>
                    <a:bodyPr/>
                    <a:lstStyle/>
                    <a:p>
                      <a:pPr algn="ctr"/>
                      <a:r>
                        <a:rPr lang="id-ID" sz="1800" dirty="0" smtClean="0">
                          <a:solidFill>
                            <a:schemeClr val="accent4">
                              <a:lumMod val="75000"/>
                            </a:schemeClr>
                          </a:solidFill>
                        </a:rPr>
                        <a:t>No</a:t>
                      </a:r>
                      <a:endParaRPr lang="id-ID" sz="1800" dirty="0">
                        <a:solidFill>
                          <a:schemeClr val="accent4">
                            <a:lumMod val="75000"/>
                          </a:schemeClr>
                        </a:solidFill>
                      </a:endParaRPr>
                    </a:p>
                  </a:txBody>
                  <a:tcPr>
                    <a:cell3D prstMaterial="dkEdge">
                      <a:bevel prst="slope"/>
                      <a:lightRig rig="flood" dir="t"/>
                    </a:cell3D>
                  </a:tcPr>
                </a:tc>
                <a:tc>
                  <a:txBody>
                    <a:bodyPr/>
                    <a:lstStyle/>
                    <a:p>
                      <a:pPr algn="ctr"/>
                      <a:r>
                        <a:rPr lang="id-ID" sz="1800" dirty="0" smtClean="0">
                          <a:solidFill>
                            <a:schemeClr val="accent4">
                              <a:lumMod val="75000"/>
                            </a:schemeClr>
                          </a:solidFill>
                        </a:rPr>
                        <a:t>Nama Nabi</a:t>
                      </a:r>
                      <a:endParaRPr lang="id-ID" sz="1800" dirty="0">
                        <a:solidFill>
                          <a:schemeClr val="accent4">
                            <a:lumMod val="75000"/>
                          </a:schemeClr>
                        </a:solidFill>
                      </a:endParaRPr>
                    </a:p>
                  </a:txBody>
                  <a:tcPr>
                    <a:cell3D prstMaterial="dkEdge">
                      <a:bevel prst="slope"/>
                      <a:lightRig rig="flood" dir="t"/>
                    </a:cell3D>
                  </a:tcPr>
                </a:tc>
                <a:extLst>
                  <a:ext uri="{0D108BD9-81ED-4DB2-BD59-A6C34878D82A}">
                    <a16:rowId xmlns:a16="http://schemas.microsoft.com/office/drawing/2014/main" val="10000"/>
                  </a:ext>
                </a:extLst>
              </a:tr>
              <a:tr h="373099">
                <a:tc>
                  <a:txBody>
                    <a:bodyPr/>
                    <a:lstStyle/>
                    <a:p>
                      <a:pPr algn="ctr"/>
                      <a:r>
                        <a:rPr lang="id-ID" sz="1800" dirty="0" smtClean="0">
                          <a:solidFill>
                            <a:schemeClr val="accent4">
                              <a:lumMod val="75000"/>
                            </a:schemeClr>
                          </a:solidFill>
                        </a:rPr>
                        <a:t>15</a:t>
                      </a:r>
                      <a:endParaRPr lang="id-ID" sz="1800" dirty="0">
                        <a:solidFill>
                          <a:schemeClr val="accent4">
                            <a:lumMod val="75000"/>
                          </a:schemeClr>
                        </a:solidFill>
                      </a:endParaRPr>
                    </a:p>
                  </a:txBody>
                  <a:tcPr>
                    <a:cell3D prstMaterial="dkEdge">
                      <a:bevel prst="slope"/>
                      <a:lightRig rig="flood" dir="t"/>
                    </a:cell3D>
                  </a:tcPr>
                </a:tc>
                <a:tc>
                  <a:txBody>
                    <a:bodyPr/>
                    <a:lstStyle/>
                    <a:p>
                      <a:pPr algn="l"/>
                      <a:r>
                        <a:rPr lang="id-ID" sz="1800" dirty="0" smtClean="0">
                          <a:solidFill>
                            <a:schemeClr val="accent4">
                              <a:lumMod val="75000"/>
                            </a:schemeClr>
                          </a:solidFill>
                        </a:rPr>
                        <a:t>Musa A.S.</a:t>
                      </a:r>
                    </a:p>
                  </a:txBody>
                  <a:tcPr>
                    <a:cell3D prstMaterial="dkEdge">
                      <a:bevel prst="slope"/>
                      <a:lightRig rig="flood" dir="t"/>
                    </a:cell3D>
                  </a:tcPr>
                </a:tc>
                <a:extLst>
                  <a:ext uri="{0D108BD9-81ED-4DB2-BD59-A6C34878D82A}">
                    <a16:rowId xmlns:a16="http://schemas.microsoft.com/office/drawing/2014/main" val="10001"/>
                  </a:ext>
                </a:extLst>
              </a:tr>
              <a:tr h="373099">
                <a:tc>
                  <a:txBody>
                    <a:bodyPr/>
                    <a:lstStyle/>
                    <a:p>
                      <a:pPr algn="ctr"/>
                      <a:r>
                        <a:rPr lang="id-ID" sz="1800" dirty="0" smtClean="0">
                          <a:solidFill>
                            <a:schemeClr val="accent4">
                              <a:lumMod val="75000"/>
                            </a:schemeClr>
                          </a:solidFill>
                        </a:rPr>
                        <a:t>16</a:t>
                      </a:r>
                      <a:endParaRPr lang="id-ID" sz="1800" dirty="0">
                        <a:solidFill>
                          <a:schemeClr val="accent4">
                            <a:lumMod val="75000"/>
                          </a:schemeClr>
                        </a:solidFill>
                      </a:endParaRPr>
                    </a:p>
                  </a:txBody>
                  <a:tcPr>
                    <a:cell3D prstMaterial="dkEdge">
                      <a:bevel prst="slope"/>
                      <a:lightRig rig="flood" dir="t"/>
                    </a:cell3D>
                  </a:tcPr>
                </a:tc>
                <a:tc>
                  <a:txBody>
                    <a:bodyPr/>
                    <a:lstStyle/>
                    <a:p>
                      <a:pPr algn="l"/>
                      <a:r>
                        <a:rPr lang="id-ID" sz="1800" dirty="0" smtClean="0">
                          <a:solidFill>
                            <a:schemeClr val="accent4">
                              <a:lumMod val="75000"/>
                            </a:schemeClr>
                          </a:solidFill>
                        </a:rPr>
                        <a:t>Harun A.S.</a:t>
                      </a:r>
                      <a:endParaRPr lang="id-ID" sz="1800" dirty="0">
                        <a:solidFill>
                          <a:schemeClr val="accent4">
                            <a:lumMod val="75000"/>
                          </a:schemeClr>
                        </a:solidFill>
                      </a:endParaRPr>
                    </a:p>
                  </a:txBody>
                  <a:tcPr>
                    <a:cell3D prstMaterial="dkEdge">
                      <a:bevel prst="slope"/>
                      <a:lightRig rig="flood" dir="t"/>
                    </a:cell3D>
                  </a:tcPr>
                </a:tc>
                <a:extLst>
                  <a:ext uri="{0D108BD9-81ED-4DB2-BD59-A6C34878D82A}">
                    <a16:rowId xmlns:a16="http://schemas.microsoft.com/office/drawing/2014/main" val="10002"/>
                  </a:ext>
                </a:extLst>
              </a:tr>
              <a:tr h="373099">
                <a:tc>
                  <a:txBody>
                    <a:bodyPr/>
                    <a:lstStyle/>
                    <a:p>
                      <a:pPr algn="ctr"/>
                      <a:r>
                        <a:rPr lang="id-ID" sz="1800" dirty="0" smtClean="0">
                          <a:solidFill>
                            <a:schemeClr val="accent4">
                              <a:lumMod val="75000"/>
                            </a:schemeClr>
                          </a:solidFill>
                        </a:rPr>
                        <a:t>17</a:t>
                      </a:r>
                      <a:endParaRPr lang="id-ID" sz="1800" dirty="0">
                        <a:solidFill>
                          <a:schemeClr val="accent4">
                            <a:lumMod val="75000"/>
                          </a:schemeClr>
                        </a:solidFill>
                      </a:endParaRPr>
                    </a:p>
                  </a:txBody>
                  <a:tcPr>
                    <a:cell3D prstMaterial="dkEdge">
                      <a:bevel prst="slope"/>
                      <a:lightRig rig="flood" dir="t"/>
                    </a:cell3D>
                  </a:tcPr>
                </a:tc>
                <a:tc>
                  <a:txBody>
                    <a:bodyPr/>
                    <a:lstStyle/>
                    <a:p>
                      <a:pPr algn="l"/>
                      <a:r>
                        <a:rPr lang="id-ID" sz="1800" baseline="0" dirty="0" smtClean="0">
                          <a:solidFill>
                            <a:schemeClr val="accent4">
                              <a:lumMod val="75000"/>
                            </a:schemeClr>
                          </a:solidFill>
                        </a:rPr>
                        <a:t>Daud A.S.</a:t>
                      </a:r>
                      <a:endParaRPr lang="id-ID" sz="1800" dirty="0">
                        <a:solidFill>
                          <a:schemeClr val="accent4">
                            <a:lumMod val="75000"/>
                          </a:schemeClr>
                        </a:solidFill>
                      </a:endParaRPr>
                    </a:p>
                  </a:txBody>
                  <a:tcPr>
                    <a:cell3D prstMaterial="dkEdge">
                      <a:bevel prst="slope"/>
                      <a:lightRig rig="flood" dir="t"/>
                    </a:cell3D>
                  </a:tcPr>
                </a:tc>
                <a:extLst>
                  <a:ext uri="{0D108BD9-81ED-4DB2-BD59-A6C34878D82A}">
                    <a16:rowId xmlns:a16="http://schemas.microsoft.com/office/drawing/2014/main" val="10003"/>
                  </a:ext>
                </a:extLst>
              </a:tr>
              <a:tr h="373099">
                <a:tc>
                  <a:txBody>
                    <a:bodyPr/>
                    <a:lstStyle/>
                    <a:p>
                      <a:pPr algn="ctr"/>
                      <a:r>
                        <a:rPr lang="id-ID" sz="1800" dirty="0" smtClean="0">
                          <a:solidFill>
                            <a:schemeClr val="accent4">
                              <a:lumMod val="75000"/>
                            </a:schemeClr>
                          </a:solidFill>
                        </a:rPr>
                        <a:t>18</a:t>
                      </a:r>
                      <a:endParaRPr lang="id-ID" sz="1800" dirty="0">
                        <a:solidFill>
                          <a:schemeClr val="accent4">
                            <a:lumMod val="75000"/>
                          </a:schemeClr>
                        </a:solidFill>
                      </a:endParaRPr>
                    </a:p>
                  </a:txBody>
                  <a:tcPr>
                    <a:cell3D prstMaterial="dkEdge">
                      <a:bevel prst="slope"/>
                      <a:lightRig rig="flood" dir="t"/>
                    </a:cell3D>
                  </a:tcPr>
                </a:tc>
                <a:tc>
                  <a:txBody>
                    <a:bodyPr/>
                    <a:lstStyle/>
                    <a:p>
                      <a:pPr algn="l"/>
                      <a:r>
                        <a:rPr lang="id-ID" sz="1800" dirty="0" smtClean="0">
                          <a:solidFill>
                            <a:schemeClr val="accent4">
                              <a:lumMod val="75000"/>
                            </a:schemeClr>
                          </a:solidFill>
                        </a:rPr>
                        <a:t>Sulaiman</a:t>
                      </a:r>
                      <a:r>
                        <a:rPr lang="id-ID" sz="1800" baseline="0" dirty="0" smtClean="0">
                          <a:solidFill>
                            <a:schemeClr val="accent4">
                              <a:lumMod val="75000"/>
                            </a:schemeClr>
                          </a:solidFill>
                        </a:rPr>
                        <a:t> </a:t>
                      </a:r>
                      <a:r>
                        <a:rPr lang="id-ID" sz="1800" dirty="0" smtClean="0">
                          <a:solidFill>
                            <a:schemeClr val="accent4">
                              <a:lumMod val="75000"/>
                            </a:schemeClr>
                          </a:solidFill>
                        </a:rPr>
                        <a:t>A.S.</a:t>
                      </a:r>
                      <a:endParaRPr lang="id-ID" sz="1800" dirty="0">
                        <a:solidFill>
                          <a:schemeClr val="accent4">
                            <a:lumMod val="75000"/>
                          </a:schemeClr>
                        </a:solidFill>
                      </a:endParaRPr>
                    </a:p>
                  </a:txBody>
                  <a:tcPr>
                    <a:cell3D prstMaterial="dkEdge">
                      <a:bevel prst="slope"/>
                      <a:lightRig rig="flood" dir="t"/>
                    </a:cell3D>
                  </a:tcPr>
                </a:tc>
                <a:extLst>
                  <a:ext uri="{0D108BD9-81ED-4DB2-BD59-A6C34878D82A}">
                    <a16:rowId xmlns:a16="http://schemas.microsoft.com/office/drawing/2014/main" val="10004"/>
                  </a:ext>
                </a:extLst>
              </a:tr>
              <a:tr h="373099">
                <a:tc>
                  <a:txBody>
                    <a:bodyPr/>
                    <a:lstStyle/>
                    <a:p>
                      <a:pPr algn="ctr"/>
                      <a:r>
                        <a:rPr lang="id-ID" sz="1800" dirty="0" smtClean="0">
                          <a:solidFill>
                            <a:schemeClr val="accent4">
                              <a:lumMod val="75000"/>
                            </a:schemeClr>
                          </a:solidFill>
                        </a:rPr>
                        <a:t>19</a:t>
                      </a:r>
                      <a:endParaRPr lang="id-ID" sz="1800" dirty="0">
                        <a:solidFill>
                          <a:schemeClr val="accent4">
                            <a:lumMod val="75000"/>
                          </a:schemeClr>
                        </a:solidFill>
                      </a:endParaRPr>
                    </a:p>
                  </a:txBody>
                  <a:tcPr>
                    <a:cell3D prstMaterial="dkEdge">
                      <a:bevel prst="slope"/>
                      <a:lightRig rig="flood" dir="t"/>
                    </a:cell3D>
                  </a:tcPr>
                </a:tc>
                <a:tc>
                  <a:txBody>
                    <a:bodyPr/>
                    <a:lstStyle/>
                    <a:p>
                      <a:pPr algn="l"/>
                      <a:r>
                        <a:rPr lang="id-ID" sz="1800" dirty="0" smtClean="0">
                          <a:solidFill>
                            <a:schemeClr val="accent4">
                              <a:lumMod val="75000"/>
                            </a:schemeClr>
                          </a:solidFill>
                        </a:rPr>
                        <a:t>Ilyas A.S.</a:t>
                      </a:r>
                      <a:endParaRPr lang="id-ID" sz="1800" dirty="0">
                        <a:solidFill>
                          <a:schemeClr val="accent4">
                            <a:lumMod val="75000"/>
                          </a:schemeClr>
                        </a:solidFill>
                      </a:endParaRPr>
                    </a:p>
                  </a:txBody>
                  <a:tcPr>
                    <a:cell3D prstMaterial="dkEdge">
                      <a:bevel prst="slope"/>
                      <a:lightRig rig="flood" dir="t"/>
                    </a:cell3D>
                  </a:tcPr>
                </a:tc>
                <a:extLst>
                  <a:ext uri="{0D108BD9-81ED-4DB2-BD59-A6C34878D82A}">
                    <a16:rowId xmlns:a16="http://schemas.microsoft.com/office/drawing/2014/main" val="10005"/>
                  </a:ext>
                </a:extLst>
              </a:tr>
              <a:tr h="373099">
                <a:tc>
                  <a:txBody>
                    <a:bodyPr/>
                    <a:lstStyle/>
                    <a:p>
                      <a:pPr algn="ctr"/>
                      <a:r>
                        <a:rPr lang="id-ID" sz="1800" dirty="0" smtClean="0">
                          <a:solidFill>
                            <a:schemeClr val="accent4">
                              <a:lumMod val="75000"/>
                            </a:schemeClr>
                          </a:solidFill>
                        </a:rPr>
                        <a:t>20</a:t>
                      </a:r>
                      <a:endParaRPr lang="id-ID" sz="1800" dirty="0">
                        <a:solidFill>
                          <a:schemeClr val="accent4">
                            <a:lumMod val="75000"/>
                          </a:schemeClr>
                        </a:solidFill>
                      </a:endParaRPr>
                    </a:p>
                  </a:txBody>
                  <a:tcPr>
                    <a:cell3D prstMaterial="dkEdge">
                      <a:bevel prst="slope"/>
                      <a:lightRig rig="flood" dir="t"/>
                    </a:cell3D>
                  </a:tcPr>
                </a:tc>
                <a:tc>
                  <a:txBody>
                    <a:bodyPr/>
                    <a:lstStyle/>
                    <a:p>
                      <a:pPr algn="l"/>
                      <a:r>
                        <a:rPr lang="id-ID" sz="1800" baseline="0" dirty="0" smtClean="0">
                          <a:solidFill>
                            <a:schemeClr val="accent4">
                              <a:lumMod val="75000"/>
                            </a:schemeClr>
                          </a:solidFill>
                        </a:rPr>
                        <a:t>Ilyasa A.S.</a:t>
                      </a:r>
                      <a:endParaRPr lang="id-ID" sz="1800" dirty="0">
                        <a:solidFill>
                          <a:schemeClr val="accent4">
                            <a:lumMod val="75000"/>
                          </a:schemeClr>
                        </a:solidFill>
                      </a:endParaRPr>
                    </a:p>
                  </a:txBody>
                  <a:tcPr>
                    <a:cell3D prstMaterial="dkEdge">
                      <a:bevel prst="slope"/>
                      <a:lightRig rig="flood" dir="t"/>
                    </a:cell3D>
                  </a:tcPr>
                </a:tc>
                <a:extLst>
                  <a:ext uri="{0D108BD9-81ED-4DB2-BD59-A6C34878D82A}">
                    <a16:rowId xmlns:a16="http://schemas.microsoft.com/office/drawing/2014/main" val="10006"/>
                  </a:ext>
                </a:extLst>
              </a:tr>
              <a:tr h="373099">
                <a:tc>
                  <a:txBody>
                    <a:bodyPr/>
                    <a:lstStyle/>
                    <a:p>
                      <a:pPr algn="ctr"/>
                      <a:r>
                        <a:rPr lang="id-ID" sz="1800" dirty="0" smtClean="0">
                          <a:solidFill>
                            <a:schemeClr val="accent4">
                              <a:lumMod val="75000"/>
                            </a:schemeClr>
                          </a:solidFill>
                        </a:rPr>
                        <a:t>21</a:t>
                      </a:r>
                      <a:endParaRPr lang="id-ID" sz="1800" dirty="0">
                        <a:solidFill>
                          <a:schemeClr val="accent4">
                            <a:lumMod val="75000"/>
                          </a:schemeClr>
                        </a:solidFill>
                      </a:endParaRPr>
                    </a:p>
                  </a:txBody>
                  <a:tcPr>
                    <a:cell3D prstMaterial="dkEdge">
                      <a:bevel prst="slope"/>
                      <a:lightRig rig="flood" dir="t"/>
                    </a:cell3D>
                  </a:tcPr>
                </a:tc>
                <a:tc>
                  <a:txBody>
                    <a:bodyPr/>
                    <a:lstStyle/>
                    <a:p>
                      <a:pPr algn="l"/>
                      <a:r>
                        <a:rPr lang="id-ID" sz="1800" dirty="0" smtClean="0">
                          <a:solidFill>
                            <a:schemeClr val="accent4">
                              <a:lumMod val="75000"/>
                            </a:schemeClr>
                          </a:solidFill>
                        </a:rPr>
                        <a:t>Yunus A.S.</a:t>
                      </a:r>
                      <a:endParaRPr lang="id-ID" sz="1800" dirty="0">
                        <a:solidFill>
                          <a:schemeClr val="accent4">
                            <a:lumMod val="75000"/>
                          </a:schemeClr>
                        </a:solidFill>
                      </a:endParaRPr>
                    </a:p>
                  </a:txBody>
                  <a:tcPr>
                    <a:cell3D prstMaterial="dkEdge">
                      <a:bevel prst="slope"/>
                      <a:lightRig rig="flood" dir="t"/>
                    </a:cell3D>
                  </a:tcPr>
                </a:tc>
                <a:extLst>
                  <a:ext uri="{0D108BD9-81ED-4DB2-BD59-A6C34878D82A}">
                    <a16:rowId xmlns:a16="http://schemas.microsoft.com/office/drawing/2014/main" val="10007"/>
                  </a:ext>
                </a:extLst>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3585916688"/>
              </p:ext>
            </p:extLst>
          </p:nvPr>
        </p:nvGraphicFramePr>
        <p:xfrm>
          <a:off x="6400801" y="1243073"/>
          <a:ext cx="2438400" cy="1828800"/>
        </p:xfrm>
        <a:graphic>
          <a:graphicData uri="http://schemas.openxmlformats.org/drawingml/2006/table">
            <a:tbl>
              <a:tblPr firstRow="1" bandRow="1">
                <a:tableStyleId>{2D5ABB26-0587-4C30-8999-92F81FD0307C}</a:tableStyleId>
              </a:tblPr>
              <a:tblGrid>
                <a:gridCol w="585217">
                  <a:extLst>
                    <a:ext uri="{9D8B030D-6E8A-4147-A177-3AD203B41FA5}">
                      <a16:colId xmlns:a16="http://schemas.microsoft.com/office/drawing/2014/main" val="20000"/>
                    </a:ext>
                  </a:extLst>
                </a:gridCol>
                <a:gridCol w="1853183">
                  <a:extLst>
                    <a:ext uri="{9D8B030D-6E8A-4147-A177-3AD203B41FA5}">
                      <a16:colId xmlns:a16="http://schemas.microsoft.com/office/drawing/2014/main" val="20001"/>
                    </a:ext>
                  </a:extLst>
                </a:gridCol>
              </a:tblGrid>
              <a:tr h="325582">
                <a:tc>
                  <a:txBody>
                    <a:bodyPr/>
                    <a:lstStyle/>
                    <a:p>
                      <a:pPr algn="ctr"/>
                      <a:r>
                        <a:rPr lang="id-ID" sz="1800" dirty="0" smtClean="0">
                          <a:solidFill>
                            <a:schemeClr val="bg1"/>
                          </a:solidFill>
                        </a:rPr>
                        <a:t>No</a:t>
                      </a:r>
                      <a:endParaRPr lang="id-ID" sz="1800" dirty="0">
                        <a:solidFill>
                          <a:schemeClr val="bg1"/>
                        </a:solidFill>
                      </a:endParaRPr>
                    </a:p>
                  </a:txBody>
                  <a:tcPr>
                    <a:lnB w="12700" cap="flat" cmpd="sng" algn="ctr">
                      <a:solidFill>
                        <a:schemeClr val="bg1"/>
                      </a:solidFill>
                      <a:prstDash val="solid"/>
                      <a:round/>
                      <a:headEnd type="none" w="med" len="med"/>
                      <a:tailEnd type="none" w="med" len="med"/>
                    </a:lnB>
                    <a:cell3D prstMaterial="dkEdge">
                      <a:bevel prst="slope"/>
                      <a:lightRig rig="flood" dir="t"/>
                    </a:cell3D>
                    <a:solidFill>
                      <a:schemeClr val="accent4">
                        <a:lumMod val="75000"/>
                      </a:schemeClr>
                    </a:solidFill>
                  </a:tcPr>
                </a:tc>
                <a:tc>
                  <a:txBody>
                    <a:bodyPr/>
                    <a:lstStyle/>
                    <a:p>
                      <a:pPr algn="ctr"/>
                      <a:r>
                        <a:rPr lang="id-ID" sz="1800" dirty="0" smtClean="0">
                          <a:solidFill>
                            <a:schemeClr val="bg1"/>
                          </a:solidFill>
                        </a:rPr>
                        <a:t>Nama Nabi</a:t>
                      </a:r>
                      <a:endParaRPr lang="id-ID" sz="1800" dirty="0">
                        <a:solidFill>
                          <a:schemeClr val="bg1"/>
                        </a:solidFill>
                      </a:endParaRPr>
                    </a:p>
                  </a:txBody>
                  <a:tcPr>
                    <a:lnB w="12700" cap="flat" cmpd="sng" algn="ctr">
                      <a:solidFill>
                        <a:schemeClr val="bg1"/>
                      </a:solidFill>
                      <a:prstDash val="solid"/>
                      <a:round/>
                      <a:headEnd type="none" w="med" len="med"/>
                      <a:tailEnd type="none" w="med" len="med"/>
                    </a:lnB>
                    <a:cell3D prstMaterial="dkEdge">
                      <a:bevel prst="slope"/>
                      <a:lightRig rig="flood" dir="t"/>
                    </a:cell3D>
                    <a:solidFill>
                      <a:schemeClr val="accent4">
                        <a:lumMod val="75000"/>
                      </a:schemeClr>
                    </a:solidFill>
                  </a:tcPr>
                </a:tc>
                <a:extLst>
                  <a:ext uri="{0D108BD9-81ED-4DB2-BD59-A6C34878D82A}">
                    <a16:rowId xmlns:a16="http://schemas.microsoft.com/office/drawing/2014/main" val="10000"/>
                  </a:ext>
                </a:extLst>
              </a:tr>
              <a:tr h="325582">
                <a:tc>
                  <a:txBody>
                    <a:bodyPr/>
                    <a:lstStyle/>
                    <a:p>
                      <a:pPr algn="ctr"/>
                      <a:r>
                        <a:rPr lang="id-ID" sz="1800" dirty="0" smtClean="0">
                          <a:solidFill>
                            <a:schemeClr val="bg1"/>
                          </a:solidFill>
                        </a:rPr>
                        <a:t>22</a:t>
                      </a:r>
                      <a:endParaRPr lang="id-ID" sz="1800" dirty="0">
                        <a:solidFill>
                          <a:schemeClr val="bg1"/>
                        </a:solidFill>
                      </a:endParaRPr>
                    </a:p>
                  </a:txBody>
                  <a:tcPr>
                    <a:lnT w="12700" cap="flat" cmpd="sng" algn="ctr">
                      <a:solidFill>
                        <a:schemeClr val="bg1"/>
                      </a:solidFill>
                      <a:prstDash val="solid"/>
                      <a:round/>
                      <a:headEnd type="none" w="med" len="med"/>
                      <a:tailEnd type="none" w="med" len="med"/>
                    </a:lnT>
                    <a:cell3D prstMaterial="dkEdge">
                      <a:bevel prst="slope"/>
                      <a:lightRig rig="flood" dir="t"/>
                    </a:cell3D>
                    <a:solidFill>
                      <a:schemeClr val="accent4">
                        <a:lumMod val="75000"/>
                      </a:schemeClr>
                    </a:solidFill>
                  </a:tcPr>
                </a:tc>
                <a:tc>
                  <a:txBody>
                    <a:bodyPr/>
                    <a:lstStyle/>
                    <a:p>
                      <a:pPr algn="l"/>
                      <a:r>
                        <a:rPr lang="id-ID" sz="1800" dirty="0" smtClean="0">
                          <a:solidFill>
                            <a:schemeClr val="bg1"/>
                          </a:solidFill>
                        </a:rPr>
                        <a:t>Zakaria A.S.</a:t>
                      </a:r>
                    </a:p>
                  </a:txBody>
                  <a:tcPr>
                    <a:lnT w="12700" cap="flat" cmpd="sng" algn="ctr">
                      <a:solidFill>
                        <a:schemeClr val="bg1"/>
                      </a:solidFill>
                      <a:prstDash val="solid"/>
                      <a:round/>
                      <a:headEnd type="none" w="med" len="med"/>
                      <a:tailEnd type="none" w="med" len="med"/>
                    </a:lnT>
                    <a:cell3D prstMaterial="dkEdge">
                      <a:bevel prst="slope"/>
                      <a:lightRig rig="flood" dir="t"/>
                    </a:cell3D>
                    <a:solidFill>
                      <a:schemeClr val="accent4">
                        <a:lumMod val="75000"/>
                      </a:schemeClr>
                    </a:solidFill>
                  </a:tcPr>
                </a:tc>
                <a:extLst>
                  <a:ext uri="{0D108BD9-81ED-4DB2-BD59-A6C34878D82A}">
                    <a16:rowId xmlns:a16="http://schemas.microsoft.com/office/drawing/2014/main" val="10001"/>
                  </a:ext>
                </a:extLst>
              </a:tr>
              <a:tr h="325582">
                <a:tc>
                  <a:txBody>
                    <a:bodyPr/>
                    <a:lstStyle/>
                    <a:p>
                      <a:pPr algn="ctr"/>
                      <a:r>
                        <a:rPr lang="id-ID" sz="1800" dirty="0" smtClean="0">
                          <a:solidFill>
                            <a:schemeClr val="bg1"/>
                          </a:solidFill>
                        </a:rPr>
                        <a:t>23</a:t>
                      </a:r>
                      <a:endParaRPr lang="id-ID" sz="1800" dirty="0">
                        <a:solidFill>
                          <a:schemeClr val="bg1"/>
                        </a:solidFill>
                      </a:endParaRPr>
                    </a:p>
                  </a:txBody>
                  <a:tcPr>
                    <a:cell3D prstMaterial="dkEdge">
                      <a:bevel prst="slope"/>
                      <a:lightRig rig="flood" dir="t"/>
                    </a:cell3D>
                    <a:solidFill>
                      <a:schemeClr val="accent4">
                        <a:lumMod val="75000"/>
                      </a:schemeClr>
                    </a:solidFill>
                  </a:tcPr>
                </a:tc>
                <a:tc>
                  <a:txBody>
                    <a:bodyPr/>
                    <a:lstStyle/>
                    <a:p>
                      <a:pPr algn="l"/>
                      <a:r>
                        <a:rPr lang="id-ID" sz="1800" dirty="0" smtClean="0">
                          <a:solidFill>
                            <a:schemeClr val="bg1"/>
                          </a:solidFill>
                        </a:rPr>
                        <a:t>Yahya A.S.</a:t>
                      </a:r>
                      <a:endParaRPr lang="id-ID" sz="1800" dirty="0">
                        <a:solidFill>
                          <a:schemeClr val="bg1"/>
                        </a:solidFill>
                      </a:endParaRPr>
                    </a:p>
                  </a:txBody>
                  <a:tcPr>
                    <a:cell3D prstMaterial="dkEdge">
                      <a:bevel prst="slope"/>
                      <a:lightRig rig="flood" dir="t"/>
                    </a:cell3D>
                    <a:solidFill>
                      <a:schemeClr val="accent4">
                        <a:lumMod val="75000"/>
                      </a:schemeClr>
                    </a:solidFill>
                  </a:tcPr>
                </a:tc>
                <a:extLst>
                  <a:ext uri="{0D108BD9-81ED-4DB2-BD59-A6C34878D82A}">
                    <a16:rowId xmlns:a16="http://schemas.microsoft.com/office/drawing/2014/main" val="10002"/>
                  </a:ext>
                </a:extLst>
              </a:tr>
              <a:tr h="325582">
                <a:tc>
                  <a:txBody>
                    <a:bodyPr/>
                    <a:lstStyle/>
                    <a:p>
                      <a:pPr algn="ctr"/>
                      <a:r>
                        <a:rPr lang="id-ID" sz="1800" dirty="0" smtClean="0">
                          <a:solidFill>
                            <a:schemeClr val="bg1"/>
                          </a:solidFill>
                        </a:rPr>
                        <a:t>24</a:t>
                      </a:r>
                      <a:endParaRPr lang="id-ID" sz="1800" dirty="0">
                        <a:solidFill>
                          <a:schemeClr val="bg1"/>
                        </a:solidFill>
                      </a:endParaRPr>
                    </a:p>
                  </a:txBody>
                  <a:tcPr>
                    <a:cell3D prstMaterial="dkEdge">
                      <a:bevel prst="slope"/>
                      <a:lightRig rig="flood" dir="t"/>
                    </a:cell3D>
                    <a:solidFill>
                      <a:schemeClr val="accent4">
                        <a:lumMod val="75000"/>
                      </a:schemeClr>
                    </a:solidFill>
                  </a:tcPr>
                </a:tc>
                <a:tc>
                  <a:txBody>
                    <a:bodyPr/>
                    <a:lstStyle/>
                    <a:p>
                      <a:pPr algn="l"/>
                      <a:r>
                        <a:rPr lang="id-ID" sz="1800" baseline="0" dirty="0" smtClean="0">
                          <a:solidFill>
                            <a:schemeClr val="bg1"/>
                          </a:solidFill>
                        </a:rPr>
                        <a:t>Isa A.S.</a:t>
                      </a:r>
                      <a:endParaRPr lang="id-ID" sz="1800" dirty="0">
                        <a:solidFill>
                          <a:schemeClr val="bg1"/>
                        </a:solidFill>
                      </a:endParaRPr>
                    </a:p>
                  </a:txBody>
                  <a:tcPr>
                    <a:cell3D prstMaterial="dkEdge">
                      <a:bevel prst="slope"/>
                      <a:lightRig rig="flood" dir="t"/>
                    </a:cell3D>
                    <a:solidFill>
                      <a:schemeClr val="accent4">
                        <a:lumMod val="75000"/>
                      </a:schemeClr>
                    </a:solidFill>
                  </a:tcPr>
                </a:tc>
                <a:extLst>
                  <a:ext uri="{0D108BD9-81ED-4DB2-BD59-A6C34878D82A}">
                    <a16:rowId xmlns:a16="http://schemas.microsoft.com/office/drawing/2014/main" val="10003"/>
                  </a:ext>
                </a:extLst>
              </a:tr>
              <a:tr h="325582">
                <a:tc>
                  <a:txBody>
                    <a:bodyPr/>
                    <a:lstStyle/>
                    <a:p>
                      <a:pPr algn="ctr"/>
                      <a:r>
                        <a:rPr lang="id-ID" sz="1800" dirty="0" smtClean="0">
                          <a:solidFill>
                            <a:schemeClr val="bg1"/>
                          </a:solidFill>
                        </a:rPr>
                        <a:t>25</a:t>
                      </a:r>
                      <a:endParaRPr lang="id-ID" sz="1800" dirty="0">
                        <a:solidFill>
                          <a:schemeClr val="bg1"/>
                        </a:solidFill>
                      </a:endParaRPr>
                    </a:p>
                  </a:txBody>
                  <a:tcPr>
                    <a:cell3D prstMaterial="dkEdge">
                      <a:bevel prst="slope"/>
                      <a:lightRig rig="flood" dir="t"/>
                    </a:cell3D>
                    <a:solidFill>
                      <a:schemeClr val="accent4">
                        <a:lumMod val="75000"/>
                      </a:schemeClr>
                    </a:solidFill>
                  </a:tcPr>
                </a:tc>
                <a:tc>
                  <a:txBody>
                    <a:bodyPr/>
                    <a:lstStyle/>
                    <a:p>
                      <a:pPr algn="l"/>
                      <a:r>
                        <a:rPr lang="id-ID" sz="1800" dirty="0" smtClean="0">
                          <a:solidFill>
                            <a:schemeClr val="bg1"/>
                          </a:solidFill>
                        </a:rPr>
                        <a:t>Muhammad</a:t>
                      </a:r>
                      <a:r>
                        <a:rPr lang="id-ID" sz="1800" baseline="0" dirty="0" smtClean="0">
                          <a:solidFill>
                            <a:schemeClr val="bg1"/>
                          </a:solidFill>
                        </a:rPr>
                        <a:t> Saw.</a:t>
                      </a:r>
                      <a:endParaRPr lang="id-ID" sz="1800" dirty="0">
                        <a:solidFill>
                          <a:schemeClr val="bg1"/>
                        </a:solidFill>
                      </a:endParaRPr>
                    </a:p>
                  </a:txBody>
                  <a:tcPr>
                    <a:cell3D prstMaterial="dkEdge">
                      <a:bevel prst="slope"/>
                      <a:lightRig rig="flood" dir="t"/>
                    </a:cell3D>
                    <a:solidFill>
                      <a:schemeClr val="accent4">
                        <a:lumMod val="75000"/>
                      </a:schemeClr>
                    </a:solidFill>
                  </a:tcPr>
                </a:tc>
                <a:extLst>
                  <a:ext uri="{0D108BD9-81ED-4DB2-BD59-A6C34878D82A}">
                    <a16:rowId xmlns:a16="http://schemas.microsoft.com/office/drawing/2014/main" val="10004"/>
                  </a:ext>
                </a:extLst>
              </a:tr>
            </a:tbl>
          </a:graphicData>
        </a:graphic>
      </p:graphicFrame>
      <p:graphicFrame>
        <p:nvGraphicFramePr>
          <p:cNvPr id="30" name="Table 29"/>
          <p:cNvGraphicFramePr>
            <a:graphicFrameLocks noGrp="1"/>
          </p:cNvGraphicFramePr>
          <p:nvPr>
            <p:extLst>
              <p:ext uri="{D42A27DB-BD31-4B8C-83A1-F6EECF244321}">
                <p14:modId xmlns:p14="http://schemas.microsoft.com/office/powerpoint/2010/main" val="3549249203"/>
              </p:ext>
            </p:extLst>
          </p:nvPr>
        </p:nvGraphicFramePr>
        <p:xfrm>
          <a:off x="2313440" y="2335603"/>
          <a:ext cx="1935678" cy="373181"/>
        </p:xfrm>
        <a:graphic>
          <a:graphicData uri="http://schemas.openxmlformats.org/drawingml/2006/table">
            <a:tbl>
              <a:tblPr/>
              <a:tblGrid>
                <a:gridCol w="1935678">
                  <a:extLst>
                    <a:ext uri="{9D8B030D-6E8A-4147-A177-3AD203B41FA5}">
                      <a16:colId xmlns:a16="http://schemas.microsoft.com/office/drawing/2014/main" val="20000"/>
                    </a:ext>
                  </a:extLst>
                </a:gridCol>
              </a:tblGrid>
              <a:tr h="373181">
                <a:tc>
                  <a:txBody>
                    <a:bodyPr/>
                    <a:lstStyle/>
                    <a:p>
                      <a:endParaRPr lang="id-ID" dirty="0"/>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extLst>
                  <a:ext uri="{0D108BD9-81ED-4DB2-BD59-A6C34878D82A}">
                    <a16:rowId xmlns:a16="http://schemas.microsoft.com/office/drawing/2014/main" val="10000"/>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1487713246"/>
              </p:ext>
            </p:extLst>
          </p:nvPr>
        </p:nvGraphicFramePr>
        <p:xfrm>
          <a:off x="2277814" y="3071873"/>
          <a:ext cx="2018805" cy="373181"/>
        </p:xfrm>
        <a:graphic>
          <a:graphicData uri="http://schemas.openxmlformats.org/drawingml/2006/table">
            <a:tbl>
              <a:tblPr/>
              <a:tblGrid>
                <a:gridCol w="2018805">
                  <a:extLst>
                    <a:ext uri="{9D8B030D-6E8A-4147-A177-3AD203B41FA5}">
                      <a16:colId xmlns:a16="http://schemas.microsoft.com/office/drawing/2014/main" val="20000"/>
                    </a:ext>
                  </a:extLst>
                </a:gridCol>
              </a:tblGrid>
              <a:tr h="373181">
                <a:tc>
                  <a:txBody>
                    <a:bodyPr/>
                    <a:lstStyle/>
                    <a:p>
                      <a:endParaRPr lang="id-ID" dirty="0"/>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extLst>
                  <a:ext uri="{0D108BD9-81ED-4DB2-BD59-A6C34878D82A}">
                    <a16:rowId xmlns:a16="http://schemas.microsoft.com/office/drawing/2014/main" val="10000"/>
                  </a:ext>
                </a:extLst>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3068080832"/>
              </p:ext>
            </p:extLst>
          </p:nvPr>
        </p:nvGraphicFramePr>
        <p:xfrm>
          <a:off x="2322842" y="3922880"/>
          <a:ext cx="2066306" cy="365760"/>
        </p:xfrm>
        <a:graphic>
          <a:graphicData uri="http://schemas.openxmlformats.org/drawingml/2006/table">
            <a:tbl>
              <a:tblPr/>
              <a:tblGrid>
                <a:gridCol w="2066306">
                  <a:extLst>
                    <a:ext uri="{9D8B030D-6E8A-4147-A177-3AD203B41FA5}">
                      <a16:colId xmlns:a16="http://schemas.microsoft.com/office/drawing/2014/main" val="20000"/>
                    </a:ext>
                  </a:extLst>
                </a:gridCol>
              </a:tblGrid>
              <a:tr h="0">
                <a:tc>
                  <a:txBody>
                    <a:bodyPr/>
                    <a:lstStyle/>
                    <a:p>
                      <a:endParaRPr lang="id-ID" dirty="0"/>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extLst>
                  <a:ext uri="{0D108BD9-81ED-4DB2-BD59-A6C34878D82A}">
                    <a16:rowId xmlns:a16="http://schemas.microsoft.com/office/drawing/2014/main" val="10000"/>
                  </a:ext>
                </a:extLst>
              </a:tr>
            </a:tbl>
          </a:graphicData>
        </a:graphic>
      </p:graphicFrame>
      <p:graphicFrame>
        <p:nvGraphicFramePr>
          <p:cNvPr id="34" name="Table 33"/>
          <p:cNvGraphicFramePr>
            <a:graphicFrameLocks noGrp="1"/>
          </p:cNvGraphicFramePr>
          <p:nvPr>
            <p:extLst>
              <p:ext uri="{D42A27DB-BD31-4B8C-83A1-F6EECF244321}">
                <p14:modId xmlns:p14="http://schemas.microsoft.com/office/powerpoint/2010/main" val="2455140424"/>
              </p:ext>
            </p:extLst>
          </p:nvPr>
        </p:nvGraphicFramePr>
        <p:xfrm>
          <a:off x="2331253" y="1194336"/>
          <a:ext cx="457200" cy="3109842"/>
        </p:xfrm>
        <a:graphic>
          <a:graphicData uri="http://schemas.openxmlformats.org/drawingml/2006/table">
            <a:tbl>
              <a:tblPr/>
              <a:tblGrid>
                <a:gridCol w="457200">
                  <a:extLst>
                    <a:ext uri="{9D8B030D-6E8A-4147-A177-3AD203B41FA5}">
                      <a16:colId xmlns:a16="http://schemas.microsoft.com/office/drawing/2014/main" val="20000"/>
                    </a:ext>
                  </a:extLst>
                </a:gridCol>
              </a:tblGrid>
              <a:tr h="3109842">
                <a:tc>
                  <a:txBody>
                    <a:bodyPr/>
                    <a:lstStyle/>
                    <a:p>
                      <a:endParaRPr lang="id-ID" dirty="0"/>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extLst>
                  <a:ext uri="{0D108BD9-81ED-4DB2-BD59-A6C34878D82A}">
                    <a16:rowId xmlns:a16="http://schemas.microsoft.com/office/drawing/2014/main" val="10000"/>
                  </a:ext>
                </a:extLst>
              </a:tr>
            </a:tbl>
          </a:graphicData>
        </a:graphic>
      </p:graphicFrame>
      <p:graphicFrame>
        <p:nvGraphicFramePr>
          <p:cNvPr id="35" name="Table 34"/>
          <p:cNvGraphicFramePr>
            <a:graphicFrameLocks noGrp="1"/>
          </p:cNvGraphicFramePr>
          <p:nvPr>
            <p:extLst>
              <p:ext uri="{D42A27DB-BD31-4B8C-83A1-F6EECF244321}">
                <p14:modId xmlns:p14="http://schemas.microsoft.com/office/powerpoint/2010/main" val="2683017892"/>
              </p:ext>
            </p:extLst>
          </p:nvPr>
        </p:nvGraphicFramePr>
        <p:xfrm>
          <a:off x="6324601" y="1984934"/>
          <a:ext cx="2590799" cy="365760"/>
        </p:xfrm>
        <a:graphic>
          <a:graphicData uri="http://schemas.openxmlformats.org/drawingml/2006/table">
            <a:tbl>
              <a:tblPr/>
              <a:tblGrid>
                <a:gridCol w="2590799">
                  <a:extLst>
                    <a:ext uri="{9D8B030D-6E8A-4147-A177-3AD203B41FA5}">
                      <a16:colId xmlns:a16="http://schemas.microsoft.com/office/drawing/2014/main" val="20000"/>
                    </a:ext>
                  </a:extLst>
                </a:gridCol>
              </a:tblGrid>
              <a:tr h="0">
                <a:tc>
                  <a:txBody>
                    <a:bodyPr/>
                    <a:lstStyle/>
                    <a:p>
                      <a:endParaRPr lang="id-ID" dirty="0"/>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extLst>
                  <a:ext uri="{0D108BD9-81ED-4DB2-BD59-A6C34878D82A}">
                    <a16:rowId xmlns:a16="http://schemas.microsoft.com/office/drawing/2014/main" val="10000"/>
                  </a:ext>
                </a:extLst>
              </a:tr>
            </a:tbl>
          </a:graphicData>
        </a:graphic>
      </p:graphicFrame>
      <p:graphicFrame>
        <p:nvGraphicFramePr>
          <p:cNvPr id="36" name="Table 35"/>
          <p:cNvGraphicFramePr>
            <a:graphicFrameLocks noGrp="1"/>
          </p:cNvGraphicFramePr>
          <p:nvPr>
            <p:extLst>
              <p:ext uri="{D42A27DB-BD31-4B8C-83A1-F6EECF244321}">
                <p14:modId xmlns:p14="http://schemas.microsoft.com/office/powerpoint/2010/main" val="2041475622"/>
              </p:ext>
            </p:extLst>
          </p:nvPr>
        </p:nvGraphicFramePr>
        <p:xfrm>
          <a:off x="6395853" y="2685579"/>
          <a:ext cx="2493818" cy="401534"/>
        </p:xfrm>
        <a:graphic>
          <a:graphicData uri="http://schemas.openxmlformats.org/drawingml/2006/table">
            <a:tbl>
              <a:tblPr/>
              <a:tblGrid>
                <a:gridCol w="2493818">
                  <a:extLst>
                    <a:ext uri="{9D8B030D-6E8A-4147-A177-3AD203B41FA5}">
                      <a16:colId xmlns:a16="http://schemas.microsoft.com/office/drawing/2014/main" val="20000"/>
                    </a:ext>
                  </a:extLst>
                </a:gridCol>
              </a:tblGrid>
              <a:tr h="401534">
                <a:tc>
                  <a:txBody>
                    <a:bodyPr/>
                    <a:lstStyle/>
                    <a:p>
                      <a:endParaRPr lang="id-ID" dirty="0"/>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extLst>
                  <a:ext uri="{0D108BD9-81ED-4DB2-BD59-A6C34878D82A}">
                    <a16:rowId xmlns:a16="http://schemas.microsoft.com/office/drawing/2014/main" val="10000"/>
                  </a:ext>
                </a:extLst>
              </a:tr>
            </a:tbl>
          </a:graphicData>
        </a:graphic>
      </p:graphicFrame>
      <p:graphicFrame>
        <p:nvGraphicFramePr>
          <p:cNvPr id="37" name="Table 36"/>
          <p:cNvGraphicFramePr>
            <a:graphicFrameLocks noGrp="1"/>
          </p:cNvGraphicFramePr>
          <p:nvPr>
            <p:extLst>
              <p:ext uri="{D42A27DB-BD31-4B8C-83A1-F6EECF244321}">
                <p14:modId xmlns:p14="http://schemas.microsoft.com/office/powerpoint/2010/main" val="176383186"/>
              </p:ext>
            </p:extLst>
          </p:nvPr>
        </p:nvGraphicFramePr>
        <p:xfrm>
          <a:off x="6400801" y="1047750"/>
          <a:ext cx="533400" cy="2077216"/>
        </p:xfrm>
        <a:graphic>
          <a:graphicData uri="http://schemas.openxmlformats.org/drawingml/2006/table">
            <a:tbl>
              <a:tblPr/>
              <a:tblGrid>
                <a:gridCol w="533400">
                  <a:extLst>
                    <a:ext uri="{9D8B030D-6E8A-4147-A177-3AD203B41FA5}">
                      <a16:colId xmlns:a16="http://schemas.microsoft.com/office/drawing/2014/main" val="20000"/>
                    </a:ext>
                  </a:extLst>
                </a:gridCol>
              </a:tblGrid>
              <a:tr h="2077216">
                <a:tc>
                  <a:txBody>
                    <a:bodyPr/>
                    <a:lstStyle/>
                    <a:p>
                      <a:endParaRPr lang="id-ID" dirty="0"/>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631135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and drawn flat design stack of books illustration"/>
          <p:cNvPicPr>
            <a:picLocks noChangeAspect="1" noChangeArrowheads="1"/>
          </p:cNvPicPr>
          <p:nvPr/>
        </p:nvPicPr>
        <p:blipFill>
          <a:blip r:embed="rId2">
            <a:clrChange>
              <a:clrFrom>
                <a:srgbClr val="F9F2EC"/>
              </a:clrFrom>
              <a:clrTo>
                <a:srgbClr val="F9F2EC">
                  <a:alpha val="0"/>
                </a:srgbClr>
              </a:clrTo>
            </a:clrChange>
            <a:extLst>
              <a:ext uri="{28A0092B-C50C-407E-A947-70E740481C1C}">
                <a14:useLocalDpi xmlns:a14="http://schemas.microsoft.com/office/drawing/2010/main" val="0"/>
              </a:ext>
            </a:extLst>
          </a:blip>
          <a:srcRect/>
          <a:stretch>
            <a:fillRect/>
          </a:stretch>
        </p:blipFill>
        <p:spPr bwMode="auto">
          <a:xfrm>
            <a:off x="274724" y="2155976"/>
            <a:ext cx="2968182" cy="2968182"/>
          </a:xfrm>
          <a:prstGeom prst="rect">
            <a:avLst/>
          </a:prstGeom>
          <a:noFill/>
          <a:extLst>
            <a:ext uri="{909E8E84-426E-40DD-AFC4-6F175D3DCCD1}">
              <a14:hiddenFill xmlns:a14="http://schemas.microsoft.com/office/drawing/2010/main">
                <a:solidFill>
                  <a:srgbClr val="FFFFFF"/>
                </a:solidFill>
              </a14:hiddenFill>
            </a:ext>
          </a:extLst>
        </p:spPr>
      </p:pic>
      <p:sp>
        <p:nvSpPr>
          <p:cNvPr id="16" name="Folded Corner 15"/>
          <p:cNvSpPr/>
          <p:nvPr/>
        </p:nvSpPr>
        <p:spPr>
          <a:xfrm>
            <a:off x="403015" y="1110567"/>
            <a:ext cx="6296798" cy="717215"/>
          </a:xfrm>
          <a:prstGeom prst="foldedCorner">
            <a:avLst/>
          </a:prstGeom>
          <a:solidFill>
            <a:schemeClr val="accent1"/>
          </a:solidFill>
          <a:ln w="38100">
            <a:noFill/>
          </a:ln>
        </p:spPr>
        <p:style>
          <a:lnRef idx="2">
            <a:schemeClr val="accent3"/>
          </a:lnRef>
          <a:fillRef idx="1">
            <a:schemeClr val="lt1"/>
          </a:fillRef>
          <a:effectRef idx="0">
            <a:schemeClr val="accent3"/>
          </a:effectRef>
          <a:fontRef idx="minor">
            <a:schemeClr val="dk1"/>
          </a:fontRef>
        </p:style>
        <p:txBody>
          <a:bodyPr rtlCol="0" anchor="ctr"/>
          <a:lstStyle/>
          <a:p>
            <a:pPr algn="ctr"/>
            <a:r>
              <a:rPr lang="id-ID" sz="1400" b="1" dirty="0">
                <a:solidFill>
                  <a:schemeClr val="bg1"/>
                </a:solidFill>
              </a:rPr>
              <a:t>Ululazmi merupakan rasul yang memiliki ketabahan, kesabaran, dan tekad yang luar biasa dalam menjalankan perintah Allah Swt. dan menyebarkan ajarannya.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0" y="170323"/>
            <a:ext cx="3509178" cy="725027"/>
          </a:xfrm>
          <a:prstGeom prst="rect">
            <a:avLst/>
          </a:prstGeom>
        </p:spPr>
      </p:pic>
      <p:sp>
        <p:nvSpPr>
          <p:cNvPr id="5" name="Rectangle 4"/>
          <p:cNvSpPr/>
          <p:nvPr/>
        </p:nvSpPr>
        <p:spPr>
          <a:xfrm>
            <a:off x="408802" y="239789"/>
            <a:ext cx="6769996" cy="542584"/>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C. Rasul Ululazmi</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4223"/>
            <a:ext cx="9144000" cy="954527"/>
          </a:xfrm>
          <a:prstGeom prst="rect">
            <a:avLst/>
          </a:prstGeom>
        </p:spPr>
      </p:pic>
      <p:sp>
        <p:nvSpPr>
          <p:cNvPr id="13" name="Folded Corner 12"/>
          <p:cNvSpPr/>
          <p:nvPr/>
        </p:nvSpPr>
        <p:spPr>
          <a:xfrm>
            <a:off x="990600" y="2111844"/>
            <a:ext cx="1688830" cy="515208"/>
          </a:xfrm>
          <a:prstGeom prst="foldedCorner">
            <a:avLst/>
          </a:prstGeom>
          <a:ln w="38100">
            <a:solidFill>
              <a:srgbClr val="EEB5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id-ID"/>
          </a:p>
        </p:txBody>
      </p:sp>
      <p:sp>
        <p:nvSpPr>
          <p:cNvPr id="15" name="Folded Corner 14"/>
          <p:cNvSpPr/>
          <p:nvPr/>
        </p:nvSpPr>
        <p:spPr>
          <a:xfrm>
            <a:off x="914400" y="2177576"/>
            <a:ext cx="1688830" cy="515208"/>
          </a:xfrm>
          <a:prstGeom prst="foldedCorner">
            <a:avLst/>
          </a:prstGeom>
          <a:solidFill>
            <a:srgbClr val="FABE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d-ID"/>
          </a:p>
        </p:txBody>
      </p:sp>
      <p:sp>
        <p:nvSpPr>
          <p:cNvPr id="17" name="Rectangle 16"/>
          <p:cNvSpPr/>
          <p:nvPr/>
        </p:nvSpPr>
        <p:spPr>
          <a:xfrm>
            <a:off x="2895600" y="2043000"/>
            <a:ext cx="5313884" cy="2308324"/>
          </a:xfrm>
          <a:prstGeom prst="rect">
            <a:avLst/>
          </a:prstGeom>
        </p:spPr>
        <p:txBody>
          <a:bodyPr wrap="square">
            <a:spAutoFit/>
          </a:bodyPr>
          <a:lstStyle/>
          <a:p>
            <a:pPr algn="just"/>
            <a:r>
              <a:rPr lang="id-ID" sz="1600" dirty="0"/>
              <a:t>Nabi Nuh A.S. merupakan rasul pertama yang diutus kepada </a:t>
            </a:r>
            <a:r>
              <a:rPr lang="id-ID" sz="1600" dirty="0" smtClean="0"/>
              <a:t>umat </a:t>
            </a:r>
            <a:r>
              <a:rPr lang="id-ID" sz="1600" dirty="0"/>
              <a:t>manusia dari kalangan rasul ululazmi. Pada masa Nabi Nuh </a:t>
            </a:r>
            <a:r>
              <a:rPr lang="id-ID" sz="1600" dirty="0" smtClean="0"/>
              <a:t>A.S</a:t>
            </a:r>
            <a:r>
              <a:rPr lang="id-ID" sz="1600" dirty="0"/>
              <a:t>., kemusyrikan terjadi di muka bumi</a:t>
            </a:r>
            <a:r>
              <a:rPr lang="id-ID" sz="1600" dirty="0" smtClean="0"/>
              <a:t>. </a:t>
            </a:r>
            <a:r>
              <a:rPr lang="id-ID" sz="1600" dirty="0"/>
              <a:t>Saat berdakwah cobaan yang didapat oleh Nabi Nuh A.S. </a:t>
            </a:r>
            <a:r>
              <a:rPr lang="id-ID" sz="1600" dirty="0" smtClean="0"/>
              <a:t>sangatlah </a:t>
            </a:r>
            <a:r>
              <a:rPr lang="id-ID" sz="1600" dirty="0"/>
              <a:t>berat. Setiap kali Nabi Nuh A.S. mengingatkan mereka, </a:t>
            </a:r>
            <a:r>
              <a:rPr lang="id-ID" sz="1600" dirty="0" smtClean="0"/>
              <a:t>mereka </a:t>
            </a:r>
            <a:r>
              <a:rPr lang="id-ID" sz="1600" dirty="0"/>
              <a:t>selalu menutup telinganya (tidak mau menerima nasihat) </a:t>
            </a:r>
            <a:r>
              <a:rPr lang="id-ID" sz="1600" dirty="0" smtClean="0"/>
              <a:t>dan </a:t>
            </a:r>
            <a:r>
              <a:rPr lang="id-ID" sz="1600" dirty="0"/>
              <a:t>mengolok-olok Nabi Nuh A.S. Selama 950 tahun ia berdakwah, </a:t>
            </a:r>
            <a:r>
              <a:rPr lang="id-ID" sz="1600" dirty="0" smtClean="0"/>
              <a:t>hanya </a:t>
            </a:r>
            <a:r>
              <a:rPr lang="id-ID" sz="1600" dirty="0"/>
              <a:t>segelintir orang yang pada akhirnya mau menerima </a:t>
            </a:r>
            <a:r>
              <a:rPr lang="id-ID" sz="1600" dirty="0" smtClean="0"/>
              <a:t>dakwahnya </a:t>
            </a:r>
            <a:r>
              <a:rPr lang="id-ID" sz="1600" dirty="0"/>
              <a:t>dan menjadi pengikutnya. </a:t>
            </a:r>
          </a:p>
        </p:txBody>
      </p:sp>
      <p:sp>
        <p:nvSpPr>
          <p:cNvPr id="18" name="Rectangle 17"/>
          <p:cNvSpPr/>
          <p:nvPr/>
        </p:nvSpPr>
        <p:spPr>
          <a:xfrm>
            <a:off x="1018402" y="2246847"/>
            <a:ext cx="1800998" cy="342939"/>
          </a:xfrm>
          <a:prstGeom prst="rect">
            <a:avLst/>
          </a:prstGeom>
        </p:spPr>
        <p:txBody>
          <a:bodyPr wrap="square">
            <a:spAutoFit/>
          </a:bodyPr>
          <a:lstStyle/>
          <a:p>
            <a:pPr algn="just"/>
            <a:r>
              <a:rPr lang="id-ID" sz="1600" b="1" dirty="0" smtClean="0"/>
              <a:t>1. Nabi Nuh A.S.</a:t>
            </a:r>
            <a:endParaRPr lang="id-ID" sz="1600" b="1" dirty="0"/>
          </a:p>
        </p:txBody>
      </p:sp>
    </p:spTree>
    <p:extLst>
      <p:ext uri="{BB962C8B-B14F-4D97-AF65-F5344CB8AC3E}">
        <p14:creationId xmlns:p14="http://schemas.microsoft.com/office/powerpoint/2010/main" val="2502423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0" y="170323"/>
            <a:ext cx="3509178" cy="725027"/>
          </a:xfrm>
          <a:prstGeom prst="rect">
            <a:avLst/>
          </a:prstGeom>
        </p:spPr>
      </p:pic>
      <p:sp>
        <p:nvSpPr>
          <p:cNvPr id="5" name="Rectangle 4"/>
          <p:cNvSpPr/>
          <p:nvPr/>
        </p:nvSpPr>
        <p:spPr>
          <a:xfrm>
            <a:off x="392804" y="239361"/>
            <a:ext cx="6769996" cy="542584"/>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C. Rasul Ululazmi</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13" name="Folded Corner 12"/>
          <p:cNvSpPr/>
          <p:nvPr/>
        </p:nvSpPr>
        <p:spPr>
          <a:xfrm>
            <a:off x="6483550" y="1283649"/>
            <a:ext cx="1872000" cy="515208"/>
          </a:xfrm>
          <a:prstGeom prst="foldedCorner">
            <a:avLst/>
          </a:prstGeom>
          <a:ln w="38100">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id-ID"/>
          </a:p>
        </p:txBody>
      </p:sp>
      <p:sp>
        <p:nvSpPr>
          <p:cNvPr id="15" name="Folded Corner 14"/>
          <p:cNvSpPr/>
          <p:nvPr/>
        </p:nvSpPr>
        <p:spPr>
          <a:xfrm>
            <a:off x="6407351" y="1349381"/>
            <a:ext cx="1888722" cy="515208"/>
          </a:xfrm>
          <a:prstGeom prst="foldedCorner">
            <a:avLst/>
          </a:prstGeom>
          <a:solidFill>
            <a:srgbClr val="FFC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d-ID"/>
          </a:p>
        </p:txBody>
      </p:sp>
      <p:sp>
        <p:nvSpPr>
          <p:cNvPr id="17" name="Rectangle 16"/>
          <p:cNvSpPr/>
          <p:nvPr/>
        </p:nvSpPr>
        <p:spPr>
          <a:xfrm>
            <a:off x="1045665" y="1283649"/>
            <a:ext cx="4977411" cy="2800767"/>
          </a:xfrm>
          <a:prstGeom prst="rect">
            <a:avLst/>
          </a:prstGeom>
        </p:spPr>
        <p:txBody>
          <a:bodyPr wrap="square">
            <a:spAutoFit/>
          </a:bodyPr>
          <a:lstStyle/>
          <a:p>
            <a:pPr algn="just"/>
            <a:r>
              <a:rPr lang="id-ID" sz="1600" dirty="0"/>
              <a:t>Nabi Ibrahim A.S. </a:t>
            </a:r>
            <a:r>
              <a:rPr lang="id-ID" sz="1600" dirty="0" smtClean="0"/>
              <a:t>merupakan seseorang </a:t>
            </a:r>
            <a:r>
              <a:rPr lang="id-ID" sz="1600" dirty="0"/>
              <a:t>dengan keimanan yang </a:t>
            </a:r>
            <a:r>
              <a:rPr lang="id-ID" sz="1600" dirty="0" smtClean="0"/>
              <a:t>sangat </a:t>
            </a:r>
            <a:r>
              <a:rPr lang="id-ID" sz="1600" dirty="0"/>
              <a:t>kuat kepada Allah Swt</a:t>
            </a:r>
            <a:r>
              <a:rPr lang="id-ID" sz="1600" dirty="0" smtClean="0"/>
              <a:t>. </a:t>
            </a:r>
            <a:r>
              <a:rPr lang="nn-NO" sz="1600" dirty="0"/>
              <a:t>Nabi Ibrahim A.S. terlahir di </a:t>
            </a:r>
            <a:r>
              <a:rPr lang="nn-NO" sz="1600" dirty="0" smtClean="0"/>
              <a:t>lingkungan </a:t>
            </a:r>
            <a:r>
              <a:rPr lang="nn-NO" sz="1600" dirty="0"/>
              <a:t>orang-orang yang menyembah </a:t>
            </a:r>
            <a:r>
              <a:rPr lang="nn-NO" sz="1600" dirty="0" smtClean="0"/>
              <a:t>berhala</a:t>
            </a:r>
            <a:r>
              <a:rPr lang="id-ID" sz="1600" dirty="0" smtClean="0"/>
              <a:t>, namun ia tidak pernah menyukainya. Hingga ketika ia dewasa, Nabi Ibrahim A.S. </a:t>
            </a:r>
            <a:r>
              <a:rPr lang="id-ID" sz="1600" dirty="0"/>
              <a:t>menghancurkan berhalaberhala tersebut yang mengakibatkan ia dihukum dengan cara dibakar hidup-hidup. </a:t>
            </a:r>
            <a:r>
              <a:rPr lang="id-ID" sz="1600" dirty="0" smtClean="0"/>
              <a:t>Karena </a:t>
            </a:r>
            <a:r>
              <a:rPr lang="id-ID" sz="1600" dirty="0"/>
              <a:t>keimanannya kepada Allah Swt., ia tidak takut </a:t>
            </a:r>
            <a:r>
              <a:rPr lang="id-ID" sz="1600" dirty="0" smtClean="0"/>
              <a:t>dan </a:t>
            </a:r>
            <a:r>
              <a:rPr lang="id-ID" sz="1600" dirty="0"/>
              <a:t>yakin bahwa Allah Swt. akan menolongnya dan benar saja Allah </a:t>
            </a:r>
            <a:r>
              <a:rPr lang="id-ID" sz="1600" dirty="0" smtClean="0"/>
              <a:t>menyelamatkannya </a:t>
            </a:r>
            <a:r>
              <a:rPr lang="id-ID" sz="1600" dirty="0"/>
              <a:t>dengan cara menjadikan api itu </a:t>
            </a:r>
            <a:r>
              <a:rPr lang="id-ID" sz="1600" dirty="0" smtClean="0"/>
              <a:t>tidak </a:t>
            </a:r>
            <a:r>
              <a:rPr lang="id-ID" sz="1600" dirty="0"/>
              <a:t>terasa panas sama sekali. </a:t>
            </a:r>
          </a:p>
        </p:txBody>
      </p:sp>
      <p:sp>
        <p:nvSpPr>
          <p:cNvPr id="18" name="Rectangle 17"/>
          <p:cNvSpPr/>
          <p:nvPr/>
        </p:nvSpPr>
        <p:spPr>
          <a:xfrm>
            <a:off x="6427467" y="1420522"/>
            <a:ext cx="1868606" cy="338554"/>
          </a:xfrm>
          <a:prstGeom prst="rect">
            <a:avLst/>
          </a:prstGeom>
        </p:spPr>
        <p:txBody>
          <a:bodyPr wrap="square">
            <a:spAutoFit/>
          </a:bodyPr>
          <a:lstStyle/>
          <a:p>
            <a:pPr algn="just"/>
            <a:r>
              <a:rPr lang="id-ID" sz="1600" b="1" dirty="0" smtClean="0"/>
              <a:t>2. Nabi Ibrahim A.S.</a:t>
            </a:r>
            <a:endParaRPr lang="id-ID" sz="1600" b="1" dirty="0"/>
          </a:p>
        </p:txBody>
      </p:sp>
      <p:pic>
        <p:nvPicPr>
          <p:cNvPr id="2050" name="Picture 2" descr="Hand drawn flat design stack of books illustration"/>
          <p:cNvPicPr>
            <a:picLocks noChangeAspect="1" noChangeArrowheads="1"/>
          </p:cNvPicPr>
          <p:nvPr/>
        </p:nvPicPr>
        <p:blipFill>
          <a:blip r:embed="rId4">
            <a:clrChange>
              <a:clrFrom>
                <a:srgbClr val="F5E8DF"/>
              </a:clrFrom>
              <a:clrTo>
                <a:srgbClr val="F5E8DF">
                  <a:alpha val="0"/>
                </a:srgbClr>
              </a:clrTo>
            </a:clrChange>
            <a:extLst>
              <a:ext uri="{28A0092B-C50C-407E-A947-70E740481C1C}">
                <a14:useLocalDpi xmlns:a14="http://schemas.microsoft.com/office/drawing/2010/main" val="0"/>
              </a:ext>
            </a:extLst>
          </a:blip>
          <a:srcRect/>
          <a:stretch>
            <a:fillRect/>
          </a:stretch>
        </p:blipFill>
        <p:spPr bwMode="auto">
          <a:xfrm>
            <a:off x="5715000" y="1349381"/>
            <a:ext cx="3273425" cy="3273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1021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0" y="170323"/>
            <a:ext cx="3509178" cy="725027"/>
          </a:xfrm>
          <a:prstGeom prst="rect">
            <a:avLst/>
          </a:prstGeom>
        </p:spPr>
      </p:pic>
      <p:sp>
        <p:nvSpPr>
          <p:cNvPr id="5" name="Rectangle 4"/>
          <p:cNvSpPr/>
          <p:nvPr/>
        </p:nvSpPr>
        <p:spPr>
          <a:xfrm>
            <a:off x="392804" y="239361"/>
            <a:ext cx="6769996" cy="542584"/>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C. Rasul Ululazmi</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13" name="Folded Corner 12"/>
          <p:cNvSpPr/>
          <p:nvPr/>
        </p:nvSpPr>
        <p:spPr>
          <a:xfrm>
            <a:off x="1075390" y="1343272"/>
            <a:ext cx="1872000" cy="515208"/>
          </a:xfrm>
          <a:prstGeom prst="foldedCorner">
            <a:avLst/>
          </a:prstGeom>
          <a:ln w="38100">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id-ID"/>
          </a:p>
        </p:txBody>
      </p:sp>
      <p:sp>
        <p:nvSpPr>
          <p:cNvPr id="15" name="Folded Corner 14"/>
          <p:cNvSpPr/>
          <p:nvPr/>
        </p:nvSpPr>
        <p:spPr>
          <a:xfrm>
            <a:off x="999191" y="1409004"/>
            <a:ext cx="1888722" cy="515208"/>
          </a:xfrm>
          <a:prstGeom prst="foldedCorner">
            <a:avLst/>
          </a:prstGeom>
          <a:solidFill>
            <a:srgbClr val="FFC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d-ID"/>
          </a:p>
        </p:txBody>
      </p:sp>
      <p:sp>
        <p:nvSpPr>
          <p:cNvPr id="17" name="Rectangle 16"/>
          <p:cNvSpPr/>
          <p:nvPr/>
        </p:nvSpPr>
        <p:spPr>
          <a:xfrm>
            <a:off x="2994652" y="1294983"/>
            <a:ext cx="4549148" cy="2800767"/>
          </a:xfrm>
          <a:prstGeom prst="rect">
            <a:avLst/>
          </a:prstGeom>
        </p:spPr>
        <p:txBody>
          <a:bodyPr wrap="square">
            <a:spAutoFit/>
          </a:bodyPr>
          <a:lstStyle/>
          <a:p>
            <a:pPr algn="just"/>
            <a:r>
              <a:rPr lang="id-ID" sz="1600" dirty="0"/>
              <a:t>Nabi Musa A.S. </a:t>
            </a:r>
            <a:r>
              <a:rPr lang="id-ID" sz="1600" dirty="0" smtClean="0"/>
              <a:t>merupakan </a:t>
            </a:r>
            <a:r>
              <a:rPr lang="id-ID" sz="1600" dirty="0"/>
              <a:t>seorang nabi yang hidup pada masa </a:t>
            </a:r>
            <a:r>
              <a:rPr lang="id-ID" sz="1600" dirty="0" smtClean="0"/>
              <a:t>pemerintahan </a:t>
            </a:r>
            <a:r>
              <a:rPr lang="id-ID" sz="1600" dirty="0"/>
              <a:t>Raja Fir’aun yang zalim dimana pada masa tersebut anak </a:t>
            </a:r>
            <a:r>
              <a:rPr lang="id-ID" sz="1600" dirty="0" smtClean="0"/>
              <a:t>laki-laki </a:t>
            </a:r>
            <a:r>
              <a:rPr lang="id-ID" sz="1600" dirty="0"/>
              <a:t>dari kalangan Bani Israil banyak </a:t>
            </a:r>
            <a:r>
              <a:rPr lang="id-ID" sz="1600" dirty="0" smtClean="0"/>
              <a:t>dibunuh. Selama </a:t>
            </a:r>
            <a:r>
              <a:rPr lang="id-ID" sz="1600" dirty="0"/>
              <a:t>berdakwah, Nabi Musa A.S. benarbenar mengalami cobaan yang berat. Ketika ia harus </a:t>
            </a:r>
            <a:r>
              <a:rPr lang="id-ID" sz="1600" dirty="0" smtClean="0"/>
              <a:t>berhadapan dengan </a:t>
            </a:r>
            <a:r>
              <a:rPr lang="id-ID" sz="1600" dirty="0"/>
              <a:t>Raja Fir’aun, kaumnya justru membangkang terhadap </a:t>
            </a:r>
            <a:r>
              <a:rPr lang="id-ID" sz="1600" dirty="0" smtClean="0"/>
              <a:t>perintahnya </a:t>
            </a:r>
            <a:r>
              <a:rPr lang="id-ID" sz="1600" dirty="0"/>
              <a:t>dan kufur terhadap nikmat yang Allah Swt. berikan. </a:t>
            </a:r>
            <a:r>
              <a:rPr lang="id-ID" sz="1600" dirty="0" smtClean="0"/>
              <a:t>Meskipun </a:t>
            </a:r>
            <a:r>
              <a:rPr lang="id-ID" sz="1600" dirty="0"/>
              <a:t>cobaan berat datang bertubi-tubi, ia tetap bersabar dan </a:t>
            </a:r>
            <a:r>
              <a:rPr lang="id-ID" sz="1600" dirty="0" smtClean="0"/>
              <a:t>teguh </a:t>
            </a:r>
            <a:r>
              <a:rPr lang="id-ID" sz="1600" dirty="0"/>
              <a:t>dalam berdakwah</a:t>
            </a:r>
          </a:p>
        </p:txBody>
      </p:sp>
      <p:sp>
        <p:nvSpPr>
          <p:cNvPr id="18" name="Rectangle 17"/>
          <p:cNvSpPr/>
          <p:nvPr/>
        </p:nvSpPr>
        <p:spPr>
          <a:xfrm>
            <a:off x="1103194" y="1480145"/>
            <a:ext cx="1868606" cy="338554"/>
          </a:xfrm>
          <a:prstGeom prst="rect">
            <a:avLst/>
          </a:prstGeom>
        </p:spPr>
        <p:txBody>
          <a:bodyPr wrap="square">
            <a:spAutoFit/>
          </a:bodyPr>
          <a:lstStyle/>
          <a:p>
            <a:pPr algn="just"/>
            <a:r>
              <a:rPr lang="id-ID" sz="1600" b="1" dirty="0" smtClean="0"/>
              <a:t>3. Nabi Musa A.S.</a:t>
            </a:r>
            <a:endParaRPr lang="id-ID" sz="1600" b="1" dirty="0"/>
          </a:p>
        </p:txBody>
      </p:sp>
      <p:pic>
        <p:nvPicPr>
          <p:cNvPr id="3074" name="Picture 2" descr="Hand drawn flat design stack of books illustration"/>
          <p:cNvPicPr>
            <a:picLocks noChangeAspect="1" noChangeArrowheads="1"/>
          </p:cNvPicPr>
          <p:nvPr/>
        </p:nvPicPr>
        <p:blipFill>
          <a:blip r:embed="rId4">
            <a:clrChange>
              <a:clrFrom>
                <a:srgbClr val="EDEBF6"/>
              </a:clrFrom>
              <a:clrTo>
                <a:srgbClr val="EDEBF6">
                  <a:alpha val="0"/>
                </a:srgbClr>
              </a:clrTo>
            </a:clrChange>
            <a:extLst>
              <a:ext uri="{28A0092B-C50C-407E-A947-70E740481C1C}">
                <a14:useLocalDpi xmlns:a14="http://schemas.microsoft.com/office/drawing/2010/main" val="0"/>
              </a:ext>
            </a:extLst>
          </a:blip>
          <a:srcRect/>
          <a:stretch>
            <a:fillRect/>
          </a:stretch>
        </p:blipFill>
        <p:spPr bwMode="auto">
          <a:xfrm>
            <a:off x="257509" y="1410558"/>
            <a:ext cx="312420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2408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and drawn flat design stack of books"/>
          <p:cNvPicPr>
            <a:picLocks noChangeAspect="1" noChangeArrowheads="1"/>
          </p:cNvPicPr>
          <p:nvPr/>
        </p:nvPicPr>
        <p:blipFill>
          <a:blip r:embed="rId2" cstate="print">
            <a:clrChange>
              <a:clrFrom>
                <a:srgbClr val="FFE8C9"/>
              </a:clrFrom>
              <a:clrTo>
                <a:srgbClr val="FFE8C9">
                  <a:alpha val="0"/>
                </a:srgbClr>
              </a:clrTo>
            </a:clrChange>
            <a:extLst>
              <a:ext uri="{28A0092B-C50C-407E-A947-70E740481C1C}">
                <a14:useLocalDpi xmlns:a14="http://schemas.microsoft.com/office/drawing/2010/main" val="0"/>
              </a:ext>
            </a:extLst>
          </a:blip>
          <a:srcRect/>
          <a:stretch>
            <a:fillRect/>
          </a:stretch>
        </p:blipFill>
        <p:spPr bwMode="auto">
          <a:xfrm>
            <a:off x="5867400" y="1693423"/>
            <a:ext cx="25908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0" y="170323"/>
            <a:ext cx="3509178" cy="725027"/>
          </a:xfrm>
          <a:prstGeom prst="rect">
            <a:avLst/>
          </a:prstGeom>
        </p:spPr>
      </p:pic>
      <p:sp>
        <p:nvSpPr>
          <p:cNvPr id="5" name="Rectangle 4"/>
          <p:cNvSpPr/>
          <p:nvPr/>
        </p:nvSpPr>
        <p:spPr>
          <a:xfrm>
            <a:off x="392804" y="239361"/>
            <a:ext cx="6769996" cy="542584"/>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C. Rasul Ululazmi</a:t>
            </a:r>
            <a:endParaRPr lang="en-US" sz="2800" b="1" dirty="0">
              <a:solidFill>
                <a:schemeClr val="bg1"/>
              </a:solidFill>
              <a:effectLst>
                <a:outerShdw blurRad="38100" dist="38100" dir="2700000" algn="tl">
                  <a:srgbClr val="000000">
                    <a:alpha val="43137"/>
                  </a:srgbClr>
                </a:outerShdw>
              </a:effectLst>
              <a:latin typeface="+mj-lt"/>
              <a:cs typeface="Arial" pitchFamily="34" charset="0"/>
            </a:endParaRP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4223"/>
            <a:ext cx="9144000" cy="954527"/>
          </a:xfrm>
          <a:prstGeom prst="rect">
            <a:avLst/>
          </a:prstGeom>
        </p:spPr>
      </p:pic>
      <p:sp>
        <p:nvSpPr>
          <p:cNvPr id="13" name="Folded Corner 12"/>
          <p:cNvSpPr/>
          <p:nvPr/>
        </p:nvSpPr>
        <p:spPr>
          <a:xfrm>
            <a:off x="6443195" y="1301676"/>
            <a:ext cx="1619413" cy="515208"/>
          </a:xfrm>
          <a:prstGeom prst="foldedCorner">
            <a:avLst/>
          </a:prstGeom>
          <a:ln w="38100">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id-ID"/>
          </a:p>
        </p:txBody>
      </p:sp>
      <p:sp>
        <p:nvSpPr>
          <p:cNvPr id="15" name="Folded Corner 14"/>
          <p:cNvSpPr/>
          <p:nvPr/>
        </p:nvSpPr>
        <p:spPr>
          <a:xfrm>
            <a:off x="6366996" y="1367408"/>
            <a:ext cx="1591609" cy="515208"/>
          </a:xfrm>
          <a:prstGeom prst="foldedCorner">
            <a:avLst/>
          </a:prstGeom>
          <a:solidFill>
            <a:srgbClr val="FFC0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d-ID"/>
          </a:p>
        </p:txBody>
      </p:sp>
      <p:sp>
        <p:nvSpPr>
          <p:cNvPr id="17" name="Rectangle 16"/>
          <p:cNvSpPr/>
          <p:nvPr/>
        </p:nvSpPr>
        <p:spPr>
          <a:xfrm>
            <a:off x="962245" y="1215814"/>
            <a:ext cx="5237714" cy="3046988"/>
          </a:xfrm>
          <a:prstGeom prst="rect">
            <a:avLst/>
          </a:prstGeom>
          <a:ln>
            <a:noFill/>
          </a:ln>
        </p:spPr>
        <p:txBody>
          <a:bodyPr wrap="square">
            <a:spAutoFit/>
          </a:bodyPr>
          <a:lstStyle/>
          <a:p>
            <a:pPr algn="just"/>
            <a:r>
              <a:rPr lang="id-ID" sz="1600" dirty="0"/>
              <a:t>Nabi Isa A.S. merupakan seorang </a:t>
            </a:r>
            <a:r>
              <a:rPr lang="id-ID" sz="1600" dirty="0" smtClean="0"/>
              <a:t>nabi yang terlahir </a:t>
            </a:r>
            <a:r>
              <a:rPr lang="id-ID" sz="1600" dirty="0"/>
              <a:t>dari rahim seorang wanita suci dan </a:t>
            </a:r>
            <a:r>
              <a:rPr lang="id-ID" sz="1600" dirty="0" smtClean="0"/>
              <a:t>mulia</a:t>
            </a:r>
            <a:r>
              <a:rPr lang="id-ID" sz="1600" dirty="0"/>
              <a:t>, yaitu Maryam binti </a:t>
            </a:r>
            <a:r>
              <a:rPr lang="id-ID" sz="1600" dirty="0" smtClean="0"/>
              <a:t>Imran. Nabi Isa A.S. </a:t>
            </a:r>
            <a:r>
              <a:rPr lang="id-ID" sz="1600" dirty="0"/>
              <a:t>memiliki sifat kasih sayang. Nabi Isa A.S. diutus oleh Allah Swt. untuk berdakwah </a:t>
            </a:r>
            <a:r>
              <a:rPr lang="id-ID" sz="1600" dirty="0" smtClean="0"/>
              <a:t>kepada </a:t>
            </a:r>
            <a:r>
              <a:rPr lang="id-ID" sz="1600" dirty="0"/>
              <a:t>kaum Bani Israil di Palestina. Namun, Bani Israil tidak </a:t>
            </a:r>
            <a:r>
              <a:rPr lang="id-ID" sz="1600" dirty="0" smtClean="0"/>
              <a:t>mau </a:t>
            </a:r>
            <a:r>
              <a:rPr lang="id-ID" sz="1600" dirty="0"/>
              <a:t>menerima ajaran Nabi Isa A.S. Bahkan, mereka berniat </a:t>
            </a:r>
            <a:r>
              <a:rPr lang="id-ID" sz="1600" dirty="0" smtClean="0"/>
              <a:t>mencelakainya. Allah </a:t>
            </a:r>
            <a:r>
              <a:rPr lang="id-ID" sz="1600" dirty="0"/>
              <a:t>Swt. menyelamatkannya dengan cara mengangkat Nabi Isa </a:t>
            </a:r>
            <a:r>
              <a:rPr lang="id-ID" sz="1600" dirty="0" smtClean="0"/>
              <a:t>A.S</a:t>
            </a:r>
            <a:r>
              <a:rPr lang="id-ID" sz="1600" dirty="0"/>
              <a:t>. ke langit dan menyerupakan </a:t>
            </a:r>
            <a:r>
              <a:rPr lang="id-ID" sz="1600" dirty="0" smtClean="0"/>
              <a:t>murid yang mengkhianatinya seperti </a:t>
            </a:r>
            <a:r>
              <a:rPr lang="id-ID" sz="1600" dirty="0"/>
              <a:t>Nabi </a:t>
            </a:r>
            <a:r>
              <a:rPr lang="id-ID" sz="1600" dirty="0" smtClean="0"/>
              <a:t>Isa </a:t>
            </a:r>
            <a:r>
              <a:rPr lang="id-ID" sz="1600" dirty="0"/>
              <a:t>A.S. </a:t>
            </a:r>
            <a:r>
              <a:rPr lang="id-ID" sz="1600" dirty="0" smtClean="0"/>
              <a:t>hingga berakhir </a:t>
            </a:r>
            <a:r>
              <a:rPr lang="id-ID" sz="1600" dirty="0"/>
              <a:t>dibunuh oleh Bani Israil. Menjelang hari Kiamat nanti, Nabi Isa A.S. akan turun kembali ke </a:t>
            </a:r>
            <a:r>
              <a:rPr lang="id-ID" sz="1600" dirty="0" smtClean="0"/>
              <a:t>muka </a:t>
            </a:r>
            <a:r>
              <a:rPr lang="id-ID" sz="1600" dirty="0"/>
              <a:t>bumi untuk menjadi saksi kebenaran dan menyelamatkan </a:t>
            </a:r>
            <a:r>
              <a:rPr lang="id-ID" sz="1600" dirty="0" smtClean="0"/>
              <a:t>manusia </a:t>
            </a:r>
            <a:r>
              <a:rPr lang="id-ID" sz="1600" dirty="0"/>
              <a:t>dari </a:t>
            </a:r>
            <a:r>
              <a:rPr lang="id-ID" sz="1600" dirty="0" smtClean="0"/>
              <a:t>kezaliman.</a:t>
            </a:r>
            <a:endParaRPr lang="id-ID" sz="1600" dirty="0"/>
          </a:p>
        </p:txBody>
      </p:sp>
      <p:sp>
        <p:nvSpPr>
          <p:cNvPr id="18" name="Rectangle 17"/>
          <p:cNvSpPr/>
          <p:nvPr/>
        </p:nvSpPr>
        <p:spPr>
          <a:xfrm>
            <a:off x="6470999" y="1438549"/>
            <a:ext cx="1868606" cy="338554"/>
          </a:xfrm>
          <a:prstGeom prst="rect">
            <a:avLst/>
          </a:prstGeom>
        </p:spPr>
        <p:txBody>
          <a:bodyPr wrap="square">
            <a:spAutoFit/>
          </a:bodyPr>
          <a:lstStyle/>
          <a:p>
            <a:pPr algn="just"/>
            <a:r>
              <a:rPr lang="id-ID" sz="1600" b="1" dirty="0"/>
              <a:t>4</a:t>
            </a:r>
            <a:r>
              <a:rPr lang="id-ID" sz="1600" b="1" dirty="0" smtClean="0"/>
              <a:t>. Nabi Isa A.S.</a:t>
            </a:r>
            <a:endParaRPr lang="id-ID" sz="1600" b="1" dirty="0"/>
          </a:p>
        </p:txBody>
      </p:sp>
    </p:spTree>
    <p:extLst>
      <p:ext uri="{BB962C8B-B14F-4D97-AF65-F5344CB8AC3E}">
        <p14:creationId xmlns:p14="http://schemas.microsoft.com/office/powerpoint/2010/main" val="30157953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4868</TotalTime>
  <Words>1267</Words>
  <Application>Microsoft Office PowerPoint</Application>
  <PresentationFormat>On-screen Show (16:9)</PresentationFormat>
  <Paragraphs>120</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ae_Ouhod</vt:lpstr>
      <vt:lpstr>Arial</vt:lpstr>
      <vt:lpstr>Calibri</vt:lpstr>
      <vt:lpstr>ＭＳ Ｐゴシック</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Aulia Dwiningtyas Putri</dc:creator>
  <cp:lastModifiedBy>Hasanuddin</cp:lastModifiedBy>
  <cp:revision>388</cp:revision>
  <cp:lastPrinted>2022-04-09T01:52:42Z</cp:lastPrinted>
  <dcterms:created xsi:type="dcterms:W3CDTF">2022-01-17T01:37:52Z</dcterms:created>
  <dcterms:modified xsi:type="dcterms:W3CDTF">2024-10-03T08:14:05Z</dcterms:modified>
</cp:coreProperties>
</file>