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81" r:id="rId3"/>
    <p:sldId id="282" r:id="rId4"/>
    <p:sldId id="283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292" r:id="rId20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A6F"/>
    <a:srgbClr val="FFD85B"/>
    <a:srgbClr val="FFD13F"/>
    <a:srgbClr val="CCFF66"/>
    <a:srgbClr val="A1C064"/>
    <a:srgbClr val="B1CE37"/>
    <a:srgbClr val="F286ED"/>
    <a:srgbClr val="EE8E00"/>
    <a:srgbClr val="15C06A"/>
    <a:srgbClr val="F880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0364" autoAdjust="0"/>
  </p:normalViewPr>
  <p:slideViewPr>
    <p:cSldViewPr>
      <p:cViewPr>
        <p:scale>
          <a:sx n="87" d="100"/>
          <a:sy n="87" d="100"/>
        </p:scale>
        <p:origin x="816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7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7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8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9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0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133725" y="2292145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Akidah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Akhlak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379853" y="3015289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33800" y="15811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710" y="3080818"/>
            <a:ext cx="2050049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49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01346"/>
            <a:ext cx="2273393" cy="31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and drawn flat design salam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53" b="100000" l="9744" r="89776">
                        <a14:backgroundMark x1="30351" y1="42971" x2="20607" y2="59585"/>
                        <a14:backgroundMark x1="72843" y1="26997" x2="82588" y2="45208"/>
                        <a14:backgroundMark x1="65495" y1="35463" x2="80990" y2="43610"/>
                        <a14:backgroundMark x1="68051" y1="29073" x2="81310" y2="57508"/>
                        <a14:backgroundMark x1="59904" y1="36422" x2="78435" y2="15335"/>
                        <a14:backgroundMark x1="32748" y1="43930" x2="17412" y2="72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652962" y="292294"/>
            <a:ext cx="4594985" cy="459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Qana’ah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024886" y="1205286"/>
            <a:ext cx="5486400" cy="10027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Qana’ah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bahasa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a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rtinya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rela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atau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menerima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Adapun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qana’ah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artinya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menerima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merasa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cukup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apa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 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292085" y="775709"/>
            <a:ext cx="1566821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024885" y="2720591"/>
            <a:ext cx="5486401" cy="1693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>
                <a:solidFill>
                  <a:schemeClr val="bg1"/>
                </a:solidFill>
                <a:latin typeface="+mj-lt"/>
              </a:rPr>
              <a:t>Pak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Mufti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seorang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pedagang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seorang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dua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anak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perlu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dinafkahi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Pak Mufti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bekerja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giat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hingga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uatu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Pak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Mufti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sedang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 mengalami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penurunan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sehingga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peng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has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ilannya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berkurang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Namun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Pak Mufti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tetap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merasa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cukup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apa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tetap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berkerja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giat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748742" y="2302505"/>
            <a:ext cx="2104943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Contoh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Qana’ah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5360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and drawn iftar illustration with peopl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1D1C3"/>
              </a:clrFrom>
              <a:clrTo>
                <a:srgbClr val="61D1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44" y="820566"/>
            <a:ext cx="4366385" cy="363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990600" y="3786161"/>
            <a:ext cx="5067300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i-FI" sz="1600" dirty="0">
                <a:solidFill>
                  <a:schemeClr val="bg1"/>
                </a:solidFill>
                <a:latin typeface="+mj-lt"/>
              </a:rPr>
              <a:t>Meningkatkan keimanan dan ketakwaan kepada Allah Swt.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552699" y="676795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Cara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Qana’ah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97795" y="1464089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990600" y="1311689"/>
            <a:ext cx="4610099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600" dirty="0">
                <a:solidFill>
                  <a:schemeClr val="bg1"/>
                </a:solidFill>
                <a:latin typeface="+mj-lt"/>
              </a:rPr>
              <a:t>Tidak berlebih-lebihan dalam membelanjakan uang.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90600" y="1767757"/>
            <a:ext cx="4331596" cy="53453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semua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keberhasilan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pencapaian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pemberian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90600" y="2302288"/>
            <a:ext cx="3645795" cy="56947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Banyak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memperhatikan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kurang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mampu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agar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90600" y="2871761"/>
            <a:ext cx="3467099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Menjauhi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gaya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hidup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berlebihan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90599" y="3328961"/>
            <a:ext cx="4914900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Berdoa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memohon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karunia-Nya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1979" y="1967009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7795" y="2454689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1979" y="2947961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1979" y="3450881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1979" y="3908081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Qana’ah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81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114799" y="636270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Positif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Qana’ah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21995" y="1457931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4114800" y="1276350"/>
            <a:ext cx="3009899" cy="566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merasa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cukup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tenang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menjalani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kehidupan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14800" y="1842377"/>
            <a:ext cx="2609849" cy="457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Terhindar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serakah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14799" y="2296131"/>
            <a:ext cx="3695700" cy="6096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mudah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merasa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kesenangan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atau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kebahagiaan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orang lain.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114799" y="2905731"/>
            <a:ext cx="4305300" cy="64008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Menyadari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setiap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manusia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takdir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berbedabeda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ditetapkan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14800" y="3545811"/>
            <a:ext cx="4762500" cy="457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26179" y="1964297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21995" y="2448531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26179" y="3058131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26179" y="3667731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26179" y="4124931"/>
            <a:ext cx="274320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4114800" y="4003011"/>
            <a:ext cx="4229099" cy="457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</a:rPr>
              <a:t>Mendapatkan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kebahagiaan</a:t>
            </a:r>
            <a:r>
              <a:rPr lang="en-US" sz="1600" dirty="0">
                <a:solidFill>
                  <a:schemeClr val="bg1"/>
                </a:solidFill>
              </a:rPr>
              <a:t> di </a:t>
            </a:r>
            <a:r>
              <a:rPr lang="en-US" sz="1600" dirty="0" err="1">
                <a:solidFill>
                  <a:schemeClr val="bg1"/>
                </a:solidFill>
              </a:rPr>
              <a:t>dunia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akhirat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Qana’ah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218" name="Picture 2" descr="Flat ramadan illustration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677" b="95527" l="9744" r="89776">
                        <a14:foregroundMark x1="64856" y1="38179" x2="69329" y2="83387"/>
                        <a14:foregroundMark x1="72684" y1="56550" x2="65815" y2="85783"/>
                        <a14:foregroundMark x1="62460" y1="53674" x2="63738" y2="87380"/>
                        <a14:foregroundMark x1="73323" y1="52077" x2="77476" y2="59904"/>
                        <a14:foregroundMark x1="74281" y1="62141" x2="61502" y2="75559"/>
                        <a14:foregroundMark x1="55911" y1="81789" x2="73003" y2="814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42" y="573237"/>
            <a:ext cx="4093555" cy="409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4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Sabar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080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487164" y="863415"/>
            <a:ext cx="4648200" cy="11887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bahasa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berarti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Adapun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lisan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mengeluh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menahan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marah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anggota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menampakkan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kemarahan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005179" y="410636"/>
            <a:ext cx="1566821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487164" y="2154998"/>
            <a:ext cx="5029199" cy="204753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ketaatan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contohnya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mengutamakan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salat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menjauhi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larangan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600" dirty="0" err="1">
                <a:solidFill>
                  <a:schemeClr val="bg1"/>
                </a:solidFill>
                <a:latin typeface="+mj-lt"/>
              </a:rPr>
              <a:t>C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ontohnya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mencuri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meski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sedang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kesulitan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ketika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tertimpa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musibah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 C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ontohnya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mengeluh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bersabar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saat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terkena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musibah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banjir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086982" y="3919700"/>
            <a:ext cx="27432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Jenis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Contoh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Sabar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42" name="Picture 2" descr="Hand drawn flat design salat illustratio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AF6"/>
              </a:clrFrom>
              <a:clrTo>
                <a:srgbClr val="FFFA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6630"/>
            <a:ext cx="3788589" cy="378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991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33" b="99681" l="3355" r="100000">
                        <a14:foregroundMark x1="30831" y1="25240" x2="43450" y2="25240"/>
                        <a14:foregroundMark x1="43450" y1="30511" x2="44249" y2="412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2511" y="239361"/>
            <a:ext cx="3743325" cy="3743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552628" y="2780134"/>
            <a:ext cx="4457699" cy="6400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mencari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jalan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keluar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menghadapi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masalah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berlarut-larut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meratapi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nasib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933878" y="465075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Cara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Sabar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8696" y="1169670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571501" y="1047750"/>
            <a:ext cx="5219699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mengingat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pahala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sangatlah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besar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71501" y="1504950"/>
            <a:ext cx="4457699" cy="6400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setiap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musibah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menimpa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merupakan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akibat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dosa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perbuat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1501" y="2145030"/>
            <a:ext cx="4457699" cy="6400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Memperbanyak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membaca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istigfar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berzikir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agar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tenang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menghadapi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cobaan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52629" y="3426587"/>
            <a:ext cx="7810499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memberikan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cobaan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di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luar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kemampuan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hamba-Nya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52628" y="3883787"/>
            <a:ext cx="7810500" cy="4572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segala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menimpa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pasti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banyak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hikmah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pelajaran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82880" y="1733550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78696" y="2343150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64008" y="3580169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64008" y="4037369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64007" y="3009916"/>
            <a:ext cx="274320" cy="182880"/>
            <a:chOff x="543068" y="1256729"/>
            <a:chExt cx="443961" cy="318421"/>
          </a:xfrm>
          <a:solidFill>
            <a:schemeClr val="accent1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Sabar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85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lat illustration for islamic new year celebratio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85" b="100000" l="22045" r="73163">
                        <a14:foregroundMark x1="48243" y1="26677" x2="49201" y2="32109"/>
                        <a14:backgroundMark x1="30511" y1="69968" x2="36581" y2="881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262" y="170323"/>
            <a:ext cx="4552247" cy="455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3974204" y="665759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Positif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Sabar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581400" y="1492507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3974205" y="1370587"/>
            <a:ext cx="4152899" cy="457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dicintai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974206" y="1827787"/>
            <a:ext cx="4038600" cy="57912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memberikan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pahala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terbatas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orang-orang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974204" y="2417851"/>
            <a:ext cx="3505201" cy="5334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ketenangan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menjalani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hidup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974205" y="2952749"/>
            <a:ext cx="3962400" cy="54004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arif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bijaksana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menyikapi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berbagai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persoalan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974205" y="3486150"/>
            <a:ext cx="4152900" cy="457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banyak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teman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85584" y="2007870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581400" y="2571750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585584" y="3150870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585584" y="3638550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85584" y="4065270"/>
            <a:ext cx="274320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3974205" y="3943350"/>
            <a:ext cx="3790949" cy="4572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600" dirty="0">
                <a:solidFill>
                  <a:schemeClr val="bg1"/>
                </a:solidFill>
              </a:rPr>
              <a:t>Dapat mengendalikan emosi dengan baik.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D.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Sabar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4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Syukur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09601" y="1110350"/>
            <a:ext cx="5029200" cy="1188720"/>
          </a:xfrm>
          <a:prstGeom prst="roundRect">
            <a:avLst/>
          </a:prstGeom>
          <a:solidFill>
            <a:srgbClr val="FBEA6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Syukur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bahasa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artinya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berterima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kasih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Adapun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syukur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ungkapan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terima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kasih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atas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nikmat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karunia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diberikan-Nya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 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829817" y="666750"/>
            <a:ext cx="1566821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118773" y="2954667"/>
            <a:ext cx="6988907" cy="1488637"/>
          </a:xfrm>
          <a:prstGeom prst="roundRect">
            <a:avLst/>
          </a:prstGeom>
          <a:solidFill>
            <a:srgbClr val="FBEA6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Seorang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siswi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MTs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kelas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8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bernama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Mira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teman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kelasnya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mengadakan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aksi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sosial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fi-FI" sz="1600" dirty="0" smtClean="0">
                <a:solidFill>
                  <a:schemeClr val="tx1"/>
                </a:solidFill>
                <a:latin typeface="+mj-lt"/>
              </a:rPr>
              <a:t>untuk </a:t>
            </a:r>
            <a:r>
              <a:rPr lang="fi-FI" sz="1600" dirty="0">
                <a:solidFill>
                  <a:schemeClr val="tx1"/>
                </a:solidFill>
                <a:latin typeface="+mj-lt"/>
              </a:rPr>
              <a:t>memberikan bantuan </a:t>
            </a:r>
            <a:r>
              <a:rPr lang="fi-FI" sz="1600" dirty="0" smtClean="0">
                <a:solidFill>
                  <a:schemeClr val="tx1"/>
                </a:solidFill>
                <a:latin typeface="+mj-lt"/>
              </a:rPr>
              <a:t>berupa pakaian </a:t>
            </a:r>
            <a:r>
              <a:rPr lang="fi-FI" sz="1600" dirty="0">
                <a:solidFill>
                  <a:schemeClr val="tx1"/>
                </a:solidFill>
                <a:latin typeface="+mj-lt"/>
              </a:rPr>
              <a:t>dan makanan ke panti asuhan</a:t>
            </a:r>
            <a:r>
              <a:rPr lang="fi-FI" sz="1600" dirty="0" smtClean="0">
                <a:solidFill>
                  <a:schemeClr val="tx1"/>
                </a:solidFill>
                <a:latin typeface="+mj-lt"/>
              </a:rPr>
              <a:t>. Sepulang dari sana setelah mengetahui keadaan di panti, Mira bersyukur masih memiliki kedua or</a:t>
            </a:r>
            <a:r>
              <a:rPr lang="id-ID" sz="1600" dirty="0" smtClean="0">
                <a:solidFill>
                  <a:schemeClr val="tx1"/>
                </a:solidFill>
                <a:latin typeface="+mj-lt"/>
              </a:rPr>
              <a:t>a</a:t>
            </a:r>
            <a:r>
              <a:rPr lang="fi-FI" sz="1600" dirty="0" smtClean="0">
                <a:solidFill>
                  <a:schemeClr val="tx1"/>
                </a:solidFill>
                <a:latin typeface="+mj-lt"/>
              </a:rPr>
              <a:t>ng tua. Ia pun semakin giat beribadah  kepada Allah Swt. Sebagai bentuk syukur dan semakin berbakti kepada kedua orang tuanya.</a:t>
            </a:r>
            <a:endParaRPr lang="en-US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1524000" y="2554318"/>
            <a:ext cx="2104943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Contoh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Syukur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290" name="Picture 2" descr="Hand drawn flat design salat illustratio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198" y="543164"/>
            <a:ext cx="2645106" cy="264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517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Zakat concept illustration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50" b="95847" l="7029" r="93770">
                        <a14:backgroundMark x1="13578" y1="42652" x2="12460" y2="70447"/>
                        <a14:backgroundMark x1="52875" y1="44089" x2="53195" y2="75080"/>
                        <a14:backgroundMark x1="88179" y1="44888" x2="87380" y2="93291"/>
                        <a14:backgroundMark x1="69968" y1="80032" x2="70927" y2="87220"/>
                        <a14:backgroundMark x1="55591" y1="82268" x2="56390" y2="86102"/>
                        <a14:backgroundMark x1="30671" y1="78275" x2="30671" y2="90895"/>
                        <a14:backgroundMark x1="23163" y1="84824" x2="23642" y2="86581"/>
                        <a14:backgroundMark x1="11502" y1="78275" x2="8626" y2="84665"/>
                        <a14:backgroundMark x1="45687" y1="84026" x2="43930" y2="88339"/>
                        <a14:backgroundMark x1="12141" y1="90895" x2="21406" y2="947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594" y="1234242"/>
            <a:ext cx="3806825" cy="380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761739" y="3674669"/>
            <a:ext cx="4800861" cy="64008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Menyisihkan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sebagian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rezeki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dimiliki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bersedekah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membantu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membutuhkan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305039" y="618121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Cara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Syukur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68935" y="1358189"/>
            <a:ext cx="274320" cy="182880"/>
            <a:chOff x="543068" y="1256729"/>
            <a:chExt cx="443961" cy="318421"/>
          </a:xfrm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761740" y="1236269"/>
            <a:ext cx="65912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mengucapkan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hamdalah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ketika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mendapatkan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kenikmatan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1740" y="1693469"/>
            <a:ext cx="4191260" cy="64008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Memperhatikan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keadaan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orang 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beruntung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daripada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agar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61740" y="2336818"/>
            <a:ext cx="60578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i-FI" sz="1600" dirty="0">
                <a:solidFill>
                  <a:schemeClr val="tx1"/>
                </a:solidFill>
                <a:latin typeface="+mj-lt"/>
              </a:rPr>
              <a:t>Senantiasa mengingat kebaikan dan melupakan </a:t>
            </a:r>
            <a:r>
              <a:rPr lang="fi-FI" sz="1600" dirty="0" smtClean="0">
                <a:solidFill>
                  <a:schemeClr val="tx1"/>
                </a:solidFill>
                <a:latin typeface="+mj-lt"/>
              </a:rPr>
              <a:t>keburukan orang </a:t>
            </a:r>
            <a:r>
              <a:rPr lang="fi-FI" sz="1600" dirty="0">
                <a:solidFill>
                  <a:schemeClr val="tx1"/>
                </a:solidFill>
                <a:latin typeface="+mj-lt"/>
              </a:rPr>
              <a:t>lain.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61740" y="2790749"/>
            <a:ext cx="6896100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v-SE" sz="1600" dirty="0">
                <a:solidFill>
                  <a:schemeClr val="tx1"/>
                </a:solidFill>
                <a:latin typeface="+mj-lt"/>
              </a:rPr>
              <a:t>Meyakini bahwa segala hal yang kita dapatkan </a:t>
            </a:r>
            <a:r>
              <a:rPr lang="sv-SE" sz="1600" dirty="0" smtClean="0">
                <a:solidFill>
                  <a:schemeClr val="tx1"/>
                </a:solidFill>
                <a:latin typeface="+mj-lt"/>
              </a:rPr>
              <a:t>adalah pemberian </a:t>
            </a:r>
            <a:r>
              <a:rPr lang="sv-SE" sz="1600" dirty="0">
                <a:solidFill>
                  <a:schemeClr val="tx1"/>
                </a:solidFill>
                <a:latin typeface="+mj-lt"/>
              </a:rPr>
              <a:t>dari Allah Swt.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61739" y="3247949"/>
            <a:ext cx="7267823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mengeluh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ketika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mengalami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hal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yang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diinginkan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3119" y="1922069"/>
            <a:ext cx="274320" cy="182880"/>
            <a:chOff x="543068" y="1256729"/>
            <a:chExt cx="443961" cy="318421"/>
          </a:xfrm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8935" y="2455469"/>
            <a:ext cx="274320" cy="182880"/>
            <a:chOff x="543068" y="1256729"/>
            <a:chExt cx="443961" cy="318421"/>
          </a:xfrm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3119" y="2912669"/>
            <a:ext cx="274320" cy="182880"/>
            <a:chOff x="543068" y="1256729"/>
            <a:chExt cx="443961" cy="318421"/>
          </a:xfrm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3119" y="3369869"/>
            <a:ext cx="274320" cy="182880"/>
            <a:chOff x="543068" y="1256729"/>
            <a:chExt cx="443961" cy="318421"/>
          </a:xfrm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3119" y="3903269"/>
            <a:ext cx="274320" cy="182880"/>
            <a:chOff x="543068" y="1256729"/>
            <a:chExt cx="443961" cy="318421"/>
          </a:xfrm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Syukur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76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uslim men with mosque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81" b="92580" l="7029" r="89776">
                        <a14:foregroundMark x1="43450" y1="87690" x2="45847" y2="84148"/>
                        <a14:foregroundMark x1="54473" y1="88364" x2="51438" y2="86003"/>
                        <a14:foregroundMark x1="20607" y1="27825" x2="20607" y2="36425"/>
                        <a14:foregroundMark x1="20607" y1="26307" x2="24601" y2="25295"/>
                        <a14:foregroundMark x1="60703" y1="23946" x2="61022" y2="33727"/>
                        <a14:foregroundMark x1="63738" y1="25632" x2="62141" y2="31872"/>
                        <a14:foregroundMark x1="60703" y1="23272" x2="62780" y2="23103"/>
                        <a14:foregroundMark x1="60064" y1="24958" x2="60383" y2="31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70323"/>
            <a:ext cx="4758280" cy="450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3809999" y="886362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Positif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Syukur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17195" y="1661336"/>
            <a:ext cx="274320" cy="182880"/>
            <a:chOff x="543068" y="1256729"/>
            <a:chExt cx="443961" cy="318421"/>
          </a:xfrm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3810000" y="1539416"/>
            <a:ext cx="33146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Ditambah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nikmatnya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oleh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810000" y="1996616"/>
            <a:ext cx="44576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Membuat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hidup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tenang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bahagia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810001" y="2453816"/>
            <a:ext cx="4381498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Menghindarkan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tamak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serakah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810000" y="2911016"/>
            <a:ext cx="46100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Menghindarkan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sifat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sombong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angkuh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809999" y="3368216"/>
            <a:ext cx="5219700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  <a:latin typeface="+mj-lt"/>
              </a:rPr>
              <a:t>Meningkatkan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semangat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beribadah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421379" y="2118536"/>
            <a:ext cx="274320" cy="182880"/>
            <a:chOff x="543068" y="1256729"/>
            <a:chExt cx="443961" cy="318421"/>
          </a:xfrm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17195" y="2575736"/>
            <a:ext cx="274320" cy="182880"/>
            <a:chOff x="543068" y="1256729"/>
            <a:chExt cx="443961" cy="318421"/>
          </a:xfrm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421379" y="3063416"/>
            <a:ext cx="274320" cy="182880"/>
            <a:chOff x="543068" y="1256729"/>
            <a:chExt cx="443961" cy="318421"/>
          </a:xfrm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21379" y="3490136"/>
            <a:ext cx="274320" cy="182880"/>
            <a:chOff x="543068" y="1256729"/>
            <a:chExt cx="443961" cy="318421"/>
          </a:xfrm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421379" y="3977816"/>
            <a:ext cx="274320" cy="182880"/>
            <a:chOff x="543068" y="1256729"/>
            <a:chExt cx="443961" cy="318421"/>
          </a:xfrm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solidFill>
              <a:srgbClr val="C00000"/>
            </a:solidFill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3810000" y="3825416"/>
            <a:ext cx="4610099" cy="457200"/>
          </a:xfrm>
          <a:prstGeom prst="roundRect">
            <a:avLst/>
          </a:prstGeom>
          <a:solidFill>
            <a:srgbClr val="FBEA6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tx1"/>
                </a:solidFill>
              </a:rPr>
              <a:t>Disukai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banyak</a:t>
            </a:r>
            <a:r>
              <a:rPr lang="en-US" sz="1600" dirty="0">
                <a:solidFill>
                  <a:schemeClr val="tx1"/>
                </a:solidFill>
              </a:rPr>
              <a:t> orang </a:t>
            </a:r>
            <a:r>
              <a:rPr lang="en-US" sz="1600" dirty="0" err="1">
                <a:solidFill>
                  <a:schemeClr val="tx1"/>
                </a:solidFill>
              </a:rPr>
              <a:t>karena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senang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membalas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budi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92805" y="239361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Syukur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636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45560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29001" y="32176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526732" y="959256"/>
            <a:ext cx="80905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600" dirty="0" err="1"/>
              <a:t>Ikhtiar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berusaha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sungguh-sungguh</a:t>
            </a:r>
            <a:r>
              <a:rPr lang="en-US" sz="1600" dirty="0"/>
              <a:t> agar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mencapai</a:t>
            </a:r>
            <a:r>
              <a:rPr lang="en-US" sz="1600" dirty="0"/>
              <a:t> </a:t>
            </a:r>
            <a:r>
              <a:rPr lang="en-US" sz="1600" dirty="0" err="1" smtClean="0"/>
              <a:t>sesuatu</a:t>
            </a:r>
            <a:r>
              <a:rPr lang="en-US" sz="1600" dirty="0" smtClean="0"/>
              <a:t> yang </a:t>
            </a:r>
            <a:r>
              <a:rPr lang="en-US" sz="1600" dirty="0" err="1"/>
              <a:t>diharapkan</a:t>
            </a:r>
            <a:r>
              <a:rPr lang="en-US" sz="1600" dirty="0"/>
              <a:t>. Usaha yang </a:t>
            </a:r>
            <a:r>
              <a:rPr lang="en-US" sz="1600" dirty="0" err="1"/>
              <a:t>dilakukan</a:t>
            </a:r>
            <a:r>
              <a:rPr lang="en-US" sz="1600" dirty="0"/>
              <a:t> </a:t>
            </a:r>
            <a:r>
              <a:rPr lang="en-US" sz="1600" dirty="0" err="1"/>
              <a:t>haruslah</a:t>
            </a:r>
            <a:r>
              <a:rPr lang="en-US" sz="1600" dirty="0"/>
              <a:t> </a:t>
            </a:r>
            <a:r>
              <a:rPr lang="en-US" sz="1600" dirty="0" err="1"/>
              <a:t>menggunakan</a:t>
            </a:r>
            <a:r>
              <a:rPr lang="en-US" sz="1600" dirty="0"/>
              <a:t> </a:t>
            </a:r>
            <a:r>
              <a:rPr lang="en-US" sz="1600" dirty="0" err="1"/>
              <a:t>cara</a:t>
            </a:r>
            <a:r>
              <a:rPr lang="en-US" sz="1600" dirty="0"/>
              <a:t> yang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bertentangan</a:t>
            </a:r>
            <a:r>
              <a:rPr lang="en-US" sz="1600" dirty="0" smtClean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ajaran</a:t>
            </a:r>
            <a:r>
              <a:rPr lang="en-US" sz="1600" dirty="0"/>
              <a:t> </a:t>
            </a:r>
            <a:r>
              <a:rPr lang="en-US" sz="1600" dirty="0" smtClean="0"/>
              <a:t>Islam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juga</a:t>
            </a:r>
            <a:r>
              <a:rPr lang="en-US" sz="1600" dirty="0" smtClean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melibatkan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/>
              <a:t>Tawakal</a:t>
            </a:r>
            <a:r>
              <a:rPr lang="en-US" sz="1600" dirty="0" smtClean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menyandarkan</a:t>
            </a:r>
            <a:r>
              <a:rPr lang="en-US" sz="1600" dirty="0"/>
              <a:t> </a:t>
            </a:r>
            <a:r>
              <a:rPr lang="en-US" sz="1600" dirty="0" err="1"/>
              <a:t>hati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menyerahkan</a:t>
            </a:r>
            <a:r>
              <a:rPr lang="en-US" sz="1600" dirty="0"/>
              <a:t> </a:t>
            </a:r>
            <a:r>
              <a:rPr lang="en-US" sz="1600" dirty="0" err="1" smtClean="0"/>
              <a:t>segala</a:t>
            </a:r>
            <a:r>
              <a:rPr lang="en-US" sz="1600" dirty="0" smtClean="0"/>
              <a:t> </a:t>
            </a:r>
            <a:r>
              <a:rPr lang="en-US" sz="1600" dirty="0" err="1" smtClean="0"/>
              <a:t>urusan</a:t>
            </a:r>
            <a:r>
              <a:rPr lang="en-US" sz="1600" dirty="0" smtClean="0"/>
              <a:t> </a:t>
            </a:r>
            <a:r>
              <a:rPr lang="en-US" sz="1600" dirty="0" err="1"/>
              <a:t>hanya</a:t>
            </a:r>
            <a:r>
              <a:rPr lang="en-US" sz="1600" dirty="0"/>
              <a:t> </a:t>
            </a:r>
            <a:r>
              <a:rPr lang="en-US" sz="1600" dirty="0" err="1"/>
              <a:t>kepada-Nya</a:t>
            </a:r>
            <a:r>
              <a:rPr lang="en-US" sz="1600" dirty="0"/>
              <a:t>. </a:t>
            </a:r>
            <a:r>
              <a:rPr lang="en-US" sz="1600" dirty="0" err="1"/>
              <a:t>Tawakal</a:t>
            </a:r>
            <a:r>
              <a:rPr lang="en-US" sz="1600" dirty="0"/>
              <a:t> </a:t>
            </a:r>
            <a:r>
              <a:rPr lang="en-US" sz="1600" dirty="0" err="1"/>
              <a:t>haruslah</a:t>
            </a:r>
            <a:r>
              <a:rPr lang="en-US" sz="1600" dirty="0"/>
              <a:t> </a:t>
            </a:r>
            <a:r>
              <a:rPr lang="en-US" sz="1600" dirty="0" err="1"/>
              <a:t>disertai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 smtClean="0"/>
              <a:t>ikhtiar</a:t>
            </a:r>
            <a:r>
              <a:rPr lang="en-US" sz="1600" dirty="0" smtClean="0"/>
              <a:t> agar </a:t>
            </a:r>
            <a:r>
              <a:rPr lang="en-US" sz="1600" dirty="0" err="1" smtClean="0"/>
              <a:t>kita</a:t>
            </a:r>
            <a:r>
              <a:rPr lang="en-US" sz="1600" dirty="0" smtClean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lebih</a:t>
            </a:r>
            <a:r>
              <a:rPr lang="en-US" sz="1600" dirty="0"/>
              <a:t> </a:t>
            </a:r>
            <a:r>
              <a:rPr lang="en-US" sz="1600" dirty="0" err="1"/>
              <a:t>mudah</a:t>
            </a:r>
            <a:r>
              <a:rPr lang="en-US" sz="1600" dirty="0"/>
              <a:t> </a:t>
            </a:r>
            <a:r>
              <a:rPr lang="en-US" sz="1600" dirty="0" err="1" smtClean="0"/>
              <a:t>menerima</a:t>
            </a:r>
            <a:r>
              <a:rPr lang="en-US" sz="1600" dirty="0" smtClean="0"/>
              <a:t> </a:t>
            </a:r>
            <a:r>
              <a:rPr lang="en-US" sz="1600" dirty="0" err="1" smtClean="0"/>
              <a:t>segala</a:t>
            </a:r>
            <a:r>
              <a:rPr lang="en-US" sz="1600" dirty="0" smtClean="0"/>
              <a:t> </a:t>
            </a:r>
            <a:r>
              <a:rPr lang="en-US" sz="1600" dirty="0" err="1" smtClean="0"/>
              <a:t>keputusan</a:t>
            </a:r>
            <a:r>
              <a:rPr lang="en-US" sz="1600" dirty="0" smtClean="0"/>
              <a:t> </a:t>
            </a:r>
            <a:r>
              <a:rPr lang="en-US" sz="1600" dirty="0"/>
              <a:t>Allah </a:t>
            </a:r>
            <a:r>
              <a:rPr lang="en-US" sz="1600" dirty="0" err="1"/>
              <a:t>Swt</a:t>
            </a:r>
            <a:r>
              <a:rPr lang="en-US" sz="1600" dirty="0"/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/>
              <a:t>Qana’ah</a:t>
            </a:r>
            <a:r>
              <a:rPr lang="en-US" sz="1600" dirty="0" smtClean="0"/>
              <a:t> </a:t>
            </a:r>
            <a:r>
              <a:rPr lang="en-US" sz="1600" dirty="0" err="1"/>
              <a:t>artinya</a:t>
            </a:r>
            <a:r>
              <a:rPr lang="en-US" sz="1600" dirty="0"/>
              <a:t> </a:t>
            </a:r>
            <a:r>
              <a:rPr lang="en-US" sz="1600" dirty="0" err="1"/>
              <a:t>menerima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merasa</a:t>
            </a:r>
            <a:r>
              <a:rPr lang="en-US" sz="1600" dirty="0"/>
              <a:t> </a:t>
            </a:r>
            <a:r>
              <a:rPr lang="en-US" sz="1600" dirty="0" err="1"/>
              <a:t>cukup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apa</a:t>
            </a:r>
            <a:r>
              <a:rPr lang="en-US" sz="1600" dirty="0"/>
              <a:t> yang </a:t>
            </a:r>
            <a:r>
              <a:rPr lang="en-US" sz="1600" dirty="0" err="1"/>
              <a:t>telah</a:t>
            </a:r>
            <a:r>
              <a:rPr lang="en-US" sz="1600" dirty="0"/>
              <a:t> Allah </a:t>
            </a:r>
            <a:r>
              <a:rPr lang="en-US" sz="1600" dirty="0" err="1" smtClean="0"/>
              <a:t>Swt</a:t>
            </a:r>
            <a:r>
              <a:rPr lang="en-US" sz="1600" dirty="0" smtClean="0"/>
              <a:t>. </a:t>
            </a:r>
            <a:r>
              <a:rPr lang="en-US" sz="1600" dirty="0" err="1" smtClean="0"/>
              <a:t>berikan</a:t>
            </a:r>
            <a:r>
              <a:rPr lang="en-US" sz="1600" dirty="0" smtClean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kita</a:t>
            </a:r>
            <a:r>
              <a:rPr lang="en-US" sz="1600" dirty="0"/>
              <a:t>. </a:t>
            </a:r>
            <a:r>
              <a:rPr lang="en-US" sz="1600" dirty="0" err="1"/>
              <a:t>Selain</a:t>
            </a:r>
            <a:r>
              <a:rPr lang="en-US" sz="1600" dirty="0"/>
              <a:t> </a:t>
            </a:r>
            <a:r>
              <a:rPr lang="en-US" sz="1600" dirty="0" err="1"/>
              <a:t>itu</a:t>
            </a:r>
            <a:r>
              <a:rPr lang="en-US" sz="1600" dirty="0"/>
              <a:t>, </a:t>
            </a:r>
            <a:r>
              <a:rPr lang="en-US" sz="1600" dirty="0" err="1"/>
              <a:t>qana’ah</a:t>
            </a:r>
            <a:r>
              <a:rPr lang="en-US" sz="1600" dirty="0"/>
              <a:t> </a:t>
            </a:r>
            <a:r>
              <a:rPr lang="en-US" sz="1600" dirty="0" err="1"/>
              <a:t>juga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berarti</a:t>
            </a:r>
            <a:r>
              <a:rPr lang="en-US" sz="1600" dirty="0"/>
              <a:t> </a:t>
            </a:r>
            <a:r>
              <a:rPr lang="en-US" sz="1600" dirty="0" err="1"/>
              <a:t>menerima</a:t>
            </a:r>
            <a:r>
              <a:rPr lang="en-US" sz="1600" dirty="0"/>
              <a:t> </a:t>
            </a:r>
            <a:r>
              <a:rPr lang="en-US" sz="1600" dirty="0" err="1" smtClean="0"/>
              <a:t>segala</a:t>
            </a:r>
            <a:r>
              <a:rPr lang="en-US" sz="1600" dirty="0" smtClean="0"/>
              <a:t> </a:t>
            </a:r>
            <a:r>
              <a:rPr lang="en-US" sz="1600" dirty="0" err="1" smtClean="0"/>
              <a:t>ketetapan</a:t>
            </a:r>
            <a:r>
              <a:rPr lang="en-US" sz="1600" dirty="0" smtClean="0"/>
              <a:t> </a:t>
            </a:r>
            <a:r>
              <a:rPr lang="en-US" sz="1600" dirty="0"/>
              <a:t>Allah </a:t>
            </a:r>
            <a:r>
              <a:rPr lang="en-US" sz="1600" dirty="0" err="1"/>
              <a:t>Swt</a:t>
            </a:r>
            <a:r>
              <a:rPr lang="en-US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id-ID" sz="1600" dirty="0">
                <a:latin typeface="Calibri" pitchFamily="34" charset="0"/>
                <a:cs typeface="Calibri" pitchFamily="34" charset="0"/>
              </a:rPr>
              <a:t>Sabar adalah menahan lisan dari mengeluh, menahan hati dari marah,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menahan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anggota badan dari menampakkan kemarahan. Dalam Islam,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kita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diperintahkan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untuk sabar dalam tiga hal, yaitu sabar dalam ketaatan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kepada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Allah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Swt., sabar dalam menjauhi larangan Allah Swt., dan sabar ketika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tertimpa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musibah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id-ID" sz="1600" dirty="0" smtClean="0">
                <a:latin typeface="Calibri" pitchFamily="34" charset="0"/>
                <a:cs typeface="Calibri" pitchFamily="34" charset="0"/>
              </a:rPr>
              <a:t>Syukur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adalah ungkapan terima kasih kepada Allah Swt. atas nikmat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karunia 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yang telah diberikan-Nya kepada kita.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8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924704" y="1865352"/>
            <a:ext cx="3277612" cy="553998"/>
            <a:chOff x="165847" y="1950806"/>
            <a:chExt cx="3277612" cy="553998"/>
          </a:xfrm>
        </p:grpSpPr>
        <p:sp>
          <p:nvSpPr>
            <p:cNvPr id="36" name="Oval 35"/>
            <p:cNvSpPr/>
            <p:nvPr/>
          </p:nvSpPr>
          <p:spPr>
            <a:xfrm>
              <a:off x="3071145" y="2063777"/>
              <a:ext cx="372314" cy="381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5847" y="2063777"/>
              <a:ext cx="311943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74391" y="1950806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47966" y="2419350"/>
            <a:ext cx="806263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>
                <a:latin typeface="Calibri" pitchFamily="34" charset="0"/>
                <a:cs typeface="Calibri" pitchFamily="34" charset="0"/>
              </a:rPr>
              <a:t>Menguraikan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pengertian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ikhtiar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tawakal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qana’ah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sabar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syukur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Menemukan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contoh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ikhtiar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tawakal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qana’ah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sabar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syukur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Menelaah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dampak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positif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ikhtiar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tawakal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qana’ah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sabar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syukur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Melaksanakan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perilaku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ikhtiar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tawakal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qana’ah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sabar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syukur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kehidupan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sehari-hari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37605" y="121182"/>
            <a:ext cx="6011098" cy="1610978"/>
            <a:chOff x="25248" y="-29828"/>
            <a:chExt cx="5924133" cy="1610978"/>
          </a:xfrm>
        </p:grpSpPr>
        <p:grpSp>
          <p:nvGrpSpPr>
            <p:cNvPr id="30" name="Group 29"/>
            <p:cNvGrpSpPr/>
            <p:nvPr/>
          </p:nvGrpSpPr>
          <p:grpSpPr>
            <a:xfrm>
              <a:off x="25248" y="-29828"/>
              <a:ext cx="1552692" cy="1559792"/>
              <a:chOff x="2895601" y="-542991"/>
              <a:chExt cx="960519" cy="960519"/>
            </a:xfrm>
            <a:solidFill>
              <a:srgbClr val="7030A0"/>
            </a:solidFill>
          </p:grpSpPr>
          <p:sp>
            <p:nvSpPr>
              <p:cNvPr id="33" name="Oval 32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28" name="Rounded Rectangle 27"/>
            <p:cNvSpPr/>
            <p:nvPr/>
          </p:nvSpPr>
          <p:spPr>
            <a:xfrm>
              <a:off x="685800" y="266809"/>
              <a:ext cx="5029200" cy="118058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orizontal Scroll 25"/>
            <p:cNvSpPr/>
            <p:nvPr/>
          </p:nvSpPr>
          <p:spPr>
            <a:xfrm>
              <a:off x="878818" y="24225"/>
              <a:ext cx="4979157" cy="1480725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200" y="21358"/>
              <a:ext cx="1552692" cy="1559792"/>
              <a:chOff x="2895601" y="-542991"/>
              <a:chExt cx="960519" cy="960519"/>
            </a:xfrm>
            <a:solidFill>
              <a:srgbClr val="F286ED"/>
            </a:solidFill>
          </p:grpSpPr>
          <p:grpSp>
            <p:nvGrpSpPr>
              <p:cNvPr id="9" name="Group 8"/>
              <p:cNvGrpSpPr/>
              <p:nvPr/>
            </p:nvGrpSpPr>
            <p:grpSpPr>
              <a:xfrm>
                <a:off x="2895601" y="-542991"/>
                <a:ext cx="960519" cy="960519"/>
                <a:chOff x="2895601" y="-542991"/>
                <a:chExt cx="960519" cy="960519"/>
              </a:xfrm>
              <a:grpFill/>
            </p:grpSpPr>
            <p:sp>
              <p:nvSpPr>
                <p:cNvPr id="12" name="Oval 11"/>
                <p:cNvSpPr/>
                <p:nvPr/>
              </p:nvSpPr>
              <p:spPr>
                <a:xfrm>
                  <a:off x="2895601" y="-542991"/>
                  <a:ext cx="960519" cy="9605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>
                    <a:solidFill>
                      <a:srgbClr val="4F81BD"/>
                    </a:solidFill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926336" y="-512255"/>
                  <a:ext cx="898264" cy="8982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3199469" y="-75728"/>
                <a:ext cx="369809" cy="383796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 smtClean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02</a:t>
                </a:r>
                <a:endParaRPr lang="en-US" sz="36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114265" y="-431148"/>
                <a:ext cx="539850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Bab</a:t>
                </a:r>
              </a:p>
            </p:txBody>
          </p:sp>
        </p:grp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1466683" y="209550"/>
              <a:ext cx="4482698" cy="1028061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nl-NL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Ikhtiar, </a:t>
              </a:r>
              <a:r>
                <a:rPr lang="nl-NL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Tawakal, Qana’ah</a:t>
              </a:r>
              <a:r>
                <a:rPr lang="nl-NL" sz="3000" b="1" dirty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, Sabar, </a:t>
              </a:r>
              <a:r>
                <a:rPr lang="nl-NL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dan Syukur</a:t>
              </a:r>
              <a:endParaRPr lang="id-ID" sz="3000" b="1" dirty="0">
                <a:ln w="0"/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14528" y="1393305"/>
            <a:ext cx="1790700" cy="1193042"/>
            <a:chOff x="614408" y="1164705"/>
            <a:chExt cx="1790700" cy="1193042"/>
          </a:xfrm>
        </p:grpSpPr>
        <p:grpSp>
          <p:nvGrpSpPr>
            <p:cNvPr id="9" name="Group 8"/>
            <p:cNvGrpSpPr/>
            <p:nvPr/>
          </p:nvGrpSpPr>
          <p:grpSpPr>
            <a:xfrm>
              <a:off x="614408" y="1164705"/>
              <a:ext cx="1790700" cy="1193042"/>
              <a:chOff x="2514600" y="1657350"/>
              <a:chExt cx="1447800" cy="997708"/>
            </a:xfrm>
          </p:grpSpPr>
          <p:sp>
            <p:nvSpPr>
              <p:cNvPr id="8" name="Round Diagonal Corner Rectangle 7"/>
              <p:cNvSpPr/>
              <p:nvPr/>
            </p:nvSpPr>
            <p:spPr>
              <a:xfrm>
                <a:off x="2514600" y="1657350"/>
                <a:ext cx="1371600" cy="91440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16" name="Round Diagonal Corner Rectangle 15"/>
              <p:cNvSpPr/>
              <p:nvPr/>
            </p:nvSpPr>
            <p:spPr>
              <a:xfrm>
                <a:off x="2590800" y="1740658"/>
                <a:ext cx="1371600" cy="914400"/>
              </a:xfrm>
              <a:prstGeom prst="round2Diag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444C5DD-BECF-AF84-71F8-079F5344A741}"/>
                </a:ext>
              </a:extLst>
            </p:cNvPr>
            <p:cNvSpPr txBox="1"/>
            <p:nvPr/>
          </p:nvSpPr>
          <p:spPr>
            <a:xfrm>
              <a:off x="887521" y="1572672"/>
              <a:ext cx="1338719" cy="476726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2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A. </a:t>
              </a:r>
              <a:r>
                <a:rPr lang="en-US" sz="22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Ikhtiar</a:t>
              </a:r>
              <a:endParaRPr lang="en-US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43220" y="2826508"/>
            <a:ext cx="1790700" cy="1193042"/>
            <a:chOff x="1943100" y="2597908"/>
            <a:chExt cx="1790700" cy="1193042"/>
          </a:xfrm>
        </p:grpSpPr>
        <p:grpSp>
          <p:nvGrpSpPr>
            <p:cNvPr id="40" name="Group 39"/>
            <p:cNvGrpSpPr/>
            <p:nvPr/>
          </p:nvGrpSpPr>
          <p:grpSpPr>
            <a:xfrm>
              <a:off x="1943100" y="2597908"/>
              <a:ext cx="1790700" cy="1193042"/>
              <a:chOff x="2514600" y="1657350"/>
              <a:chExt cx="1447800" cy="997708"/>
            </a:xfrm>
          </p:grpSpPr>
          <p:sp>
            <p:nvSpPr>
              <p:cNvPr id="41" name="Round Diagonal Corner Rectangle 40"/>
              <p:cNvSpPr/>
              <p:nvPr/>
            </p:nvSpPr>
            <p:spPr>
              <a:xfrm>
                <a:off x="2514600" y="1657350"/>
                <a:ext cx="1371600" cy="91440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2" name="Round Diagonal Corner Rectangle 41"/>
              <p:cNvSpPr/>
              <p:nvPr/>
            </p:nvSpPr>
            <p:spPr>
              <a:xfrm>
                <a:off x="2590800" y="1740658"/>
                <a:ext cx="1371600" cy="914400"/>
              </a:xfrm>
              <a:prstGeom prst="round2Diag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444C5DD-BECF-AF84-71F8-079F5344A741}"/>
                </a:ext>
              </a:extLst>
            </p:cNvPr>
            <p:cNvSpPr txBox="1"/>
            <p:nvPr/>
          </p:nvSpPr>
          <p:spPr>
            <a:xfrm>
              <a:off x="2157870" y="3005875"/>
              <a:ext cx="1517587" cy="476726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2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B. </a:t>
              </a:r>
              <a:r>
                <a:rPr lang="en-US" sz="22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Tawakal</a:t>
              </a:r>
              <a:endParaRPr lang="en-US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24903" y="1393305"/>
            <a:ext cx="1790700" cy="1193042"/>
            <a:chOff x="3424783" y="1164705"/>
            <a:chExt cx="1790700" cy="1193042"/>
          </a:xfrm>
        </p:grpSpPr>
        <p:grpSp>
          <p:nvGrpSpPr>
            <p:cNvPr id="44" name="Group 43"/>
            <p:cNvGrpSpPr/>
            <p:nvPr/>
          </p:nvGrpSpPr>
          <p:grpSpPr>
            <a:xfrm>
              <a:off x="3424783" y="1164705"/>
              <a:ext cx="1790700" cy="1193042"/>
              <a:chOff x="2514600" y="1657350"/>
              <a:chExt cx="1447800" cy="997708"/>
            </a:xfrm>
          </p:grpSpPr>
          <p:sp>
            <p:nvSpPr>
              <p:cNvPr id="45" name="Round Diagonal Corner Rectangle 44"/>
              <p:cNvSpPr/>
              <p:nvPr/>
            </p:nvSpPr>
            <p:spPr>
              <a:xfrm>
                <a:off x="2514600" y="1657350"/>
                <a:ext cx="1371600" cy="91440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46" name="Round Diagonal Corner Rectangle 45"/>
              <p:cNvSpPr/>
              <p:nvPr/>
            </p:nvSpPr>
            <p:spPr>
              <a:xfrm>
                <a:off x="2590800" y="1740658"/>
                <a:ext cx="1371600" cy="914400"/>
              </a:xfrm>
              <a:prstGeom prst="round2Diag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444C5DD-BECF-AF84-71F8-079F5344A741}"/>
                </a:ext>
              </a:extLst>
            </p:cNvPr>
            <p:cNvSpPr txBox="1"/>
            <p:nvPr/>
          </p:nvSpPr>
          <p:spPr>
            <a:xfrm>
              <a:off x="3639553" y="1572672"/>
              <a:ext cx="1517587" cy="476726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200" b="1" dirty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C</a:t>
              </a:r>
              <a:r>
                <a:rPr lang="en-US" sz="22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. </a:t>
              </a:r>
              <a:r>
                <a:rPr lang="en-US" sz="22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Qana’ah</a:t>
              </a:r>
              <a:endParaRPr lang="en-US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53653" y="2826508"/>
            <a:ext cx="1834020" cy="1193042"/>
            <a:chOff x="4853533" y="2597908"/>
            <a:chExt cx="1834020" cy="1193042"/>
          </a:xfrm>
        </p:grpSpPr>
        <p:grpSp>
          <p:nvGrpSpPr>
            <p:cNvPr id="52" name="Group 51"/>
            <p:cNvGrpSpPr/>
            <p:nvPr/>
          </p:nvGrpSpPr>
          <p:grpSpPr>
            <a:xfrm>
              <a:off x="4853533" y="2597908"/>
              <a:ext cx="1790700" cy="1193042"/>
              <a:chOff x="2514600" y="1657350"/>
              <a:chExt cx="1447800" cy="997708"/>
            </a:xfrm>
          </p:grpSpPr>
          <p:sp>
            <p:nvSpPr>
              <p:cNvPr id="53" name="Round Diagonal Corner Rectangle 52"/>
              <p:cNvSpPr/>
              <p:nvPr/>
            </p:nvSpPr>
            <p:spPr>
              <a:xfrm>
                <a:off x="2514600" y="1657350"/>
                <a:ext cx="1371600" cy="91440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54" name="Round Diagonal Corner Rectangle 53"/>
              <p:cNvSpPr/>
              <p:nvPr/>
            </p:nvSpPr>
            <p:spPr>
              <a:xfrm>
                <a:off x="2590800" y="1740658"/>
                <a:ext cx="1371600" cy="914400"/>
              </a:xfrm>
              <a:prstGeom prst="round2Diag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444C5DD-BECF-AF84-71F8-079F5344A741}"/>
                </a:ext>
              </a:extLst>
            </p:cNvPr>
            <p:cNvSpPr txBox="1"/>
            <p:nvPr/>
          </p:nvSpPr>
          <p:spPr>
            <a:xfrm>
              <a:off x="5205871" y="2997640"/>
              <a:ext cx="1481682" cy="476726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2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D. </a:t>
              </a:r>
              <a:r>
                <a:rPr lang="en-US" sz="22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Sabar</a:t>
              </a:r>
              <a:endParaRPr lang="en-US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83413" y="1393305"/>
            <a:ext cx="1822387" cy="1193042"/>
            <a:chOff x="6283293" y="1164705"/>
            <a:chExt cx="1822387" cy="1193042"/>
          </a:xfrm>
        </p:grpSpPr>
        <p:grpSp>
          <p:nvGrpSpPr>
            <p:cNvPr id="56" name="Group 55"/>
            <p:cNvGrpSpPr/>
            <p:nvPr/>
          </p:nvGrpSpPr>
          <p:grpSpPr>
            <a:xfrm>
              <a:off x="6283293" y="1164705"/>
              <a:ext cx="1790700" cy="1193042"/>
              <a:chOff x="2514600" y="1657350"/>
              <a:chExt cx="1447800" cy="997708"/>
            </a:xfrm>
          </p:grpSpPr>
          <p:sp>
            <p:nvSpPr>
              <p:cNvPr id="57" name="Round Diagonal Corner Rectangle 56"/>
              <p:cNvSpPr/>
              <p:nvPr/>
            </p:nvSpPr>
            <p:spPr>
              <a:xfrm>
                <a:off x="2514600" y="1657350"/>
                <a:ext cx="1371600" cy="91440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58" name="Round Diagonal Corner Rectangle 57"/>
              <p:cNvSpPr/>
              <p:nvPr/>
            </p:nvSpPr>
            <p:spPr>
              <a:xfrm>
                <a:off x="2590800" y="1740658"/>
                <a:ext cx="1371600" cy="914400"/>
              </a:xfrm>
              <a:prstGeom prst="round2DiagRect">
                <a:avLst/>
              </a:prstGeom>
              <a:solidFill>
                <a:srgbClr val="FBEA6F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444C5DD-BECF-AF84-71F8-079F5344A741}"/>
                </a:ext>
              </a:extLst>
            </p:cNvPr>
            <p:cNvSpPr txBox="1"/>
            <p:nvPr/>
          </p:nvSpPr>
          <p:spPr>
            <a:xfrm>
              <a:off x="6588093" y="1572672"/>
              <a:ext cx="1517587" cy="476726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just"/>
              <a:r>
                <a:rPr lang="en-US" sz="2200" b="1" dirty="0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E. </a:t>
              </a:r>
              <a:r>
                <a:rPr lang="en-US" sz="2200" b="1" dirty="0" err="1" smtClean="0">
                  <a:solidFill>
                    <a:srgbClr val="002060"/>
                  </a:solidFill>
                  <a:latin typeface="Calibri" pitchFamily="34" charset="0"/>
                  <a:cs typeface="Calibri" pitchFamily="34" charset="0"/>
                </a:rPr>
                <a:t>Syukur</a:t>
              </a:r>
              <a:endParaRPr lang="en-US" sz="2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nd drawn muslim girl education illustrati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71CFD7"/>
              </a:clrFrom>
              <a:clrTo>
                <a:srgbClr val="71CF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5379"/>
            <a:ext cx="4038600" cy="403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170323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239361"/>
            <a:ext cx="1800794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Ikhtiar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3782319" y="895350"/>
            <a:ext cx="4409729" cy="171492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Ikhtiar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bahasa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artinya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Ikhtiar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juga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dapat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diartikan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sebagai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mencapai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sesuatu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diinginkan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Adapun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ikhtiar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sungguh-sungguh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agar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sesuatu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diharapkan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dapat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tercapai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998909" y="438361"/>
            <a:ext cx="1566821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782319" y="2857088"/>
            <a:ext cx="4887628" cy="174385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Seorang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siswi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bernama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Dinda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keras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agar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nilai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bagus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 saat ujian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Setiap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Dinda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belajar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bersungguh-sungguh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berdoa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Karena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kesungguhan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usaha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doanya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Dinda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nilai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baik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setiap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mata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pelajaran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870515" y="2433205"/>
            <a:ext cx="2104943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Contoh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Ikhtiar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and drawn empowered muslim women illustra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8D8C"/>
              </a:clrFrom>
              <a:clrTo>
                <a:srgbClr val="FD8D8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13" b="100000" l="4792" r="96965">
                        <a14:foregroundMark x1="60863" y1="23003" x2="63259" y2="39617"/>
                        <a14:foregroundMark x1="12300" y1="14696" x2="19968" y2="27636"/>
                        <a14:foregroundMark x1="85623" y1="10543" x2="78115" y2="250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966" y="486735"/>
            <a:ext cx="4354867" cy="435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126188"/>
            <a:ext cx="1800794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Ikhtiar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990600" y="3790373"/>
            <a:ext cx="5132643" cy="64008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Mencari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lingkungan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teman-teman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positif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agar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termotivasi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meraih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diinginkan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867400" y="520240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Cara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Ikhtiar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97796" y="1055141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990602" y="853385"/>
            <a:ext cx="3309898" cy="62968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putus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mengejar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impian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atau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cita-cita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90601" y="1483064"/>
            <a:ext cx="3309899" cy="598749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Berhati-hati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bersikap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berdoa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990601" y="2076221"/>
            <a:ext cx="5291099" cy="64008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mengingat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mengabulkan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permohonan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disertai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usaha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90601" y="2729109"/>
            <a:ext cx="5748299" cy="43348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Pandai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memanfaatkan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waktu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luang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bermalas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-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malasan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990600" y="3162594"/>
            <a:ext cx="4385806" cy="60400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Tekun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istikamah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melakukan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hal-hal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dapat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membawa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kita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keberhasilan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1571" y="1661105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7796" y="2346905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1980" y="2834585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1980" y="3353949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1980" y="3977585"/>
            <a:ext cx="193729" cy="182880"/>
            <a:chOff x="543068" y="1256729"/>
            <a:chExt cx="443961" cy="318421"/>
          </a:xfrm>
          <a:solidFill>
            <a:schemeClr val="accent4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4736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and drawn online tutor illustra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B0D2F7"/>
              </a:clrFrom>
              <a:clrTo>
                <a:srgbClr val="B0D2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349" y="325440"/>
            <a:ext cx="4913310" cy="491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126188"/>
            <a:ext cx="1800794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Ikhtiar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191000" y="430560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Positif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Ikhtiar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33800" y="1189356"/>
            <a:ext cx="27432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4126605" y="1036956"/>
            <a:ext cx="3314699" cy="4572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pahala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26605" y="1494156"/>
            <a:ext cx="4838699" cy="64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Memperoleh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kepuasan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batin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karena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dapat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sendiri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tanpa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menggantungkan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orang lain.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126606" y="2149476"/>
            <a:ext cx="4533898" cy="64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tangguh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mudah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menyerah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menghadapi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tantangan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kehidupan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126605" y="2789555"/>
            <a:ext cx="3314699" cy="58026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mandiri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beban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bagi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orang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lain.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26604" y="3397408"/>
            <a:ext cx="4724400" cy="64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Lebih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bersemangat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termotivasi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beraktivitas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karena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memiliki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tujuan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ingin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dicapai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37984" y="1798956"/>
            <a:ext cx="27432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33800" y="2408556"/>
            <a:ext cx="27432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37984" y="2998470"/>
            <a:ext cx="27432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737984" y="3608070"/>
            <a:ext cx="26784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37984" y="4217670"/>
            <a:ext cx="267840" cy="182880"/>
            <a:chOff x="543068" y="1256729"/>
            <a:chExt cx="443961" cy="318421"/>
          </a:xfrm>
          <a:solidFill>
            <a:schemeClr val="accent5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4126605" y="4037519"/>
            <a:ext cx="2827199" cy="59163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</a:rPr>
              <a:t>Terlatih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untuk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memecahkan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masalah</a:t>
            </a:r>
            <a:r>
              <a:rPr lang="en-US" sz="1600" dirty="0">
                <a:solidFill>
                  <a:schemeClr val="bg1"/>
                </a:solidFill>
              </a:rPr>
              <a:t> yang </a:t>
            </a:r>
            <a:r>
              <a:rPr lang="en-US" sz="1600" dirty="0" err="1">
                <a:solidFill>
                  <a:schemeClr val="bg1"/>
                </a:solidFill>
              </a:rPr>
              <a:t>sedang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dihadapi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1233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and drawn flat design salat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85" b="98562" l="2077" r="996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0"/>
            <a:ext cx="4429623" cy="442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09600" y="1119186"/>
            <a:ext cx="4876800" cy="11477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Tawakal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bahasa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artinya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berserah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berpasrah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mewakilkan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Adapun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menurut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istilah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tawakal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menyandarkan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hati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menyerahkan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segala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urusan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kepada-Nya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925711" y="652212"/>
            <a:ext cx="1566821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Definisi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28600" y="2370165"/>
            <a:ext cx="6172200" cy="189684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Andi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hendak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mengikuti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perlombaan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MTQ (</a:t>
            </a:r>
            <a:r>
              <a:rPr lang="en-US" sz="1600" i="1" dirty="0" err="1" smtClean="0">
                <a:solidFill>
                  <a:schemeClr val="bg1"/>
                </a:solidFill>
                <a:latin typeface="+mj-lt"/>
              </a:rPr>
              <a:t>Musabaqah</a:t>
            </a: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  <a:latin typeface="+mj-lt"/>
              </a:rPr>
              <a:t>Tilawatil</a:t>
            </a: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 Qur’an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) di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sekolahnya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Setiap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Andi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berlatih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membaca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Al-Qur’an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berdoa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agar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hasil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Pada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hari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perkombaan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Andi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berusaha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semaksimal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mungkin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berpasrah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terhadap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keputusan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Ternyata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Andi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juara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kedua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perlombaan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,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namun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tetap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merasa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senang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hal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tersebut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hasil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terbaik</a:t>
            </a:r>
            <a:r>
              <a:rPr lang="id-ID" sz="16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638800" y="4108287"/>
            <a:ext cx="2237514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+mj-lt"/>
              </a:rPr>
              <a:t>Contoh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Tawakal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2805" y="126188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Tawakal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492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and drawn ramadan illustration with person prayi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911" b="91853" l="0" r="982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674" y="596337"/>
            <a:ext cx="4378324" cy="4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86195" y="3798603"/>
            <a:ext cx="4773909" cy="64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Senantiasa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melakukan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introspeksi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atau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muhasabah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agar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kegagalan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terulang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kembali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127076" y="373041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Cara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membiasakan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Tawakal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8983" y="2769870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697603" y="2525868"/>
            <a:ext cx="3848100" cy="62522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segala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sesuatu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di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dunia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ini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lepas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takdir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07727" y="1436600"/>
            <a:ext cx="5143499" cy="64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Meyakini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segala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sesuatu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ditetapkan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adalah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ketetapan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terbaik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hamba-Nya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07727" y="2068668"/>
            <a:ext cx="6134099" cy="457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Membiasakan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untuk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berdoa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bersandar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kepada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07727" y="971550"/>
            <a:ext cx="7886699" cy="4572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Menyadari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bahwa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manusia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dapat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melakukan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apa-apa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tanpa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pertolongan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97604" y="3158947"/>
            <a:ext cx="5143500" cy="64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atas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berbagai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nikmat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telah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diberikan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sabar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jika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diinginkan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08984" y="1619248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04800" y="2183128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8983" y="1085883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08984" y="3417603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08984" y="4027203"/>
            <a:ext cx="274320" cy="182880"/>
            <a:chOff x="543068" y="1256729"/>
            <a:chExt cx="443961" cy="31842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392805" y="126188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Tawakal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81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and drawn flat design salat illustra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33" b="97764" l="1917" r="97764">
                        <a14:foregroundMark x1="69010" y1="29872" x2="64856" y2="34505"/>
                        <a14:foregroundMark x1="68530" y1="27476" x2="69489" y2="33227"/>
                        <a14:foregroundMark x1="69489" y1="27476" x2="55591" y2="33546"/>
                        <a14:foregroundMark x1="55591" y1="25559" x2="60543" y2="337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493" y="668772"/>
            <a:ext cx="4569978" cy="456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2805" y="126188"/>
            <a:ext cx="1800794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Ikhtiar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5486400" y="575622"/>
            <a:ext cx="3048000" cy="5238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  <a:latin typeface="+mj-lt"/>
              </a:rPr>
              <a:t>Dampak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Positif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Tawakal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1596" y="1277107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1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914401" y="1084066"/>
            <a:ext cx="3733799" cy="58121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Mendapatkan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ketenangan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kejernihan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berpikir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menjalani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kehidupan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14401" y="1665284"/>
            <a:ext cx="3352800" cy="55608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bg1"/>
                </a:solidFill>
                <a:latin typeface="+mj-lt"/>
              </a:rPr>
              <a:t>Orang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bertawakal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akan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dicukupkan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urusannya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21628" y="2221372"/>
            <a:ext cx="3955172" cy="3583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i-FI" sz="1600" dirty="0">
                <a:solidFill>
                  <a:schemeClr val="bg1"/>
                </a:solidFill>
                <a:latin typeface="+mj-lt"/>
              </a:rPr>
              <a:t>Semakin mendekatkan diri kepada Allah Swt.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14400" y="2589746"/>
            <a:ext cx="4267200" cy="5659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mudah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bersyukur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karena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selalu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rida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dengan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segala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ketetapan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Allah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Swt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14402" y="3168664"/>
            <a:ext cx="3886198" cy="53542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  <a:latin typeface="+mj-lt"/>
              </a:rPr>
              <a:t>Menjadi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pribadi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yang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percaya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diri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berani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dalam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+mj-lt"/>
              </a:rPr>
              <a:t>menghadapi</a:t>
            </a:r>
            <a:r>
              <a:rPr lang="en-US" sz="1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persoalan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hidup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.</a:t>
            </a:r>
            <a:endParaRPr lang="en-US" sz="1600" dirty="0" smtClean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25780" y="1848164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19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1596" y="2313427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23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4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5780" y="2846827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28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9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25780" y="3380227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31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2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25780" y="3913627"/>
            <a:ext cx="194255" cy="182880"/>
            <a:chOff x="543068" y="1256729"/>
            <a:chExt cx="443961" cy="318421"/>
          </a:xfrm>
          <a:solidFill>
            <a:schemeClr val="accent3">
              <a:lumMod val="75000"/>
            </a:schemeClr>
          </a:solidFill>
        </p:grpSpPr>
        <p:sp>
          <p:nvSpPr>
            <p:cNvPr id="34" name="Google Shape;880;p83"/>
            <p:cNvSpPr/>
            <p:nvPr/>
          </p:nvSpPr>
          <p:spPr>
            <a:xfrm>
              <a:off x="543068" y="1276350"/>
              <a:ext cx="298800" cy="298800"/>
            </a:xfrm>
            <a:prstGeom prst="roundRect">
              <a:avLst>
                <a:gd name="adj" fmla="val 16667"/>
              </a:avLst>
            </a:prstGeom>
            <a:grp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Google Shape;881;p83"/>
            <p:cNvSpPr/>
            <p:nvPr/>
          </p:nvSpPr>
          <p:spPr>
            <a:xfrm>
              <a:off x="585143" y="1256729"/>
              <a:ext cx="401886" cy="298579"/>
            </a:xfrm>
            <a:custGeom>
              <a:avLst/>
              <a:gdLst/>
              <a:ahLst/>
              <a:cxnLst/>
              <a:rect l="l" t="t" r="r" b="b"/>
              <a:pathLst>
                <a:path w="285532" h="196111" extrusionOk="0">
                  <a:moveTo>
                    <a:pt x="269081" y="0"/>
                  </a:moveTo>
                  <a:lnTo>
                    <a:pt x="78609" y="158394"/>
                  </a:lnTo>
                  <a:lnTo>
                    <a:pt x="21130" y="75516"/>
                  </a:lnTo>
                  <a:lnTo>
                    <a:pt x="0" y="90186"/>
                  </a:lnTo>
                  <a:lnTo>
                    <a:pt x="73490" y="196110"/>
                  </a:lnTo>
                  <a:lnTo>
                    <a:pt x="285531" y="19789"/>
                  </a:lnTo>
                  <a:lnTo>
                    <a:pt x="269081" y="0"/>
                  </a:lnTo>
                  <a:close/>
                </a:path>
              </a:pathLst>
            </a:custGeom>
            <a:grpFill/>
            <a:ln w="9525" cap="flat" cmpd="sng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914400" y="3698082"/>
            <a:ext cx="6476999" cy="64008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err="1">
                <a:solidFill>
                  <a:schemeClr val="bg1"/>
                </a:solidFill>
              </a:rPr>
              <a:t>Semakin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menyadari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bahwa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tidak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manusia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yang </a:t>
            </a:r>
            <a:r>
              <a:rPr lang="en-US" sz="1600" dirty="0" err="1" smtClean="0">
                <a:solidFill>
                  <a:schemeClr val="bg1"/>
                </a:solidFill>
              </a:rPr>
              <a:t>sempurna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di </a:t>
            </a:r>
            <a:r>
              <a:rPr lang="en-US" sz="1600" dirty="0" err="1">
                <a:solidFill>
                  <a:schemeClr val="bg1"/>
                </a:solidFill>
              </a:rPr>
              <a:t>muka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bumi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ini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sehingga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manusia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akan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selalu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membutuhkan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pertolongan</a:t>
            </a:r>
            <a:r>
              <a:rPr lang="en-US" sz="1600" dirty="0">
                <a:solidFill>
                  <a:schemeClr val="bg1"/>
                </a:solidFill>
              </a:rPr>
              <a:t> Allah </a:t>
            </a:r>
            <a:r>
              <a:rPr lang="en-US" sz="1600" dirty="0" err="1">
                <a:solidFill>
                  <a:schemeClr val="bg1"/>
                </a:solidFill>
              </a:rPr>
              <a:t>Swt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" y="57150"/>
            <a:ext cx="2373380" cy="725027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92805" y="126188"/>
            <a:ext cx="1800794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Tawakal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042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3734</TotalTime>
  <Words>1477</Words>
  <Application>Microsoft Office PowerPoint</Application>
  <PresentationFormat>On-screen Show (16:9)</PresentationFormat>
  <Paragraphs>141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ae_Ouhod</vt:lpstr>
      <vt:lpstr>Arial</vt:lpstr>
      <vt:lpstr>Calibri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320</cp:revision>
  <cp:lastPrinted>2022-04-09T01:52:42Z</cp:lastPrinted>
  <dcterms:created xsi:type="dcterms:W3CDTF">2022-01-17T01:37:52Z</dcterms:created>
  <dcterms:modified xsi:type="dcterms:W3CDTF">2024-10-03T03:31:50Z</dcterms:modified>
</cp:coreProperties>
</file>