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8" r:id="rId2"/>
    <p:sldId id="281" r:id="rId3"/>
    <p:sldId id="282" r:id="rId4"/>
    <p:sldId id="283" r:id="rId5"/>
    <p:sldId id="347" r:id="rId6"/>
    <p:sldId id="348" r:id="rId7"/>
    <p:sldId id="349" r:id="rId8"/>
    <p:sldId id="350" r:id="rId9"/>
    <p:sldId id="351" r:id="rId10"/>
    <p:sldId id="352" r:id="rId11"/>
    <p:sldId id="355" r:id="rId12"/>
    <p:sldId id="354" r:id="rId13"/>
    <p:sldId id="356" r:id="rId14"/>
    <p:sldId id="357" r:id="rId15"/>
    <p:sldId id="358" r:id="rId16"/>
    <p:sldId id="292" r:id="rId17"/>
  </p:sldIdLst>
  <p:sldSz cx="9144000" cy="5143500" type="screen16x9"/>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978A"/>
    <a:srgbClr val="10BCAC"/>
    <a:srgbClr val="C800B0"/>
    <a:srgbClr val="FF9015"/>
    <a:srgbClr val="FF19E4"/>
    <a:srgbClr val="716903"/>
    <a:srgbClr val="A7B400"/>
    <a:srgbClr val="FCFC70"/>
    <a:srgbClr val="9A0000"/>
    <a:srgbClr val="78FA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5" autoAdjust="0"/>
    <p:restoredTop sz="90364" autoAdjust="0"/>
  </p:normalViewPr>
  <p:slideViewPr>
    <p:cSldViewPr>
      <p:cViewPr varScale="1">
        <p:scale>
          <a:sx n="83" d="100"/>
          <a:sy n="83" d="100"/>
        </p:scale>
        <p:origin x="930" y="6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5265809" y="0"/>
            <a:ext cx="4028440" cy="350520"/>
          </a:xfrm>
          <a:prstGeom prst="rect">
            <a:avLst/>
          </a:prstGeom>
        </p:spPr>
        <p:txBody>
          <a:bodyPr vert="horz" lIns="93177" tIns="46589" rIns="93177" bIns="46589" rtlCol="0"/>
          <a:lstStyle>
            <a:lvl1pPr algn="r">
              <a:defRPr sz="1200"/>
            </a:lvl1pPr>
          </a:lstStyle>
          <a:p>
            <a:fld id="{62E6E017-A963-4A82-B8B2-F25912348ED9}" type="datetimeFigureOut">
              <a:rPr lang="en-US" smtClean="0"/>
              <a:t>10/3/2024</a:t>
            </a:fld>
            <a:endParaRPr lang="en-US"/>
          </a:p>
        </p:txBody>
      </p:sp>
      <p:sp>
        <p:nvSpPr>
          <p:cNvPr id="4" name="Footer Placeholder 3"/>
          <p:cNvSpPr>
            <a:spLocks noGrp="1"/>
          </p:cNvSpPr>
          <p:nvPr>
            <p:ph type="ftr" sz="quarter" idx="2"/>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265809" y="6658664"/>
            <a:ext cx="4028440" cy="350520"/>
          </a:xfrm>
          <a:prstGeom prst="rect">
            <a:avLst/>
          </a:prstGeom>
        </p:spPr>
        <p:txBody>
          <a:bodyPr vert="horz" lIns="93177" tIns="46589" rIns="93177" bIns="46589" rtlCol="0" anchor="b"/>
          <a:lstStyle>
            <a:lvl1pPr algn="r">
              <a:defRPr sz="1200"/>
            </a:lvl1pPr>
          </a:lstStyle>
          <a:p>
            <a:fld id="{2BED2E8A-BC53-4118-AA88-80264F1A9751}" type="slidenum">
              <a:rPr lang="en-US" smtClean="0"/>
              <a:t>‹#›</a:t>
            </a:fld>
            <a:endParaRPr lang="en-US"/>
          </a:p>
        </p:txBody>
      </p:sp>
    </p:spTree>
    <p:extLst>
      <p:ext uri="{BB962C8B-B14F-4D97-AF65-F5344CB8AC3E}">
        <p14:creationId xmlns:p14="http://schemas.microsoft.com/office/powerpoint/2010/main" val="9096895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9075" cy="3508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265738" y="0"/>
            <a:ext cx="4029075" cy="350838"/>
          </a:xfrm>
          <a:prstGeom prst="rect">
            <a:avLst/>
          </a:prstGeom>
        </p:spPr>
        <p:txBody>
          <a:bodyPr vert="horz" lIns="91440" tIns="45720" rIns="91440" bIns="45720" rtlCol="0"/>
          <a:lstStyle>
            <a:lvl1pPr algn="r">
              <a:defRPr sz="1200"/>
            </a:lvl1pPr>
          </a:lstStyle>
          <a:p>
            <a:fld id="{22E276CD-5A03-400B-9626-9CAC9FC07700}" type="datetimeFigureOut">
              <a:rPr lang="en-US" smtClean="0"/>
              <a:t>10/3/2024</a:t>
            </a:fld>
            <a:endParaRPr lang="en-US"/>
          </a:p>
        </p:txBody>
      </p:sp>
      <p:sp>
        <p:nvSpPr>
          <p:cNvPr id="4" name="Slide Image Placeholder 3"/>
          <p:cNvSpPr>
            <a:spLocks noGrp="1" noRot="1" noChangeAspect="1"/>
          </p:cNvSpPr>
          <p:nvPr>
            <p:ph type="sldImg" idx="2"/>
          </p:nvPr>
        </p:nvSpPr>
        <p:spPr>
          <a:xfrm>
            <a:off x="2546350" y="876300"/>
            <a:ext cx="4203700" cy="23653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30275" y="3373438"/>
            <a:ext cx="7435850" cy="276066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9563"/>
            <a:ext cx="4029075" cy="3508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265738" y="6659563"/>
            <a:ext cx="4029075" cy="350837"/>
          </a:xfrm>
          <a:prstGeom prst="rect">
            <a:avLst/>
          </a:prstGeom>
        </p:spPr>
        <p:txBody>
          <a:bodyPr vert="horz" lIns="91440" tIns="45720" rIns="91440" bIns="45720" rtlCol="0" anchor="b"/>
          <a:lstStyle>
            <a:lvl1pPr algn="r">
              <a:defRPr sz="1200"/>
            </a:lvl1pPr>
          </a:lstStyle>
          <a:p>
            <a:fld id="{E74A5CCB-EE0E-4589-AFE9-2AE502C1D065}" type="slidenum">
              <a:rPr lang="en-US" smtClean="0"/>
              <a:t>‹#›</a:t>
            </a:fld>
            <a:endParaRPr lang="en-US"/>
          </a:p>
        </p:txBody>
      </p:sp>
    </p:spTree>
    <p:extLst>
      <p:ext uri="{BB962C8B-B14F-4D97-AF65-F5344CB8AC3E}">
        <p14:creationId xmlns:p14="http://schemas.microsoft.com/office/powerpoint/2010/main" val="2923082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E74A5CCB-EE0E-4589-AFE9-2AE502C1D065}" type="slidenum">
              <a:rPr lang="en-US" smtClean="0"/>
              <a:t>14</a:t>
            </a:fld>
            <a:endParaRPr lang="en-US"/>
          </a:p>
        </p:txBody>
      </p:sp>
    </p:spTree>
    <p:extLst>
      <p:ext uri="{BB962C8B-B14F-4D97-AF65-F5344CB8AC3E}">
        <p14:creationId xmlns:p14="http://schemas.microsoft.com/office/powerpoint/2010/main" val="4417569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302940"/>
            <a:ext cx="9144000" cy="850392"/>
          </a:xfrm>
          <a:prstGeom prst="rect">
            <a:avLst/>
          </a:prstGeom>
        </p:spPr>
      </p:pic>
      <p:sp>
        <p:nvSpPr>
          <p:cNvPr id="4" name="Rectangle 3">
            <a:extLst>
              <a:ext uri="{FF2B5EF4-FFF2-40B4-BE49-F238E27FC236}">
                <a16:creationId xmlns:a16="http://schemas.microsoft.com/office/drawing/2014/main" id="{075940A6-6B58-4C50-8006-0CA1F2B5298B}"/>
              </a:ext>
            </a:extLst>
          </p:cNvPr>
          <p:cNvSpPr/>
          <p:nvPr userDrawn="1"/>
        </p:nvSpPr>
        <p:spPr>
          <a:xfrm>
            <a:off x="3048000" y="4781550"/>
            <a:ext cx="2438400" cy="324000"/>
          </a:xfrm>
          <a:prstGeom prst="rect">
            <a:avLst/>
          </a:prstGeom>
          <a:solidFill>
            <a:srgbClr val="F880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TextBox 8">
            <a:extLst>
              <a:ext uri="{FF2B5EF4-FFF2-40B4-BE49-F238E27FC236}">
                <a16:creationId xmlns:a16="http://schemas.microsoft.com/office/drawing/2014/main" id="{F5DAB9A3-DA0D-4826-A94E-E96849D6EA0E}"/>
              </a:ext>
            </a:extLst>
          </p:cNvPr>
          <p:cNvSpPr txBox="1"/>
          <p:nvPr userDrawn="1"/>
        </p:nvSpPr>
        <p:spPr>
          <a:xfrm>
            <a:off x="3637974" y="4820878"/>
            <a:ext cx="2590800" cy="261610"/>
          </a:xfrm>
          <a:prstGeom prst="rect">
            <a:avLst/>
          </a:prstGeom>
          <a:noFill/>
        </p:spPr>
        <p:txBody>
          <a:bodyPr wrap="square" rtlCol="0">
            <a:spAutoFit/>
          </a:bodyPr>
          <a:lstStyle/>
          <a:p>
            <a:r>
              <a:rPr lang="en-US" sz="1100" dirty="0">
                <a:solidFill>
                  <a:schemeClr val="bg1"/>
                </a:solidFill>
                <a:latin typeface="ae_Ouhod" panose="020B0803030604020204" pitchFamily="34" charset="-78"/>
                <a:cs typeface="ae_Ouhod" panose="020B0803030604020204" pitchFamily="34" charset="-78"/>
              </a:rPr>
              <a:t>Sejarah </a:t>
            </a:r>
            <a:r>
              <a:rPr lang="en-US" sz="1100" dirty="0" err="1">
                <a:solidFill>
                  <a:schemeClr val="bg1"/>
                </a:solidFill>
                <a:latin typeface="ae_Ouhod" panose="020B0803030604020204" pitchFamily="34" charset="-78"/>
                <a:cs typeface="ae_Ouhod" panose="020B0803030604020204" pitchFamily="34" charset="-78"/>
              </a:rPr>
              <a:t>Kebudayaan</a:t>
            </a:r>
            <a:r>
              <a:rPr lang="en-US" sz="1100" dirty="0">
                <a:solidFill>
                  <a:schemeClr val="bg1"/>
                </a:solidFill>
                <a:latin typeface="ae_Ouhod" panose="020B0803030604020204" pitchFamily="34" charset="-78"/>
                <a:cs typeface="ae_Ouhod" panose="020B0803030604020204" pitchFamily="34" charset="-78"/>
              </a:rPr>
              <a:t> Islam</a:t>
            </a:r>
            <a:endParaRPr lang="en-ID" sz="1100" dirty="0">
              <a:solidFill>
                <a:schemeClr val="bg1"/>
              </a:solidFill>
              <a:latin typeface="ae_Ouhod" panose="020B0803030604020204" pitchFamily="34" charset="-78"/>
              <a:cs typeface="ae_Ouhod" panose="020B0803030604020204" pitchFamily="34" charset="-78"/>
            </a:endParaRPr>
          </a:p>
        </p:txBody>
      </p:sp>
      <p:sp>
        <p:nvSpPr>
          <p:cNvPr id="10" name="Rectangle 9">
            <a:extLst>
              <a:ext uri="{FF2B5EF4-FFF2-40B4-BE49-F238E27FC236}">
                <a16:creationId xmlns:a16="http://schemas.microsoft.com/office/drawing/2014/main" id="{5B741517-C15C-40FB-B78B-0CE180BB4AC3}"/>
              </a:ext>
            </a:extLst>
          </p:cNvPr>
          <p:cNvSpPr/>
          <p:nvPr userDrawn="1"/>
        </p:nvSpPr>
        <p:spPr>
          <a:xfrm>
            <a:off x="8305800" y="4891357"/>
            <a:ext cx="762000" cy="194993"/>
          </a:xfrm>
          <a:prstGeom prst="rect">
            <a:avLst/>
          </a:prstGeom>
          <a:solidFill>
            <a:srgbClr val="15C0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TextBox 10">
            <a:extLst>
              <a:ext uri="{FF2B5EF4-FFF2-40B4-BE49-F238E27FC236}">
                <a16:creationId xmlns:a16="http://schemas.microsoft.com/office/drawing/2014/main" id="{5B409A54-7B0D-4BC4-8096-69695C6AD07A}"/>
              </a:ext>
            </a:extLst>
          </p:cNvPr>
          <p:cNvSpPr txBox="1"/>
          <p:nvPr userDrawn="1"/>
        </p:nvSpPr>
        <p:spPr>
          <a:xfrm>
            <a:off x="8534400" y="4793218"/>
            <a:ext cx="589936" cy="369332"/>
          </a:xfrm>
          <a:prstGeom prst="rect">
            <a:avLst/>
          </a:prstGeom>
          <a:noFill/>
        </p:spPr>
        <p:txBody>
          <a:bodyPr wrap="square" rtlCol="0">
            <a:spAutoFit/>
          </a:bodyPr>
          <a:lstStyle/>
          <a:p>
            <a:r>
              <a:rPr lang="en-US" b="1" dirty="0">
                <a:solidFill>
                  <a:schemeClr val="bg1"/>
                </a:solidFill>
                <a:latin typeface="ae_Ouhod" panose="020B0803030604020204" pitchFamily="34" charset="-78"/>
                <a:cs typeface="ae_Ouhod" panose="020B0803030604020204" pitchFamily="34" charset="-78"/>
              </a:rPr>
              <a:t>MI</a:t>
            </a:r>
            <a:endParaRPr lang="en-ID" b="1" dirty="0">
              <a:solidFill>
                <a:schemeClr val="bg1"/>
              </a:solidFill>
              <a:latin typeface="ae_Ouhod" panose="020B0803030604020204" pitchFamily="34" charset="-78"/>
              <a:cs typeface="ae_Ouhod" panose="020B0803030604020204" pitchFamily="34" charset="-78"/>
            </a:endParaRPr>
          </a:p>
        </p:txBody>
      </p:sp>
      <p:pic>
        <p:nvPicPr>
          <p:cNvPr id="5" name="Picture 4">
            <a:extLst>
              <a:ext uri="{FF2B5EF4-FFF2-40B4-BE49-F238E27FC236}">
                <a16:creationId xmlns:a16="http://schemas.microsoft.com/office/drawing/2014/main" id="{FA7859D8-F533-49FD-80EC-9D8DED124CA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57400" y="4757838"/>
            <a:ext cx="1656774" cy="360000"/>
          </a:xfrm>
          <a:prstGeom prst="rect">
            <a:avLst/>
          </a:prstGeom>
          <a:effectLst>
            <a:glow rad="25400">
              <a:schemeClr val="bg1">
                <a:alpha val="50000"/>
              </a:schemeClr>
            </a:glow>
          </a:effectLst>
        </p:spPr>
      </p:pic>
      <p:sp>
        <p:nvSpPr>
          <p:cNvPr id="8" name="Rectangle 7">
            <a:extLst>
              <a:ext uri="{FF2B5EF4-FFF2-40B4-BE49-F238E27FC236}">
                <a16:creationId xmlns:a16="http://schemas.microsoft.com/office/drawing/2014/main" id="{5DC0B35D-6CD5-4F07-97B2-378CAA575587}"/>
              </a:ext>
            </a:extLst>
          </p:cNvPr>
          <p:cNvSpPr/>
          <p:nvPr userDrawn="1"/>
        </p:nvSpPr>
        <p:spPr>
          <a:xfrm>
            <a:off x="8470488" y="4820878"/>
            <a:ext cx="653848" cy="256487"/>
          </a:xfrm>
          <a:prstGeom prst="rect">
            <a:avLst/>
          </a:prstGeom>
          <a:solidFill>
            <a:srgbClr val="15C0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MTs</a:t>
            </a:r>
            <a:endParaRPr lang="en-ID" sz="2000" b="1" dirty="0"/>
          </a:p>
        </p:txBody>
      </p:sp>
      <p:pic>
        <p:nvPicPr>
          <p:cNvPr id="22" name="Picture 21">
            <a:extLst>
              <a:ext uri="{FF2B5EF4-FFF2-40B4-BE49-F238E27FC236}">
                <a16:creationId xmlns:a16="http://schemas.microsoft.com/office/drawing/2014/main" id="{6A22F32B-1D14-4F15-AC9A-EFCAB144EE9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24451" y="94841"/>
            <a:ext cx="1656774" cy="360000"/>
          </a:xfrm>
          <a:prstGeom prst="rect">
            <a:avLst/>
          </a:prstGeom>
          <a:effectLst>
            <a:glow rad="25400">
              <a:schemeClr val="bg1">
                <a:alpha val="50000"/>
              </a:schemeClr>
            </a:glow>
          </a:effectLst>
        </p:spPr>
      </p:pic>
    </p:spTree>
    <p:extLst>
      <p:ext uri="{BB962C8B-B14F-4D97-AF65-F5344CB8AC3E}">
        <p14:creationId xmlns:p14="http://schemas.microsoft.com/office/powerpoint/2010/main" val="3541881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200151"/>
            <a:ext cx="8229600" cy="3394472"/>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5259858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4781"/>
            <a:ext cx="6019800" cy="329088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33757931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8573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099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883039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2855274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8" name="Footer Placeholder 7"/>
          <p:cNvSpPr>
            <a:spLocks noGrp="1"/>
          </p:cNvSpPr>
          <p:nvPr>
            <p:ph type="ftr" sz="quarter" idx="11"/>
          </p:nvPr>
        </p:nvSpPr>
        <p:spPr>
          <a:xfrm>
            <a:off x="3124200" y="4767263"/>
            <a:ext cx="2895600" cy="273844"/>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4666227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4" name="Footer Placeholder 3"/>
          <p:cNvSpPr>
            <a:spLocks noGrp="1"/>
          </p:cNvSpPr>
          <p:nvPr>
            <p:ph type="ftr" sz="quarter" idx="11"/>
          </p:nvPr>
        </p:nvSpPr>
        <p:spPr>
          <a:xfrm>
            <a:off x="3124200" y="4767263"/>
            <a:ext cx="2895600" cy="273844"/>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319407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3" name="Footer Placeholder 2"/>
          <p:cNvSpPr>
            <a:spLocks noGrp="1"/>
          </p:cNvSpPr>
          <p:nvPr>
            <p:ph type="ftr" sz="quarter" idx="11"/>
          </p:nvPr>
        </p:nvSpPr>
        <p:spPr>
          <a:xfrm>
            <a:off x="3124200" y="4767263"/>
            <a:ext cx="2895600" cy="273844"/>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3470797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2840639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2610606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3258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microsoft.com/office/2007/relationships/hdphoto" Target="../media/hdphoto6.wdp"/><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8.wdp"/><Relationship Id="rId5" Type="http://schemas.openxmlformats.org/officeDocument/2006/relationships/image" Target="../media/image18.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microsoft.com/office/2007/relationships/hdphoto" Target="../media/hdphoto9.wdp"/><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2.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3.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3854" r="2812"/>
          <a:stretch/>
        </p:blipFill>
        <p:spPr>
          <a:xfrm>
            <a:off x="-9525" y="0"/>
            <a:ext cx="9153525" cy="5193750"/>
          </a:xfrm>
          <a:prstGeom prst="rect">
            <a:avLst/>
          </a:prstGeom>
        </p:spPr>
      </p:pic>
      <p:sp>
        <p:nvSpPr>
          <p:cNvPr id="8" name="テキスト プレースホルダー 11"/>
          <p:cNvSpPr txBox="1">
            <a:spLocks/>
          </p:cNvSpPr>
          <p:nvPr/>
        </p:nvSpPr>
        <p:spPr>
          <a:xfrm>
            <a:off x="4133725" y="2292145"/>
            <a:ext cx="4274018" cy="788673"/>
          </a:xfrm>
          <a:prstGeom prst="rect">
            <a:avLst/>
          </a:prstGeom>
        </p:spPr>
        <p:txBody>
          <a:bodyPr lIns="68580" tIns="34290" rIns="68580" bIns="34290" anchor="t">
            <a:noAutofit/>
          </a:bodyPr>
          <a:lstStyle>
            <a:lvl1pPr marL="342900" indent="-342900" algn="ctr" defTabSz="914400" rtl="0" eaLnBrk="1" latinLnBrk="0" hangingPunct="1">
              <a:spcBef>
                <a:spcPct val="20000"/>
              </a:spcBef>
              <a:buFont typeface="Arial" pitchFamily="34" charset="0"/>
              <a:buChar char="•"/>
              <a:defRPr sz="4000" kern="1200" spc="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b="1" dirty="0" err="1" smtClean="0">
                <a:solidFill>
                  <a:srgbClr val="B1CE37"/>
                </a:solidFill>
                <a:cs typeface="Arial" pitchFamily="34" charset="0"/>
              </a:rPr>
              <a:t>Akidah</a:t>
            </a:r>
            <a:r>
              <a:rPr lang="en-US" b="1" dirty="0" smtClean="0">
                <a:solidFill>
                  <a:srgbClr val="B1CE37"/>
                </a:solidFill>
                <a:cs typeface="Arial" pitchFamily="34" charset="0"/>
              </a:rPr>
              <a:t> </a:t>
            </a:r>
            <a:r>
              <a:rPr lang="en-US" b="1" dirty="0" err="1" smtClean="0">
                <a:solidFill>
                  <a:srgbClr val="B1CE37"/>
                </a:solidFill>
                <a:cs typeface="Arial" pitchFamily="34" charset="0"/>
              </a:rPr>
              <a:t>dan</a:t>
            </a:r>
            <a:r>
              <a:rPr lang="en-US" b="1" dirty="0" smtClean="0">
                <a:solidFill>
                  <a:srgbClr val="B1CE37"/>
                </a:solidFill>
                <a:cs typeface="Arial" pitchFamily="34" charset="0"/>
              </a:rPr>
              <a:t> </a:t>
            </a:r>
            <a:r>
              <a:rPr lang="en-US" b="1" dirty="0" err="1" smtClean="0">
                <a:solidFill>
                  <a:srgbClr val="B1CE37"/>
                </a:solidFill>
                <a:cs typeface="Arial" pitchFamily="34" charset="0"/>
              </a:rPr>
              <a:t>Akhlak</a:t>
            </a:r>
            <a:endParaRPr lang="id-ID" b="1" dirty="0">
              <a:solidFill>
                <a:srgbClr val="B1CE37"/>
              </a:solidFill>
              <a:latin typeface="Calibri" pitchFamily="34" charset="0"/>
              <a:cs typeface="Calibri" pitchFamily="34" charset="0"/>
            </a:endParaRPr>
          </a:p>
        </p:txBody>
      </p:sp>
      <p:cxnSp>
        <p:nvCxnSpPr>
          <p:cNvPr id="9" name="直線コネクタ 9"/>
          <p:cNvCxnSpPr/>
          <p:nvPr/>
        </p:nvCxnSpPr>
        <p:spPr>
          <a:xfrm>
            <a:off x="4379853" y="3015289"/>
            <a:ext cx="3733800" cy="0"/>
          </a:xfrm>
          <a:prstGeom prst="line">
            <a:avLst/>
          </a:prstGeom>
          <a:noFill/>
          <a:ln w="28575" cap="flat" cmpd="sng" algn="ctr">
            <a:solidFill>
              <a:schemeClr val="tx1">
                <a:lumMod val="65000"/>
                <a:lumOff val="35000"/>
              </a:schemeClr>
            </a:solidFill>
            <a:prstDash val="solid"/>
            <a:headEnd type="oval"/>
            <a:tailEnd type="oval"/>
          </a:ln>
          <a:effectLst/>
        </p:spPr>
      </p:cxnSp>
      <p:sp>
        <p:nvSpPr>
          <p:cNvPr id="10" name="タイトル 1"/>
          <p:cNvSpPr txBox="1">
            <a:spLocks/>
          </p:cNvSpPr>
          <p:nvPr/>
        </p:nvSpPr>
        <p:spPr>
          <a:xfrm>
            <a:off x="3733800" y="1581150"/>
            <a:ext cx="5073868" cy="469019"/>
          </a:xfrm>
          <a:prstGeom prst="rect">
            <a:avLst/>
          </a:prstGeom>
        </p:spPr>
        <p:txBody>
          <a:bodyPr lIns="68580" tIns="34290" rIns="68580" bIns="34290" anchor="b"/>
          <a:lstStyle>
            <a:lvl1pPr algn="ctr" defTabSz="914400" rtl="0" eaLnBrk="1" latinLnBrk="0" hangingPunct="1">
              <a:spcBef>
                <a:spcPct val="0"/>
              </a:spcBef>
              <a:buNone/>
              <a:defRPr sz="9600" kern="1200" spc="1500" baseline="0">
                <a:solidFill>
                  <a:schemeClr val="tx1"/>
                </a:solidFill>
                <a:latin typeface="+mj-lt"/>
                <a:ea typeface="+mj-ea"/>
                <a:cs typeface="+mj-cs"/>
              </a:defRPr>
            </a:lvl1pPr>
          </a:lstStyle>
          <a:p>
            <a:pPr defTabSz="1632713">
              <a:defRPr/>
            </a:pPr>
            <a:r>
              <a:rPr kumimoji="1" lang="en-US" altLang="ja-JP" sz="3200" b="1" spc="0" dirty="0">
                <a:solidFill>
                  <a:schemeClr val="tx1">
                    <a:lumMod val="65000"/>
                    <a:lumOff val="35000"/>
                  </a:schemeClr>
                </a:solidFill>
                <a:latin typeface="Arial" pitchFamily="34" charset="0"/>
                <a:cs typeface="Arial" pitchFamily="34" charset="0"/>
              </a:rPr>
              <a:t>MEDIA MENGAJAR</a:t>
            </a:r>
            <a:endParaRPr kumimoji="1" lang="ja-JP" altLang="en-US" sz="3200" b="1" spc="0" dirty="0">
              <a:solidFill>
                <a:schemeClr val="tx1">
                  <a:lumMod val="65000"/>
                  <a:lumOff val="35000"/>
                </a:schemeClr>
              </a:solidFill>
              <a:latin typeface="Arial" pitchFamily="34" charset="0"/>
              <a:cs typeface="Arial" pitchFamily="34" charset="0"/>
            </a:endParaRPr>
          </a:p>
        </p:txBody>
      </p:sp>
      <p:sp>
        <p:nvSpPr>
          <p:cNvPr id="11" name="Rectangle 10"/>
          <p:cNvSpPr/>
          <p:nvPr/>
        </p:nvSpPr>
        <p:spPr>
          <a:xfrm>
            <a:off x="5245710" y="3080818"/>
            <a:ext cx="2050049" cy="315471"/>
          </a:xfrm>
          <a:prstGeom prst="rect">
            <a:avLst/>
          </a:prstGeom>
        </p:spPr>
        <p:txBody>
          <a:bodyPr wrap="none" lIns="68580" tIns="34290" rIns="68580" bIns="34290">
            <a:spAutoFit/>
          </a:bodyPr>
          <a:lstStyle/>
          <a:p>
            <a:pPr algn="ctr"/>
            <a:r>
              <a:rPr lang="en-US" sz="1600" b="1" dirty="0">
                <a:solidFill>
                  <a:schemeClr val="tx1">
                    <a:lumMod val="65000"/>
                    <a:lumOff val="35000"/>
                  </a:schemeClr>
                </a:solidFill>
              </a:rPr>
              <a:t>UNTUK MTs KELAS </a:t>
            </a:r>
            <a:r>
              <a:rPr lang="en-US" sz="1600" b="1" dirty="0" smtClean="0">
                <a:solidFill>
                  <a:schemeClr val="tx1">
                    <a:lumMod val="65000"/>
                    <a:lumOff val="35000"/>
                  </a:schemeClr>
                </a:solidFill>
              </a:rPr>
              <a:t>VIII</a:t>
            </a:r>
            <a:endParaRPr lang="id-ID" sz="1600" b="1" dirty="0">
              <a:solidFill>
                <a:schemeClr val="tx1">
                  <a:lumMod val="65000"/>
                  <a:lumOff val="35000"/>
                </a:schemeClr>
              </a:solidFill>
            </a:endParaRPr>
          </a:p>
        </p:txBody>
      </p:sp>
      <p:sp>
        <p:nvSpPr>
          <p:cNvPr id="13" name="Cube 12"/>
          <p:cNvSpPr/>
          <p:nvPr/>
        </p:nvSpPr>
        <p:spPr>
          <a:xfrm>
            <a:off x="1524000" y="819149"/>
            <a:ext cx="2377966" cy="3232405"/>
          </a:xfrm>
          <a:prstGeom prst="cube">
            <a:avLst>
              <a:gd name="adj" fmla="val 3711"/>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0" scaled="1"/>
            <a:tileRect/>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901346"/>
            <a:ext cx="2273393" cy="3150208"/>
          </a:xfrm>
          <a:prstGeom prst="rect">
            <a:avLst/>
          </a:prstGeom>
        </p:spPr>
      </p:pic>
    </p:spTree>
    <p:extLst>
      <p:ext uri="{BB962C8B-B14F-4D97-AF65-F5344CB8AC3E}">
        <p14:creationId xmlns:p14="http://schemas.microsoft.com/office/powerpoint/2010/main" val="572710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various activities of Muslim women wearing the hijab in their daily activities"/>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45428" b="40824"/>
          <a:stretch/>
        </p:blipFill>
        <p:spPr bwMode="auto">
          <a:xfrm>
            <a:off x="2971800" y="2227037"/>
            <a:ext cx="2263327" cy="247487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0" y="170323"/>
            <a:ext cx="2754380" cy="725027"/>
          </a:xfrm>
          <a:prstGeom prst="rect">
            <a:avLst/>
          </a:prstGeom>
        </p:spPr>
      </p:pic>
      <p:sp>
        <p:nvSpPr>
          <p:cNvPr id="5" name="Rectangle 4"/>
          <p:cNvSpPr/>
          <p:nvPr/>
        </p:nvSpPr>
        <p:spPr>
          <a:xfrm>
            <a:off x="392804" y="239361"/>
            <a:ext cx="3874396" cy="566309"/>
          </a:xfrm>
          <a:prstGeom prst="rect">
            <a:avLst/>
          </a:prstGeom>
        </p:spPr>
        <p:txBody>
          <a:bodyPr wrap="square">
            <a:spAutoFit/>
          </a:bodyPr>
          <a:lstStyle/>
          <a:p>
            <a:pPr>
              <a:lnSpc>
                <a:spcPct val="110000"/>
              </a:lnSpc>
              <a:buSzPct val="100000"/>
            </a:pPr>
            <a:r>
              <a:rPr lang="id-ID" sz="2800" b="1" dirty="0" smtClean="0">
                <a:solidFill>
                  <a:schemeClr val="bg1"/>
                </a:solidFill>
                <a:effectLst>
                  <a:outerShdw blurRad="38100" dist="38100" dir="2700000" algn="tl">
                    <a:srgbClr val="000000">
                      <a:alpha val="43137"/>
                    </a:srgbClr>
                  </a:outerShdw>
                </a:effectLst>
                <a:latin typeface="+mj-lt"/>
                <a:cs typeface="Arial" pitchFamily="34" charset="0"/>
              </a:rPr>
              <a:t>C. Tasamuh</a:t>
            </a:r>
            <a:endParaRPr lang="en-US" sz="2800" b="1" dirty="0">
              <a:solidFill>
                <a:schemeClr val="bg1"/>
              </a:solidFill>
              <a:effectLst>
                <a:outerShdw blurRad="38100" dist="38100" dir="2700000" algn="tl">
                  <a:srgbClr val="000000">
                    <a:alpha val="43137"/>
                  </a:srgbClr>
                </a:outerShdw>
              </a:effectLst>
              <a:latin typeface="+mj-lt"/>
              <a:cs typeface="Arial" pitchFamily="34" charset="0"/>
            </a:endParaRPr>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4"/>
          <a:srcRect r="281"/>
          <a:stretch/>
        </p:blipFill>
        <p:spPr>
          <a:xfrm>
            <a:off x="0" y="4287633"/>
            <a:ext cx="9144000" cy="954527"/>
          </a:xfrm>
          <a:prstGeom prst="rect">
            <a:avLst/>
          </a:prstGeom>
        </p:spPr>
      </p:pic>
      <p:sp>
        <p:nvSpPr>
          <p:cNvPr id="11" name="Line Callout 2 (Accent Bar) 10"/>
          <p:cNvSpPr/>
          <p:nvPr/>
        </p:nvSpPr>
        <p:spPr>
          <a:xfrm>
            <a:off x="4888769" y="1319694"/>
            <a:ext cx="4026631" cy="2332221"/>
          </a:xfrm>
          <a:prstGeom prst="accentCallout2">
            <a:avLst>
              <a:gd name="adj1" fmla="val 47953"/>
              <a:gd name="adj2" fmla="val -2816"/>
              <a:gd name="adj3" fmla="val 17579"/>
              <a:gd name="adj4" fmla="val -7927"/>
              <a:gd name="adj5" fmla="val 17256"/>
              <a:gd name="adj6" fmla="val -13919"/>
            </a:avLst>
          </a:prstGeom>
          <a:solidFill>
            <a:schemeClr val="accent1">
              <a:lumMod val="75000"/>
            </a:schemeClr>
          </a:solidFill>
          <a:ln>
            <a:solidFill>
              <a:schemeClr val="accent2">
                <a:lumMod val="40000"/>
                <a:lumOff val="60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just"/>
            <a:r>
              <a:rPr lang="id-ID" sz="1600" dirty="0" smtClean="0">
                <a:solidFill>
                  <a:schemeClr val="accent6">
                    <a:lumMod val="20000"/>
                    <a:lumOff val="80000"/>
                  </a:schemeClr>
                </a:solidFill>
              </a:rPr>
              <a:t>Ahmad merupakan salah satu remaja masjid di dekat rumahnya. Menjelang hari raya Iduladha, para remaja masjid mengadakan musyawarah setiap hari untuk mempersiapkan kegiatan pada hari raya tersebut. Meskipun sering terjadi perbedaan pendapat dengan remaja lain, Ahmad tetap menghormati pendapat orang lain dan keputusan bersama</a:t>
            </a:r>
            <a:endParaRPr lang="id-ID" sz="1600" dirty="0">
              <a:solidFill>
                <a:schemeClr val="accent6">
                  <a:lumMod val="20000"/>
                  <a:lumOff val="80000"/>
                </a:schemeClr>
              </a:solidFill>
            </a:endParaRPr>
          </a:p>
        </p:txBody>
      </p:sp>
      <p:sp>
        <p:nvSpPr>
          <p:cNvPr id="7" name="Rectangle 6"/>
          <p:cNvSpPr/>
          <p:nvPr/>
        </p:nvSpPr>
        <p:spPr>
          <a:xfrm>
            <a:off x="4892627" y="746247"/>
            <a:ext cx="1219200" cy="438895"/>
          </a:xfrm>
          <a:prstGeom prst="rect">
            <a:avLst/>
          </a:prstGeom>
          <a:solidFill>
            <a:schemeClr val="accent1">
              <a:lumMod val="75000"/>
            </a:schemeClr>
          </a:solidFill>
          <a:ln>
            <a:solidFill>
              <a:schemeClr val="accent2">
                <a:lumMod val="40000"/>
                <a:lumOff val="60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id-ID">
              <a:solidFill>
                <a:schemeClr val="accent2">
                  <a:lumMod val="40000"/>
                  <a:lumOff val="60000"/>
                </a:schemeClr>
              </a:solidFill>
            </a:endParaRPr>
          </a:p>
        </p:txBody>
      </p:sp>
      <p:sp>
        <p:nvSpPr>
          <p:cNvPr id="10" name="Rectangle 9"/>
          <p:cNvSpPr/>
          <p:nvPr/>
        </p:nvSpPr>
        <p:spPr>
          <a:xfrm>
            <a:off x="4892627" y="782388"/>
            <a:ext cx="1219200" cy="369332"/>
          </a:xfrm>
          <a:prstGeom prst="rect">
            <a:avLst/>
          </a:prstGeom>
          <a:solidFill>
            <a:schemeClr val="accent1">
              <a:lumMod val="75000"/>
            </a:schemeClr>
          </a:solidFill>
          <a:ln>
            <a:noFill/>
          </a:ln>
        </p:spPr>
        <p:txBody>
          <a:bodyPr wrap="square">
            <a:spAutoFit/>
          </a:bodyPr>
          <a:lstStyle/>
          <a:p>
            <a:pPr algn="ctr"/>
            <a:r>
              <a:rPr lang="id-ID" dirty="0" smtClean="0">
                <a:solidFill>
                  <a:schemeClr val="accent6">
                    <a:lumMod val="40000"/>
                    <a:lumOff val="60000"/>
                  </a:schemeClr>
                </a:solidFill>
              </a:rPr>
              <a:t>Contoh</a:t>
            </a:r>
            <a:endParaRPr lang="id-ID" dirty="0">
              <a:solidFill>
                <a:schemeClr val="accent6">
                  <a:lumMod val="40000"/>
                  <a:lumOff val="60000"/>
                </a:schemeClr>
              </a:solidFill>
            </a:endParaRPr>
          </a:p>
        </p:txBody>
      </p:sp>
      <p:sp>
        <p:nvSpPr>
          <p:cNvPr id="9" name="Rectangle 8"/>
          <p:cNvSpPr/>
          <p:nvPr/>
        </p:nvSpPr>
        <p:spPr>
          <a:xfrm>
            <a:off x="350142" y="964388"/>
            <a:ext cx="3917058" cy="1815882"/>
          </a:xfrm>
          <a:prstGeom prst="rect">
            <a:avLst/>
          </a:prstGeom>
          <a:noFill/>
          <a:ln>
            <a:noFill/>
          </a:ln>
        </p:spPr>
        <p:txBody>
          <a:bodyPr wrap="square">
            <a:spAutoFit/>
          </a:bodyPr>
          <a:lstStyle/>
          <a:p>
            <a:pPr algn="just"/>
            <a:r>
              <a:rPr lang="id-ID" sz="1600" dirty="0" smtClean="0"/>
              <a:t>Kata Tasamuh </a:t>
            </a:r>
            <a:r>
              <a:rPr lang="id-ID" sz="1600" dirty="0"/>
              <a:t>berasal dari </a:t>
            </a:r>
            <a:r>
              <a:rPr lang="id-ID" sz="1600" dirty="0" smtClean="0"/>
              <a:t>bahasa </a:t>
            </a:r>
            <a:r>
              <a:rPr lang="id-ID" sz="1600" dirty="0"/>
              <a:t>Arab yang </a:t>
            </a:r>
            <a:r>
              <a:rPr lang="id-ID" sz="1600" dirty="0" smtClean="0"/>
              <a:t>berarti </a:t>
            </a:r>
            <a:r>
              <a:rPr lang="id-ID" sz="1600" dirty="0"/>
              <a:t>toleransi. Toleransi dapat </a:t>
            </a:r>
            <a:r>
              <a:rPr lang="id-ID" sz="1600" dirty="0" smtClean="0"/>
              <a:t>dikaitkan </a:t>
            </a:r>
            <a:r>
              <a:rPr lang="id-ID" sz="1600" dirty="0"/>
              <a:t>dengan sifat </a:t>
            </a:r>
            <a:r>
              <a:rPr lang="id-ID" sz="1600" dirty="0" smtClean="0"/>
              <a:t>tenggang </a:t>
            </a:r>
            <a:r>
              <a:rPr lang="id-ID" sz="1600" dirty="0"/>
              <a:t>rasa, bermurah hati, dan berlapang dada. M</a:t>
            </a:r>
            <a:r>
              <a:rPr lang="id-ID" sz="1600" dirty="0" smtClean="0"/>
              <a:t>enurut </a:t>
            </a:r>
            <a:r>
              <a:rPr lang="id-ID" sz="1600" dirty="0"/>
              <a:t>istilah, tasamuh adalah sikap saling menghormati dan </a:t>
            </a:r>
            <a:r>
              <a:rPr lang="id-ID" sz="1600" dirty="0" smtClean="0"/>
              <a:t>menghargai </a:t>
            </a:r>
            <a:r>
              <a:rPr lang="id-ID" sz="1600" dirty="0"/>
              <a:t>antarsesama, tetapi </a:t>
            </a:r>
            <a:r>
              <a:rPr lang="id-ID" sz="1600" dirty="0" smtClean="0"/>
              <a:t>tetap memperhatikan batasan syariat</a:t>
            </a:r>
            <a:endParaRPr lang="id-ID" sz="1600" dirty="0"/>
          </a:p>
        </p:txBody>
      </p:sp>
    </p:spTree>
    <p:extLst>
      <p:ext uri="{BB962C8B-B14F-4D97-AF65-F5344CB8AC3E}">
        <p14:creationId xmlns:p14="http://schemas.microsoft.com/office/powerpoint/2010/main" val="36351075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2"/>
          <a:srcRect r="281"/>
          <a:stretch/>
        </p:blipFill>
        <p:spPr>
          <a:xfrm>
            <a:off x="0" y="4284223"/>
            <a:ext cx="9144000" cy="954527"/>
          </a:xfrm>
          <a:prstGeom prst="rect">
            <a:avLst/>
          </a:prstGeom>
        </p:spPr>
      </p:pic>
      <p:sp>
        <p:nvSpPr>
          <p:cNvPr id="9" name="Rectangle 8"/>
          <p:cNvSpPr/>
          <p:nvPr/>
        </p:nvSpPr>
        <p:spPr>
          <a:xfrm>
            <a:off x="392804" y="1462274"/>
            <a:ext cx="4788796" cy="2554545"/>
          </a:xfrm>
          <a:prstGeom prst="rect">
            <a:avLst/>
          </a:prstGeom>
          <a:noFill/>
          <a:ln>
            <a:noFill/>
          </a:ln>
        </p:spPr>
        <p:txBody>
          <a:bodyPr wrap="square">
            <a:spAutoFit/>
          </a:bodyPr>
          <a:lstStyle/>
          <a:p>
            <a:pPr marL="342900" indent="-342900" algn="just">
              <a:buAutoNum type="alphaLcPeriod"/>
            </a:pPr>
            <a:r>
              <a:rPr lang="id-ID" sz="1600" dirty="0"/>
              <a:t>Menjunjung tinggi hak asasi manusia.</a:t>
            </a:r>
          </a:p>
          <a:p>
            <a:pPr marL="342900" indent="-342900" algn="just">
              <a:buAutoNum type="alphaLcPeriod"/>
            </a:pPr>
            <a:r>
              <a:rPr lang="id-ID" sz="1600" dirty="0" smtClean="0"/>
              <a:t>Terbuka </a:t>
            </a:r>
            <a:r>
              <a:rPr lang="id-ID" sz="1600" dirty="0"/>
              <a:t>dengan perbedaan yang ada dan </a:t>
            </a:r>
            <a:r>
              <a:rPr lang="id-ID" sz="1600" dirty="0" smtClean="0"/>
              <a:t>menghormati perbedaan </a:t>
            </a:r>
            <a:r>
              <a:rPr lang="id-ID" sz="1600" dirty="0"/>
              <a:t>tersebut.</a:t>
            </a:r>
          </a:p>
          <a:p>
            <a:pPr marL="342900" indent="-342900" algn="just">
              <a:buAutoNum type="alphaLcPeriod"/>
            </a:pPr>
            <a:r>
              <a:rPr lang="id-ID" sz="1600" dirty="0" smtClean="0"/>
              <a:t>Gemar </a:t>
            </a:r>
            <a:r>
              <a:rPr lang="id-ID" sz="1600" dirty="0"/>
              <a:t>bergotong royong demi kemaslahatan umat.</a:t>
            </a:r>
          </a:p>
          <a:p>
            <a:pPr marL="342900" indent="-342900" algn="just">
              <a:buAutoNum type="alphaLcPeriod"/>
            </a:pPr>
            <a:r>
              <a:rPr lang="id-ID" sz="1600" dirty="0" smtClean="0"/>
              <a:t>Menyadari </a:t>
            </a:r>
            <a:r>
              <a:rPr lang="id-ID" sz="1600" dirty="0"/>
              <a:t>bahwa perbedaan merupakan rahmat Allah Swt.</a:t>
            </a:r>
          </a:p>
          <a:p>
            <a:pPr marL="342900" indent="-342900" algn="just">
              <a:buAutoNum type="alphaLcPeriod"/>
            </a:pPr>
            <a:r>
              <a:rPr lang="id-ID" sz="1600" dirty="0"/>
              <a:t>M</a:t>
            </a:r>
            <a:r>
              <a:rPr lang="id-ID" sz="1600" dirty="0" smtClean="0"/>
              <a:t>enjauhi </a:t>
            </a:r>
            <a:r>
              <a:rPr lang="id-ID" sz="1600" dirty="0"/>
              <a:t>sikap sombong dan merasa diri paling hebat.</a:t>
            </a:r>
          </a:p>
          <a:p>
            <a:pPr marL="342900" indent="-342900" algn="just">
              <a:buAutoNum type="alphaLcPeriod"/>
            </a:pPr>
            <a:r>
              <a:rPr lang="id-ID" sz="1600" dirty="0" smtClean="0"/>
              <a:t>Menyadari </a:t>
            </a:r>
            <a:r>
              <a:rPr lang="id-ID" sz="1600" dirty="0"/>
              <a:t>bahwa semua orang punya hak yang sama untuk </a:t>
            </a:r>
            <a:r>
              <a:rPr lang="id-ID" sz="1600" dirty="0" smtClean="0"/>
              <a:t>menyampaikan </a:t>
            </a:r>
            <a:r>
              <a:rPr lang="id-ID" sz="1600" dirty="0"/>
              <a:t>pendapat. </a:t>
            </a:r>
          </a:p>
        </p:txBody>
      </p:sp>
      <p:sp>
        <p:nvSpPr>
          <p:cNvPr id="18" name="Rectangle 17"/>
          <p:cNvSpPr/>
          <p:nvPr/>
        </p:nvSpPr>
        <p:spPr>
          <a:xfrm>
            <a:off x="228600" y="932435"/>
            <a:ext cx="3903867" cy="400110"/>
          </a:xfrm>
          <a:prstGeom prst="rect">
            <a:avLst/>
          </a:prstGeom>
          <a:noFill/>
          <a:ln>
            <a:noFill/>
          </a:ln>
        </p:spPr>
        <p:txBody>
          <a:bodyPr wrap="square">
            <a:spAutoFit/>
          </a:bodyPr>
          <a:lstStyle/>
          <a:p>
            <a:pPr algn="ctr"/>
            <a:r>
              <a:rPr lang="id-ID" sz="2000" b="1" dirty="0" smtClean="0"/>
              <a:t>Cara Membiasakan Diri Tasamuh</a:t>
            </a:r>
            <a:endParaRPr lang="id-ID" sz="2000" b="1"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0" y="170323"/>
            <a:ext cx="2754380" cy="725027"/>
          </a:xfrm>
          <a:prstGeom prst="rect">
            <a:avLst/>
          </a:prstGeom>
        </p:spPr>
      </p:pic>
      <p:sp>
        <p:nvSpPr>
          <p:cNvPr id="12" name="Rectangle 11"/>
          <p:cNvSpPr/>
          <p:nvPr/>
        </p:nvSpPr>
        <p:spPr>
          <a:xfrm>
            <a:off x="392804" y="239361"/>
            <a:ext cx="3874396" cy="566309"/>
          </a:xfrm>
          <a:prstGeom prst="rect">
            <a:avLst/>
          </a:prstGeom>
        </p:spPr>
        <p:txBody>
          <a:bodyPr wrap="square">
            <a:spAutoFit/>
          </a:bodyPr>
          <a:lstStyle/>
          <a:p>
            <a:pPr>
              <a:lnSpc>
                <a:spcPct val="110000"/>
              </a:lnSpc>
              <a:buSzPct val="100000"/>
            </a:pPr>
            <a:r>
              <a:rPr lang="id-ID" sz="2800" b="1" dirty="0" smtClean="0">
                <a:solidFill>
                  <a:schemeClr val="bg1"/>
                </a:solidFill>
                <a:effectLst>
                  <a:outerShdw blurRad="38100" dist="38100" dir="2700000" algn="tl">
                    <a:srgbClr val="000000">
                      <a:alpha val="43137"/>
                    </a:srgbClr>
                  </a:outerShdw>
                </a:effectLst>
                <a:latin typeface="+mj-lt"/>
                <a:cs typeface="Arial" pitchFamily="34" charset="0"/>
              </a:rPr>
              <a:t>C. Tasamuh</a:t>
            </a:r>
            <a:endParaRPr lang="en-US" sz="2800" b="1" dirty="0">
              <a:solidFill>
                <a:schemeClr val="bg1"/>
              </a:solidFill>
              <a:effectLst>
                <a:outerShdw blurRad="38100" dist="38100" dir="2700000" algn="tl">
                  <a:srgbClr val="000000">
                    <a:alpha val="43137"/>
                  </a:srgbClr>
                </a:outerShdw>
              </a:effectLst>
              <a:latin typeface="+mj-lt"/>
              <a:cs typeface="Arial" pitchFamily="34" charset="0"/>
            </a:endParaRPr>
          </a:p>
        </p:txBody>
      </p:sp>
      <p:pic>
        <p:nvPicPr>
          <p:cNvPr id="2052" name="Picture 4" descr="Seorang guru madrasah sedang mengajar siswa"/>
          <p:cNvPicPr>
            <a:picLocks noChangeAspect="1" noChangeArrowheads="1"/>
          </p:cNvPicPr>
          <p:nvPr/>
        </p:nvPicPr>
        <p:blipFill>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181600" y="1592909"/>
            <a:ext cx="3439910" cy="2293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20668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Medium shot women holding hands"/>
          <p:cNvPicPr>
            <a:picLocks noChangeAspect="1" noChangeArrowheads="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45204" y="1516163"/>
            <a:ext cx="3900710" cy="260462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4"/>
          <a:srcRect r="281"/>
          <a:stretch/>
        </p:blipFill>
        <p:spPr>
          <a:xfrm>
            <a:off x="0" y="4284223"/>
            <a:ext cx="9144000" cy="954527"/>
          </a:xfrm>
          <a:prstGeom prst="rect">
            <a:avLst/>
          </a:prstGeom>
        </p:spPr>
      </p:pic>
      <p:sp>
        <p:nvSpPr>
          <p:cNvPr id="9" name="Rectangle 8"/>
          <p:cNvSpPr/>
          <p:nvPr/>
        </p:nvSpPr>
        <p:spPr>
          <a:xfrm>
            <a:off x="4572000" y="1155804"/>
            <a:ext cx="4038600" cy="3293209"/>
          </a:xfrm>
          <a:prstGeom prst="rect">
            <a:avLst/>
          </a:prstGeom>
          <a:noFill/>
          <a:ln>
            <a:noFill/>
          </a:ln>
        </p:spPr>
        <p:txBody>
          <a:bodyPr wrap="square">
            <a:spAutoFit/>
          </a:bodyPr>
          <a:lstStyle/>
          <a:p>
            <a:pPr marL="342900" indent="-342900" algn="just">
              <a:buAutoNum type="alphaLcPeriod"/>
            </a:pPr>
            <a:r>
              <a:rPr lang="id-ID" sz="1600" dirty="0"/>
              <a:t>Mempererat persatuan dan kesatuan antarsesama manusia.</a:t>
            </a:r>
          </a:p>
          <a:p>
            <a:pPr marL="342900" indent="-342900" algn="just">
              <a:buAutoNum type="alphaLcPeriod"/>
            </a:pPr>
            <a:r>
              <a:rPr lang="id-ID" sz="1600" dirty="0" smtClean="0"/>
              <a:t>Mempermudah </a:t>
            </a:r>
            <a:r>
              <a:rPr lang="id-ID" sz="1600" dirty="0"/>
              <a:t>urusan dalam kehidupan bermasyarakat.</a:t>
            </a:r>
          </a:p>
          <a:p>
            <a:pPr marL="342900" indent="-342900" algn="just">
              <a:buAutoNum type="alphaLcPeriod"/>
            </a:pPr>
            <a:r>
              <a:rPr lang="id-ID" sz="1600" dirty="0" smtClean="0"/>
              <a:t>Mengembangkan </a:t>
            </a:r>
            <a:r>
              <a:rPr lang="id-ID" sz="1600" dirty="0"/>
              <a:t>sikap menghargai dan menghormati, serta </a:t>
            </a:r>
            <a:r>
              <a:rPr lang="id-ID" sz="1600" dirty="0" smtClean="0"/>
              <a:t>tenggang </a:t>
            </a:r>
            <a:r>
              <a:rPr lang="id-ID" sz="1600" dirty="0"/>
              <a:t>rasa terhadap sesama manusia. </a:t>
            </a:r>
          </a:p>
          <a:p>
            <a:pPr marL="342900" indent="-342900" algn="just">
              <a:buAutoNum type="alphaLcPeriod"/>
            </a:pPr>
            <a:r>
              <a:rPr lang="id-ID" sz="1600" dirty="0" smtClean="0"/>
              <a:t>Menjaga </a:t>
            </a:r>
            <a:r>
              <a:rPr lang="id-ID" sz="1600" dirty="0"/>
              <a:t>norma-norma agama, sosial, dan adat-istiadat.</a:t>
            </a:r>
          </a:p>
          <a:p>
            <a:pPr marL="342900" indent="-342900" algn="just">
              <a:buAutoNum type="alphaLcPeriod"/>
            </a:pPr>
            <a:r>
              <a:rPr lang="id-ID" sz="1600" dirty="0" smtClean="0"/>
              <a:t>Menjaga </a:t>
            </a:r>
            <a:r>
              <a:rPr lang="id-ID" sz="1600" dirty="0"/>
              <a:t>serta menghormati hak dan kewajiban orang lain.</a:t>
            </a:r>
          </a:p>
          <a:p>
            <a:pPr marL="342900" indent="-342900" algn="just">
              <a:buAutoNum type="alphaLcPeriod"/>
            </a:pPr>
            <a:r>
              <a:rPr lang="id-ID" sz="1600" dirty="0" smtClean="0"/>
              <a:t>Menumbuhkan </a:t>
            </a:r>
            <a:r>
              <a:rPr lang="id-ID" sz="1600" dirty="0"/>
              <a:t>sikap bertanggung jawab terhadap </a:t>
            </a:r>
            <a:r>
              <a:rPr lang="id-ID" sz="1600" dirty="0" smtClean="0"/>
              <a:t>lingkungan </a:t>
            </a:r>
            <a:r>
              <a:rPr lang="id-ID" sz="1600" dirty="0"/>
              <a:t>masyarakat</a:t>
            </a:r>
          </a:p>
        </p:txBody>
      </p:sp>
      <p:sp>
        <p:nvSpPr>
          <p:cNvPr id="18" name="Rectangle 17"/>
          <p:cNvSpPr/>
          <p:nvPr/>
        </p:nvSpPr>
        <p:spPr>
          <a:xfrm>
            <a:off x="1487042" y="1116053"/>
            <a:ext cx="3218067" cy="400110"/>
          </a:xfrm>
          <a:prstGeom prst="rect">
            <a:avLst/>
          </a:prstGeom>
          <a:noFill/>
          <a:ln>
            <a:noFill/>
          </a:ln>
        </p:spPr>
        <p:txBody>
          <a:bodyPr wrap="square">
            <a:spAutoFit/>
          </a:bodyPr>
          <a:lstStyle/>
          <a:p>
            <a:pPr algn="ctr"/>
            <a:r>
              <a:rPr lang="id-ID" sz="2000" b="1" dirty="0"/>
              <a:t>Dampak </a:t>
            </a:r>
            <a:r>
              <a:rPr lang="id-ID" sz="2000" b="1" dirty="0" smtClean="0"/>
              <a:t>Positif Tasamuh</a:t>
            </a:r>
            <a:endParaRPr lang="id-ID" sz="2000" b="1" dirty="0"/>
          </a:p>
        </p:txBody>
      </p:sp>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020" y="170323"/>
            <a:ext cx="2754380" cy="725027"/>
          </a:xfrm>
          <a:prstGeom prst="rect">
            <a:avLst/>
          </a:prstGeom>
        </p:spPr>
      </p:pic>
      <p:sp>
        <p:nvSpPr>
          <p:cNvPr id="13" name="Rectangle 12"/>
          <p:cNvSpPr/>
          <p:nvPr/>
        </p:nvSpPr>
        <p:spPr>
          <a:xfrm>
            <a:off x="392804" y="239361"/>
            <a:ext cx="3874396" cy="566309"/>
          </a:xfrm>
          <a:prstGeom prst="rect">
            <a:avLst/>
          </a:prstGeom>
        </p:spPr>
        <p:txBody>
          <a:bodyPr wrap="square">
            <a:spAutoFit/>
          </a:bodyPr>
          <a:lstStyle/>
          <a:p>
            <a:pPr>
              <a:lnSpc>
                <a:spcPct val="110000"/>
              </a:lnSpc>
              <a:buSzPct val="100000"/>
            </a:pPr>
            <a:r>
              <a:rPr lang="id-ID" sz="2800" b="1" dirty="0" smtClean="0">
                <a:solidFill>
                  <a:schemeClr val="bg1"/>
                </a:solidFill>
                <a:effectLst>
                  <a:outerShdw blurRad="38100" dist="38100" dir="2700000" algn="tl">
                    <a:srgbClr val="000000">
                      <a:alpha val="43137"/>
                    </a:srgbClr>
                  </a:outerShdw>
                </a:effectLst>
                <a:latin typeface="+mj-lt"/>
                <a:cs typeface="Arial" pitchFamily="34" charset="0"/>
              </a:rPr>
              <a:t>C. Tasamuh</a:t>
            </a:r>
            <a:endParaRPr lang="en-US" sz="2800" b="1" dirty="0">
              <a:solidFill>
                <a:schemeClr val="bg1"/>
              </a:solidFill>
              <a:effectLst>
                <a:outerShdw blurRad="38100" dist="38100" dir="2700000" algn="tl">
                  <a:srgbClr val="000000">
                    <a:alpha val="43137"/>
                  </a:srgbClr>
                </a:outerShdw>
              </a:effectLst>
              <a:latin typeface="+mj-lt"/>
              <a:cs typeface="Arial" pitchFamily="34" charset="0"/>
            </a:endParaRPr>
          </a:p>
        </p:txBody>
      </p:sp>
    </p:spTree>
    <p:extLst>
      <p:ext uri="{BB962C8B-B14F-4D97-AF65-F5344CB8AC3E}">
        <p14:creationId xmlns:p14="http://schemas.microsoft.com/office/powerpoint/2010/main" val="29672365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clrChange>
              <a:clrFrom>
                <a:srgbClr val="FFFFFF"/>
              </a:clrFrom>
              <a:clrTo>
                <a:srgbClr val="FFFFFF">
                  <a:alpha val="0"/>
                </a:srgbClr>
              </a:clrTo>
            </a:clrChange>
          </a:blip>
          <a:stretch>
            <a:fillRect/>
          </a:stretch>
        </p:blipFill>
        <p:spPr>
          <a:xfrm>
            <a:off x="199894" y="536935"/>
            <a:ext cx="3316146" cy="3316146"/>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0" y="170323"/>
            <a:ext cx="2754380" cy="725027"/>
          </a:xfrm>
          <a:prstGeom prst="rect">
            <a:avLst/>
          </a:prstGeom>
        </p:spPr>
      </p:pic>
      <p:sp>
        <p:nvSpPr>
          <p:cNvPr id="5" name="Rectangle 4"/>
          <p:cNvSpPr/>
          <p:nvPr/>
        </p:nvSpPr>
        <p:spPr>
          <a:xfrm>
            <a:off x="392804" y="239361"/>
            <a:ext cx="3874396" cy="542584"/>
          </a:xfrm>
          <a:prstGeom prst="rect">
            <a:avLst/>
          </a:prstGeom>
        </p:spPr>
        <p:txBody>
          <a:bodyPr wrap="square">
            <a:spAutoFit/>
          </a:bodyPr>
          <a:lstStyle/>
          <a:p>
            <a:pPr>
              <a:lnSpc>
                <a:spcPct val="110000"/>
              </a:lnSpc>
              <a:buSzPct val="100000"/>
            </a:pPr>
            <a:r>
              <a:rPr lang="id-ID" sz="2800" b="1" dirty="0">
                <a:solidFill>
                  <a:schemeClr val="bg1"/>
                </a:solidFill>
                <a:effectLst>
                  <a:outerShdw blurRad="38100" dist="38100" dir="2700000" algn="tl">
                    <a:srgbClr val="000000">
                      <a:alpha val="43137"/>
                    </a:srgbClr>
                  </a:outerShdw>
                </a:effectLst>
                <a:latin typeface="+mj-lt"/>
                <a:cs typeface="Arial" pitchFamily="34" charset="0"/>
              </a:rPr>
              <a:t>D. Ta’āwun </a:t>
            </a:r>
            <a:endParaRPr lang="en-US" sz="2800" b="1" dirty="0">
              <a:solidFill>
                <a:schemeClr val="bg1"/>
              </a:solidFill>
              <a:effectLst>
                <a:outerShdw blurRad="38100" dist="38100" dir="2700000" algn="tl">
                  <a:srgbClr val="000000">
                    <a:alpha val="43137"/>
                  </a:srgbClr>
                </a:outerShdw>
              </a:effectLst>
              <a:latin typeface="+mj-lt"/>
              <a:cs typeface="Arial" pitchFamily="34" charset="0"/>
            </a:endParaRPr>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4"/>
          <a:srcRect r="281"/>
          <a:stretch/>
        </p:blipFill>
        <p:spPr>
          <a:xfrm>
            <a:off x="0" y="4287633"/>
            <a:ext cx="9144000" cy="954527"/>
          </a:xfrm>
          <a:prstGeom prst="rect">
            <a:avLst/>
          </a:prstGeom>
        </p:spPr>
      </p:pic>
      <p:sp>
        <p:nvSpPr>
          <p:cNvPr id="11" name="Line Callout 2 (Accent Bar) 10"/>
          <p:cNvSpPr/>
          <p:nvPr/>
        </p:nvSpPr>
        <p:spPr>
          <a:xfrm>
            <a:off x="3741241" y="1507412"/>
            <a:ext cx="5174160" cy="1703003"/>
          </a:xfrm>
          <a:prstGeom prst="accentCallout2">
            <a:avLst>
              <a:gd name="adj1" fmla="val 47953"/>
              <a:gd name="adj2" fmla="val -2816"/>
              <a:gd name="adj3" fmla="val 17579"/>
              <a:gd name="adj4" fmla="val -7927"/>
              <a:gd name="adj5" fmla="val 18615"/>
              <a:gd name="adj6" fmla="val -9892"/>
            </a:avLst>
          </a:prstGeom>
          <a:solidFill>
            <a:schemeClr val="accent6">
              <a:lumMod val="60000"/>
              <a:lumOff val="40000"/>
            </a:schemeClr>
          </a:solidFill>
          <a:ln>
            <a:solidFill>
              <a:schemeClr val="accent2">
                <a:lumMod val="60000"/>
                <a:lumOff val="40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just"/>
            <a:r>
              <a:rPr lang="id-ID" sz="1600" dirty="0" smtClean="0">
                <a:solidFill>
                  <a:schemeClr val="tx1"/>
                </a:solidFill>
              </a:rPr>
              <a:t>Suatu hari, lingkungan tempat tinggal Pak Hisyam mengadakan kerja bakti. Para bapak-bapak mendapat tugas membersihkan selokan dan mengecat trotoar, anak-anak ditugaskan memungut sampah, dan ibu-ibu bertugas memasak makanan untuk dihidangkan setelah kerja bakti. Pembagian tugas dalam kerja bakti termasuk </a:t>
            </a:r>
            <a:r>
              <a:rPr lang="id-ID" sz="1600" dirty="0">
                <a:solidFill>
                  <a:schemeClr val="tx1"/>
                </a:solidFill>
              </a:rPr>
              <a:t>dalam t</a:t>
            </a:r>
            <a:r>
              <a:rPr lang="id-ID" sz="1600" dirty="0" smtClean="0">
                <a:solidFill>
                  <a:schemeClr val="tx1"/>
                </a:solidFill>
              </a:rPr>
              <a:t>a’āwun.</a:t>
            </a:r>
            <a:endParaRPr lang="id-ID" sz="1600" dirty="0">
              <a:solidFill>
                <a:schemeClr val="tx1"/>
              </a:solidFill>
            </a:endParaRPr>
          </a:p>
        </p:txBody>
      </p:sp>
      <p:sp>
        <p:nvSpPr>
          <p:cNvPr id="9" name="Rectangle 8"/>
          <p:cNvSpPr/>
          <p:nvPr/>
        </p:nvSpPr>
        <p:spPr>
          <a:xfrm>
            <a:off x="254643" y="3473275"/>
            <a:ext cx="8686801" cy="830997"/>
          </a:xfrm>
          <a:prstGeom prst="rect">
            <a:avLst/>
          </a:prstGeom>
          <a:noFill/>
          <a:ln>
            <a:noFill/>
          </a:ln>
        </p:spPr>
        <p:txBody>
          <a:bodyPr wrap="square">
            <a:spAutoFit/>
          </a:bodyPr>
          <a:lstStyle/>
          <a:p>
            <a:pPr algn="just"/>
            <a:r>
              <a:rPr lang="id-ID" sz="1600" dirty="0"/>
              <a:t>Ta’āwun menurut bahasa berasal dari kata dalam bahasa Arab </a:t>
            </a:r>
            <a:r>
              <a:rPr lang="id-ID" sz="1600" dirty="0" smtClean="0"/>
              <a:t>yang </a:t>
            </a:r>
            <a:r>
              <a:rPr lang="id-ID" sz="1600" dirty="0"/>
              <a:t>berarti tolong-menolong atau saling membantu. Ta’āwun </a:t>
            </a:r>
            <a:r>
              <a:rPr lang="id-ID" sz="1600" dirty="0" smtClean="0"/>
              <a:t>menurut </a:t>
            </a:r>
            <a:r>
              <a:rPr lang="id-ID" sz="1600" dirty="0"/>
              <a:t>istilah adalah sikap tolong-menolong terhadap sesama </a:t>
            </a:r>
            <a:r>
              <a:rPr lang="id-ID" sz="1600" dirty="0" smtClean="0"/>
              <a:t>dengan </a:t>
            </a:r>
            <a:r>
              <a:rPr lang="id-ID" sz="1600" dirty="0"/>
              <a:t>niat yang ikhlas dan mengharap rida Allah Swt</a:t>
            </a:r>
            <a:r>
              <a:rPr lang="id-ID" sz="1600" dirty="0" smtClean="0"/>
              <a:t>.</a:t>
            </a:r>
            <a:endParaRPr lang="id-ID" sz="1600" dirty="0"/>
          </a:p>
        </p:txBody>
      </p:sp>
      <p:sp>
        <p:nvSpPr>
          <p:cNvPr id="7" name="Rectangle 6"/>
          <p:cNvSpPr/>
          <p:nvPr/>
        </p:nvSpPr>
        <p:spPr>
          <a:xfrm>
            <a:off x="3741975" y="925476"/>
            <a:ext cx="1219200" cy="438895"/>
          </a:xfrm>
          <a:prstGeom prst="rect">
            <a:avLst/>
          </a:prstGeom>
          <a:solidFill>
            <a:schemeClr val="accent6">
              <a:lumMod val="60000"/>
              <a:lumOff val="40000"/>
            </a:schemeClr>
          </a:solidFill>
          <a:ln>
            <a:solidFill>
              <a:schemeClr val="accent2">
                <a:lumMod val="60000"/>
                <a:lumOff val="40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id-ID">
              <a:solidFill>
                <a:schemeClr val="tx1"/>
              </a:solidFill>
            </a:endParaRPr>
          </a:p>
        </p:txBody>
      </p:sp>
      <p:sp>
        <p:nvSpPr>
          <p:cNvPr id="10" name="Rectangle 9"/>
          <p:cNvSpPr/>
          <p:nvPr/>
        </p:nvSpPr>
        <p:spPr>
          <a:xfrm>
            <a:off x="3741975" y="961617"/>
            <a:ext cx="1219200" cy="369332"/>
          </a:xfrm>
          <a:prstGeom prst="rect">
            <a:avLst/>
          </a:prstGeom>
          <a:solidFill>
            <a:schemeClr val="accent6">
              <a:lumMod val="60000"/>
              <a:lumOff val="40000"/>
            </a:schemeClr>
          </a:solidFill>
          <a:ln>
            <a:noFill/>
          </a:ln>
        </p:spPr>
        <p:txBody>
          <a:bodyPr wrap="square">
            <a:spAutoFit/>
          </a:bodyPr>
          <a:lstStyle/>
          <a:p>
            <a:pPr algn="ctr"/>
            <a:r>
              <a:rPr lang="id-ID" dirty="0" smtClean="0"/>
              <a:t>Contoh</a:t>
            </a:r>
            <a:endParaRPr lang="id-ID" dirty="0"/>
          </a:p>
        </p:txBody>
      </p:sp>
    </p:spTree>
    <p:extLst>
      <p:ext uri="{BB962C8B-B14F-4D97-AF65-F5344CB8AC3E}">
        <p14:creationId xmlns:p14="http://schemas.microsoft.com/office/powerpoint/2010/main" val="13842759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3"/>
          <a:srcRect r="281"/>
          <a:stretch/>
        </p:blipFill>
        <p:spPr>
          <a:xfrm>
            <a:off x="0" y="4284223"/>
            <a:ext cx="9144000" cy="954527"/>
          </a:xfrm>
          <a:prstGeom prst="rect">
            <a:avLst/>
          </a:prstGeom>
        </p:spPr>
      </p:pic>
      <p:sp>
        <p:nvSpPr>
          <p:cNvPr id="9" name="Rectangle 8"/>
          <p:cNvSpPr/>
          <p:nvPr/>
        </p:nvSpPr>
        <p:spPr>
          <a:xfrm>
            <a:off x="476720" y="1501078"/>
            <a:ext cx="4701021" cy="2554545"/>
          </a:xfrm>
          <a:prstGeom prst="rect">
            <a:avLst/>
          </a:prstGeom>
          <a:noFill/>
          <a:ln>
            <a:noFill/>
          </a:ln>
        </p:spPr>
        <p:txBody>
          <a:bodyPr wrap="square">
            <a:spAutoFit/>
          </a:bodyPr>
          <a:lstStyle/>
          <a:p>
            <a:pPr marL="342900" indent="-342900" algn="just">
              <a:buAutoNum type="alphaLcPeriod"/>
            </a:pPr>
            <a:r>
              <a:rPr lang="id-ID" sz="1600" dirty="0"/>
              <a:t>Menyadari bahwa manusia adalah makhluk sosial sehingga </a:t>
            </a:r>
            <a:r>
              <a:rPr lang="id-ID" sz="1600" dirty="0" smtClean="0"/>
              <a:t>saling </a:t>
            </a:r>
            <a:r>
              <a:rPr lang="id-ID" sz="1600" dirty="0"/>
              <a:t>membutuhkan satu sama lain.</a:t>
            </a:r>
          </a:p>
          <a:p>
            <a:pPr marL="342900" indent="-342900" algn="just">
              <a:buAutoNum type="alphaLcPeriod"/>
            </a:pPr>
            <a:r>
              <a:rPr lang="id-ID" sz="1600" dirty="0" smtClean="0"/>
              <a:t>Meyakini </a:t>
            </a:r>
            <a:r>
              <a:rPr lang="id-ID" sz="1600" dirty="0"/>
              <a:t>bahwa dengan membantu orang lain, kelak orang </a:t>
            </a:r>
            <a:r>
              <a:rPr lang="id-ID" sz="1600" dirty="0" smtClean="0"/>
              <a:t>lain </a:t>
            </a:r>
            <a:r>
              <a:rPr lang="id-ID" sz="1600" dirty="0"/>
              <a:t>juga akan membantu kita.</a:t>
            </a:r>
          </a:p>
          <a:p>
            <a:pPr marL="342900" indent="-342900" algn="just">
              <a:buAutoNum type="alphaLcPeriod"/>
            </a:pPr>
            <a:r>
              <a:rPr lang="id-ID" sz="1600" dirty="0" smtClean="0"/>
              <a:t>Senantiasa </a:t>
            </a:r>
            <a:r>
              <a:rPr lang="id-ID" sz="1600" dirty="0"/>
              <a:t>mengikuti kegiatan </a:t>
            </a:r>
            <a:r>
              <a:rPr lang="id-ID" sz="1600" dirty="0" smtClean="0"/>
              <a:t>sosial di semua tempat.</a:t>
            </a:r>
          </a:p>
          <a:p>
            <a:pPr marL="342900" indent="-342900" algn="just">
              <a:buAutoNum type="alphaLcPeriod"/>
            </a:pPr>
            <a:r>
              <a:rPr lang="id-ID" sz="1600" dirty="0" smtClean="0"/>
              <a:t>Dengan </a:t>
            </a:r>
            <a:r>
              <a:rPr lang="id-ID" sz="1600" dirty="0"/>
              <a:t>saling membantu, hasil yang didapatkan akan lebih </a:t>
            </a:r>
            <a:r>
              <a:rPr lang="id-ID" sz="1600" dirty="0" smtClean="0"/>
              <a:t>maksimal</a:t>
            </a:r>
            <a:r>
              <a:rPr lang="id-ID" sz="1600" dirty="0"/>
              <a:t>.</a:t>
            </a:r>
          </a:p>
          <a:p>
            <a:pPr marL="342900" indent="-342900" algn="just">
              <a:buAutoNum type="alphaLcPeriod"/>
            </a:pPr>
            <a:r>
              <a:rPr lang="id-ID" sz="1600" dirty="0" smtClean="0"/>
              <a:t>Melatih </a:t>
            </a:r>
            <a:r>
              <a:rPr lang="id-ID" sz="1600" dirty="0"/>
              <a:t>kepekaan agar memiliki sifat peduli terhadap sesama.</a:t>
            </a:r>
          </a:p>
        </p:txBody>
      </p:sp>
      <p:sp>
        <p:nvSpPr>
          <p:cNvPr id="18" name="Rectangle 17"/>
          <p:cNvSpPr/>
          <p:nvPr/>
        </p:nvSpPr>
        <p:spPr>
          <a:xfrm>
            <a:off x="304800" y="1123950"/>
            <a:ext cx="3840558" cy="400110"/>
          </a:xfrm>
          <a:prstGeom prst="rect">
            <a:avLst/>
          </a:prstGeom>
          <a:noFill/>
          <a:ln>
            <a:noFill/>
          </a:ln>
        </p:spPr>
        <p:txBody>
          <a:bodyPr wrap="square">
            <a:spAutoFit/>
          </a:bodyPr>
          <a:lstStyle/>
          <a:p>
            <a:pPr algn="ctr"/>
            <a:r>
              <a:rPr lang="id-ID" sz="2000" b="1" dirty="0" smtClean="0"/>
              <a:t>Cara Membiasakan Diri Ta’āwun</a:t>
            </a:r>
            <a:endParaRPr lang="id-ID" sz="2000" b="1"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20" y="170323"/>
            <a:ext cx="2754380" cy="725027"/>
          </a:xfrm>
          <a:prstGeom prst="rect">
            <a:avLst/>
          </a:prstGeom>
        </p:spPr>
      </p:pic>
      <p:sp>
        <p:nvSpPr>
          <p:cNvPr id="13" name="Rectangle 12"/>
          <p:cNvSpPr/>
          <p:nvPr/>
        </p:nvSpPr>
        <p:spPr>
          <a:xfrm>
            <a:off x="392804" y="239361"/>
            <a:ext cx="3874396" cy="542584"/>
          </a:xfrm>
          <a:prstGeom prst="rect">
            <a:avLst/>
          </a:prstGeom>
        </p:spPr>
        <p:txBody>
          <a:bodyPr wrap="square">
            <a:spAutoFit/>
          </a:bodyPr>
          <a:lstStyle/>
          <a:p>
            <a:pPr>
              <a:lnSpc>
                <a:spcPct val="110000"/>
              </a:lnSpc>
              <a:buSzPct val="100000"/>
            </a:pPr>
            <a:r>
              <a:rPr lang="id-ID" sz="2800" b="1" dirty="0">
                <a:solidFill>
                  <a:schemeClr val="bg1"/>
                </a:solidFill>
                <a:effectLst>
                  <a:outerShdw blurRad="38100" dist="38100" dir="2700000" algn="tl">
                    <a:srgbClr val="000000">
                      <a:alpha val="43137"/>
                    </a:srgbClr>
                  </a:outerShdw>
                </a:effectLst>
                <a:latin typeface="+mj-lt"/>
                <a:cs typeface="Arial" pitchFamily="34" charset="0"/>
              </a:rPr>
              <a:t>D. Ta’āwun </a:t>
            </a:r>
            <a:endParaRPr lang="en-US" sz="2800" b="1" dirty="0">
              <a:solidFill>
                <a:schemeClr val="bg1"/>
              </a:solidFill>
              <a:effectLst>
                <a:outerShdw blurRad="38100" dist="38100" dir="2700000" algn="tl">
                  <a:srgbClr val="000000">
                    <a:alpha val="43137"/>
                  </a:srgbClr>
                </a:outerShdw>
              </a:effectLst>
              <a:latin typeface="+mj-lt"/>
              <a:cs typeface="Arial" pitchFamily="34" charset="0"/>
            </a:endParaRPr>
          </a:p>
        </p:txBody>
      </p:sp>
      <p:pic>
        <p:nvPicPr>
          <p:cNvPr id="3074" name="Picture 2" descr="gotong royong"/>
          <p:cNvPicPr>
            <a:picLocks noChangeAspect="1" noChangeArrowheads="1"/>
          </p:cNvPicPr>
          <p:nvPr/>
        </p:nvPicPr>
        <p:blipFill>
          <a:blip r:embed="rId5" cstate="print">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198961" y="1510000"/>
            <a:ext cx="3144437" cy="2358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68947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2"/>
          <a:srcRect r="281"/>
          <a:stretch/>
        </p:blipFill>
        <p:spPr>
          <a:xfrm>
            <a:off x="0" y="4284223"/>
            <a:ext cx="9144000" cy="954527"/>
          </a:xfrm>
          <a:prstGeom prst="rect">
            <a:avLst/>
          </a:prstGeom>
        </p:spPr>
      </p:pic>
      <p:sp>
        <p:nvSpPr>
          <p:cNvPr id="9" name="Rectangle 8"/>
          <p:cNvSpPr/>
          <p:nvPr/>
        </p:nvSpPr>
        <p:spPr>
          <a:xfrm>
            <a:off x="4231727" y="1733550"/>
            <a:ext cx="4607473" cy="2308324"/>
          </a:xfrm>
          <a:prstGeom prst="rect">
            <a:avLst/>
          </a:prstGeom>
          <a:noFill/>
          <a:ln>
            <a:noFill/>
          </a:ln>
        </p:spPr>
        <p:txBody>
          <a:bodyPr wrap="square">
            <a:spAutoFit/>
          </a:bodyPr>
          <a:lstStyle/>
          <a:p>
            <a:pPr marL="342900" indent="-342900" algn="just">
              <a:buAutoNum type="alphaLcPeriod"/>
            </a:pPr>
            <a:r>
              <a:rPr lang="id-ID" sz="1600" dirty="0"/>
              <a:t>Mendapatkan pahala dari Allah Swt. karena menjalankan </a:t>
            </a:r>
            <a:r>
              <a:rPr lang="id-ID" sz="1600" dirty="0" smtClean="0"/>
              <a:t>perintah-Nya</a:t>
            </a:r>
            <a:r>
              <a:rPr lang="id-ID" sz="1600" dirty="0"/>
              <a:t>.</a:t>
            </a:r>
          </a:p>
          <a:p>
            <a:pPr marL="342900" indent="-342900" algn="just">
              <a:buAutoNum type="alphaLcPeriod"/>
            </a:pPr>
            <a:r>
              <a:rPr lang="id-ID" sz="1600" dirty="0" smtClean="0"/>
              <a:t>Barang </a:t>
            </a:r>
            <a:r>
              <a:rPr lang="id-ID" sz="1600" dirty="0"/>
              <a:t>siapa yang menolong orang lain, maka Allah Swt. </a:t>
            </a:r>
            <a:r>
              <a:rPr lang="id-ID" sz="1600" dirty="0" smtClean="0"/>
              <a:t>akan </a:t>
            </a:r>
            <a:r>
              <a:rPr lang="id-ID" sz="1600" dirty="0"/>
              <a:t>menolongnya di kemudian hari.</a:t>
            </a:r>
          </a:p>
          <a:p>
            <a:pPr marL="342900" indent="-342900" algn="just">
              <a:buAutoNum type="alphaLcPeriod"/>
            </a:pPr>
            <a:r>
              <a:rPr lang="id-ID" sz="1600" dirty="0" smtClean="0"/>
              <a:t>Memperkuat </a:t>
            </a:r>
            <a:r>
              <a:rPr lang="id-ID" sz="1600" dirty="0"/>
              <a:t>persatuan dan kesatuan.</a:t>
            </a:r>
          </a:p>
          <a:p>
            <a:pPr marL="342900" indent="-342900" algn="just">
              <a:buAutoNum type="alphaLcPeriod"/>
            </a:pPr>
            <a:r>
              <a:rPr lang="id-ID" sz="1600" dirty="0" smtClean="0"/>
              <a:t>Pekerjaan </a:t>
            </a:r>
            <a:r>
              <a:rPr lang="id-ID" sz="1600" dirty="0"/>
              <a:t>yang dilakukan bersama-sama akan terasa lebih </a:t>
            </a:r>
            <a:r>
              <a:rPr lang="id-ID" sz="1600" dirty="0" smtClean="0"/>
              <a:t>ringan </a:t>
            </a:r>
            <a:r>
              <a:rPr lang="id-ID" sz="1600" dirty="0"/>
              <a:t>dan cepat selesai.</a:t>
            </a:r>
          </a:p>
          <a:p>
            <a:pPr marL="342900" indent="-342900" algn="just">
              <a:buAutoNum type="alphaLcPeriod"/>
            </a:pPr>
            <a:r>
              <a:rPr lang="id-ID" sz="1600" dirty="0" smtClean="0"/>
              <a:t>Menjadi </a:t>
            </a:r>
            <a:r>
              <a:rPr lang="id-ID" sz="1600" dirty="0"/>
              <a:t>pribadi dengan nilai sosial yang tinggi.</a:t>
            </a:r>
          </a:p>
          <a:p>
            <a:pPr marL="342900" indent="-342900" algn="just">
              <a:buAutoNum type="alphaLcPeriod"/>
            </a:pPr>
            <a:r>
              <a:rPr lang="id-ID" sz="1600" dirty="0" smtClean="0"/>
              <a:t>Meringankan </a:t>
            </a:r>
            <a:r>
              <a:rPr lang="id-ID" sz="1600" dirty="0"/>
              <a:t>beban atau kesulitan orang lain.</a:t>
            </a:r>
          </a:p>
        </p:txBody>
      </p:sp>
      <p:sp>
        <p:nvSpPr>
          <p:cNvPr id="18" name="Rectangle 17"/>
          <p:cNvSpPr/>
          <p:nvPr/>
        </p:nvSpPr>
        <p:spPr>
          <a:xfrm>
            <a:off x="4231727" y="1355708"/>
            <a:ext cx="2702335" cy="400110"/>
          </a:xfrm>
          <a:prstGeom prst="rect">
            <a:avLst/>
          </a:prstGeom>
          <a:noFill/>
          <a:ln>
            <a:noFill/>
          </a:ln>
        </p:spPr>
        <p:txBody>
          <a:bodyPr wrap="square">
            <a:spAutoFit/>
          </a:bodyPr>
          <a:lstStyle/>
          <a:p>
            <a:pPr algn="ctr"/>
            <a:r>
              <a:rPr lang="id-ID" sz="2000" b="1" dirty="0"/>
              <a:t>Dampak </a:t>
            </a:r>
            <a:r>
              <a:rPr lang="id-ID" sz="2000" b="1" dirty="0" smtClean="0"/>
              <a:t>Positif Ta’āwun</a:t>
            </a:r>
            <a:endParaRPr lang="id-ID" sz="2000" b="1"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0" y="170323"/>
            <a:ext cx="2754380" cy="725027"/>
          </a:xfrm>
          <a:prstGeom prst="rect">
            <a:avLst/>
          </a:prstGeom>
        </p:spPr>
      </p:pic>
      <p:sp>
        <p:nvSpPr>
          <p:cNvPr id="11" name="Rectangle 10"/>
          <p:cNvSpPr/>
          <p:nvPr/>
        </p:nvSpPr>
        <p:spPr>
          <a:xfrm>
            <a:off x="392804" y="239361"/>
            <a:ext cx="3874396" cy="542584"/>
          </a:xfrm>
          <a:prstGeom prst="rect">
            <a:avLst/>
          </a:prstGeom>
        </p:spPr>
        <p:txBody>
          <a:bodyPr wrap="square">
            <a:spAutoFit/>
          </a:bodyPr>
          <a:lstStyle/>
          <a:p>
            <a:pPr>
              <a:lnSpc>
                <a:spcPct val="110000"/>
              </a:lnSpc>
              <a:buSzPct val="100000"/>
            </a:pPr>
            <a:r>
              <a:rPr lang="id-ID" sz="2800" b="1" dirty="0">
                <a:solidFill>
                  <a:schemeClr val="bg1"/>
                </a:solidFill>
                <a:effectLst>
                  <a:outerShdw blurRad="38100" dist="38100" dir="2700000" algn="tl">
                    <a:srgbClr val="000000">
                      <a:alpha val="43137"/>
                    </a:srgbClr>
                  </a:outerShdw>
                </a:effectLst>
                <a:latin typeface="+mj-lt"/>
                <a:cs typeface="Arial" pitchFamily="34" charset="0"/>
              </a:rPr>
              <a:t>D. Ta’āwun </a:t>
            </a:r>
            <a:endParaRPr lang="en-US" sz="2800" b="1" dirty="0">
              <a:solidFill>
                <a:schemeClr val="bg1"/>
              </a:solidFill>
              <a:effectLst>
                <a:outerShdw blurRad="38100" dist="38100" dir="2700000" algn="tl">
                  <a:srgbClr val="000000">
                    <a:alpha val="43137"/>
                  </a:srgbClr>
                </a:outerShdw>
              </a:effectLst>
              <a:latin typeface="+mj-lt"/>
              <a:cs typeface="Arial" pitchFamily="34" charset="0"/>
            </a:endParaRPr>
          </a:p>
        </p:txBody>
      </p:sp>
      <p:pic>
        <p:nvPicPr>
          <p:cNvPr id="9218" name="Picture 2" descr="image"/>
          <p:cNvPicPr>
            <a:picLocks noChangeAspect="1" noChangeArrowheads="1"/>
          </p:cNvPicPr>
          <p:nvPr/>
        </p:nvPicPr>
        <p:blipFill>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415445" y="1455187"/>
            <a:ext cx="3740082" cy="24965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86232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7999" y="209550"/>
            <a:ext cx="3048001" cy="762000"/>
          </a:xfrm>
          <a:prstGeom prst="rect">
            <a:avLst/>
          </a:prstGeom>
        </p:spPr>
      </p:pic>
      <p:sp>
        <p:nvSpPr>
          <p:cNvPr id="5" name="Rectangle 4"/>
          <p:cNvSpPr/>
          <p:nvPr/>
        </p:nvSpPr>
        <p:spPr>
          <a:xfrm>
            <a:off x="3581400" y="285750"/>
            <a:ext cx="2133600" cy="523220"/>
          </a:xfrm>
          <a:prstGeom prst="rect">
            <a:avLst/>
          </a:prstGeom>
        </p:spPr>
        <p:txBody>
          <a:bodyPr wrap="square">
            <a:spAutoFit/>
          </a:bodyPr>
          <a:lstStyle/>
          <a:p>
            <a:pPr lvl="0"/>
            <a:r>
              <a:rPr lang="en-US" altLang="en-GB" sz="2800" b="1" dirty="0" err="1" smtClean="0">
                <a:solidFill>
                  <a:schemeClr val="bg1"/>
                </a:solidFill>
                <a:latin typeface="+mj-lt"/>
                <a:cs typeface="Arial" panose="020B0604020202020204" pitchFamily="34" charset="0"/>
                <a:sym typeface="+mn-ea"/>
              </a:rPr>
              <a:t>Rangkuman</a:t>
            </a:r>
            <a:endParaRPr lang="en-US" altLang="en-GB" sz="3600" b="1" dirty="0">
              <a:solidFill>
                <a:schemeClr val="bg1"/>
              </a:solidFill>
              <a:latin typeface="+mj-lt"/>
              <a:cs typeface="Arial" panose="020B0604020202020204" pitchFamily="34" charset="0"/>
            </a:endParaRPr>
          </a:p>
        </p:txBody>
      </p:sp>
      <p:sp>
        <p:nvSpPr>
          <p:cNvPr id="17" name="Kotak Teks 2"/>
          <p:cNvSpPr txBox="1"/>
          <p:nvPr/>
        </p:nvSpPr>
        <p:spPr>
          <a:xfrm>
            <a:off x="533400" y="961370"/>
            <a:ext cx="8077200" cy="3539430"/>
          </a:xfrm>
          <a:prstGeom prst="rect">
            <a:avLst/>
          </a:prstGeom>
          <a:noFill/>
        </p:spPr>
        <p:txBody>
          <a:bodyPr wrap="square" rtlCol="0">
            <a:spAutoFit/>
          </a:bodyPr>
          <a:lstStyle/>
          <a:p>
            <a:pPr marL="342900" indent="-342900" algn="just">
              <a:buAutoNum type="arabicPeriod"/>
            </a:pPr>
            <a:r>
              <a:rPr lang="id-ID" sz="1600" dirty="0">
                <a:solidFill>
                  <a:schemeClr val="tx1">
                    <a:lumMod val="75000"/>
                    <a:lumOff val="25000"/>
                  </a:schemeClr>
                </a:solidFill>
                <a:latin typeface="Calibri" pitchFamily="34" charset="0"/>
                <a:cs typeface="Calibri" pitchFamily="34" charset="0"/>
              </a:rPr>
              <a:t>Menurut bahasa, husnuzan berasal dari kata dalam bahasa Arab yang artinya </a:t>
            </a:r>
            <a:r>
              <a:rPr lang="id-ID" sz="1600" dirty="0" smtClean="0">
                <a:solidFill>
                  <a:schemeClr val="tx1">
                    <a:lumMod val="75000"/>
                    <a:lumOff val="25000"/>
                  </a:schemeClr>
                </a:solidFill>
                <a:latin typeface="Calibri" pitchFamily="34" charset="0"/>
                <a:cs typeface="Calibri" pitchFamily="34" charset="0"/>
              </a:rPr>
              <a:t>berprasangka </a:t>
            </a:r>
            <a:r>
              <a:rPr lang="id-ID" sz="1600" dirty="0">
                <a:solidFill>
                  <a:schemeClr val="tx1">
                    <a:lumMod val="75000"/>
                    <a:lumOff val="25000"/>
                  </a:schemeClr>
                </a:solidFill>
                <a:latin typeface="Calibri" pitchFamily="34" charset="0"/>
                <a:cs typeface="Calibri" pitchFamily="34" charset="0"/>
              </a:rPr>
              <a:t>baik. Menurut istilah, husnuzan berarti sikap dan cara pandang </a:t>
            </a:r>
            <a:r>
              <a:rPr lang="id-ID" sz="1600" dirty="0" smtClean="0">
                <a:solidFill>
                  <a:schemeClr val="tx1">
                    <a:lumMod val="75000"/>
                    <a:lumOff val="25000"/>
                  </a:schemeClr>
                </a:solidFill>
                <a:latin typeface="Calibri" pitchFamily="34" charset="0"/>
                <a:cs typeface="Calibri" pitchFamily="34" charset="0"/>
              </a:rPr>
              <a:t>yang </a:t>
            </a:r>
            <a:r>
              <a:rPr lang="id-ID" sz="1600" dirty="0">
                <a:solidFill>
                  <a:schemeClr val="tx1">
                    <a:lumMod val="75000"/>
                    <a:lumOff val="25000"/>
                  </a:schemeClr>
                </a:solidFill>
                <a:latin typeface="Calibri" pitchFamily="34" charset="0"/>
                <a:cs typeface="Calibri" pitchFamily="34" charset="0"/>
              </a:rPr>
              <a:t>menyebabkan seseorang melihat sesuatu dengan positif atau baik disertai </a:t>
            </a:r>
            <a:r>
              <a:rPr lang="id-ID" sz="1600" dirty="0" smtClean="0">
                <a:solidFill>
                  <a:schemeClr val="tx1">
                    <a:lumMod val="75000"/>
                    <a:lumOff val="25000"/>
                  </a:schemeClr>
                </a:solidFill>
                <a:latin typeface="Calibri" pitchFamily="34" charset="0"/>
                <a:cs typeface="Calibri" pitchFamily="34" charset="0"/>
              </a:rPr>
              <a:t>dengan </a:t>
            </a:r>
            <a:r>
              <a:rPr lang="id-ID" sz="1600" dirty="0">
                <a:solidFill>
                  <a:schemeClr val="tx1">
                    <a:lumMod val="75000"/>
                    <a:lumOff val="25000"/>
                  </a:schemeClr>
                </a:solidFill>
                <a:latin typeface="Calibri" pitchFamily="34" charset="0"/>
                <a:cs typeface="Calibri" pitchFamily="34" charset="0"/>
              </a:rPr>
              <a:t>hati yang bersih. Husnuzan tidak hanya diterapkan kepada manusia, </a:t>
            </a:r>
            <a:r>
              <a:rPr lang="id-ID" sz="1600" dirty="0" smtClean="0">
                <a:solidFill>
                  <a:schemeClr val="tx1">
                    <a:lumMod val="75000"/>
                    <a:lumOff val="25000"/>
                  </a:schemeClr>
                </a:solidFill>
                <a:latin typeface="Calibri" pitchFamily="34" charset="0"/>
                <a:cs typeface="Calibri" pitchFamily="34" charset="0"/>
              </a:rPr>
              <a:t>tetapi </a:t>
            </a:r>
            <a:r>
              <a:rPr lang="id-ID" sz="1600" dirty="0">
                <a:solidFill>
                  <a:schemeClr val="tx1">
                    <a:lumMod val="75000"/>
                    <a:lumOff val="25000"/>
                  </a:schemeClr>
                </a:solidFill>
                <a:latin typeface="Calibri" pitchFamily="34" charset="0"/>
                <a:cs typeface="Calibri" pitchFamily="34" charset="0"/>
              </a:rPr>
              <a:t>juga kepada Allah Swt.</a:t>
            </a:r>
          </a:p>
          <a:p>
            <a:pPr marL="342900" indent="-342900" algn="just">
              <a:buAutoNum type="arabicPeriod"/>
            </a:pPr>
            <a:r>
              <a:rPr lang="id-ID" sz="1600" dirty="0" smtClean="0">
                <a:solidFill>
                  <a:schemeClr val="tx1">
                    <a:lumMod val="75000"/>
                    <a:lumOff val="25000"/>
                  </a:schemeClr>
                </a:solidFill>
                <a:latin typeface="Calibri" pitchFamily="34" charset="0"/>
                <a:cs typeface="Calibri" pitchFamily="34" charset="0"/>
              </a:rPr>
              <a:t>Tawadhu </a:t>
            </a:r>
            <a:r>
              <a:rPr lang="id-ID" sz="1600" dirty="0">
                <a:solidFill>
                  <a:schemeClr val="tx1">
                    <a:lumMod val="75000"/>
                    <a:lumOff val="25000"/>
                  </a:schemeClr>
                </a:solidFill>
                <a:latin typeface="Calibri" pitchFamily="34" charset="0"/>
                <a:cs typeface="Calibri" pitchFamily="34" charset="0"/>
              </a:rPr>
              <a:t>menurut bahasa adalah rendah hati. Adapun menurut istilah, tawadhu </a:t>
            </a:r>
            <a:r>
              <a:rPr lang="id-ID" sz="1600" dirty="0" smtClean="0">
                <a:solidFill>
                  <a:schemeClr val="tx1">
                    <a:lumMod val="75000"/>
                    <a:lumOff val="25000"/>
                  </a:schemeClr>
                </a:solidFill>
                <a:latin typeface="Calibri" pitchFamily="34" charset="0"/>
                <a:cs typeface="Calibri" pitchFamily="34" charset="0"/>
              </a:rPr>
              <a:t>adalah </a:t>
            </a:r>
            <a:r>
              <a:rPr lang="id-ID" sz="1600" dirty="0">
                <a:solidFill>
                  <a:schemeClr val="tx1">
                    <a:lumMod val="75000"/>
                    <a:lumOff val="25000"/>
                  </a:schemeClr>
                </a:solidFill>
                <a:latin typeface="Calibri" pitchFamily="34" charset="0"/>
                <a:cs typeface="Calibri" pitchFamily="34" charset="0"/>
              </a:rPr>
              <a:t>sikap merendahkan diri dengan tidak menampakkan kelebihan yang </a:t>
            </a:r>
            <a:r>
              <a:rPr lang="id-ID" sz="1600" dirty="0" smtClean="0">
                <a:solidFill>
                  <a:schemeClr val="tx1">
                    <a:lumMod val="75000"/>
                    <a:lumOff val="25000"/>
                  </a:schemeClr>
                </a:solidFill>
                <a:latin typeface="Calibri" pitchFamily="34" charset="0"/>
                <a:cs typeface="Calibri" pitchFamily="34" charset="0"/>
              </a:rPr>
              <a:t>dimiliki </a:t>
            </a:r>
            <a:r>
              <a:rPr lang="id-ID" sz="1600" dirty="0">
                <a:solidFill>
                  <a:schemeClr val="tx1">
                    <a:lumMod val="75000"/>
                    <a:lumOff val="25000"/>
                  </a:schemeClr>
                </a:solidFill>
                <a:latin typeface="Calibri" pitchFamily="34" charset="0"/>
                <a:cs typeface="Calibri" pitchFamily="34" charset="0"/>
              </a:rPr>
              <a:t>sehingga terhindar dari sifat angkuh dan sombong.</a:t>
            </a:r>
          </a:p>
          <a:p>
            <a:pPr marL="342900" indent="-342900" algn="just">
              <a:buAutoNum type="arabicPeriod"/>
            </a:pPr>
            <a:r>
              <a:rPr lang="id-ID" sz="1600" dirty="0" smtClean="0">
                <a:solidFill>
                  <a:schemeClr val="tx1">
                    <a:lumMod val="75000"/>
                    <a:lumOff val="25000"/>
                  </a:schemeClr>
                </a:solidFill>
                <a:latin typeface="Calibri" pitchFamily="34" charset="0"/>
                <a:cs typeface="Calibri" pitchFamily="34" charset="0"/>
              </a:rPr>
              <a:t>Tasamuh </a:t>
            </a:r>
            <a:r>
              <a:rPr lang="id-ID" sz="1600" dirty="0">
                <a:solidFill>
                  <a:schemeClr val="tx1">
                    <a:lumMod val="75000"/>
                    <a:lumOff val="25000"/>
                  </a:schemeClr>
                </a:solidFill>
                <a:latin typeface="Calibri" pitchFamily="34" charset="0"/>
                <a:cs typeface="Calibri" pitchFamily="34" charset="0"/>
              </a:rPr>
              <a:t>berasal dari kata dalam bahasa Arab yang berarti toleransi. Toleransi </a:t>
            </a:r>
            <a:r>
              <a:rPr lang="id-ID" sz="1600" dirty="0" smtClean="0">
                <a:solidFill>
                  <a:schemeClr val="tx1">
                    <a:lumMod val="75000"/>
                    <a:lumOff val="25000"/>
                  </a:schemeClr>
                </a:solidFill>
                <a:latin typeface="Calibri" pitchFamily="34" charset="0"/>
                <a:cs typeface="Calibri" pitchFamily="34" charset="0"/>
              </a:rPr>
              <a:t>dapat </a:t>
            </a:r>
            <a:r>
              <a:rPr lang="id-ID" sz="1600" dirty="0">
                <a:solidFill>
                  <a:schemeClr val="tx1">
                    <a:lumMod val="75000"/>
                    <a:lumOff val="25000"/>
                  </a:schemeClr>
                </a:solidFill>
                <a:latin typeface="Calibri" pitchFamily="34" charset="0"/>
                <a:cs typeface="Calibri" pitchFamily="34" charset="0"/>
              </a:rPr>
              <a:t>juga dikaitkan dengan sifat tenggang rasa, bermurah hati, dan berlapang </a:t>
            </a:r>
            <a:r>
              <a:rPr lang="id-ID" sz="1600" dirty="0" smtClean="0">
                <a:solidFill>
                  <a:schemeClr val="tx1">
                    <a:lumMod val="75000"/>
                    <a:lumOff val="25000"/>
                  </a:schemeClr>
                </a:solidFill>
                <a:latin typeface="Calibri" pitchFamily="34" charset="0"/>
                <a:cs typeface="Calibri" pitchFamily="34" charset="0"/>
              </a:rPr>
              <a:t>dada</a:t>
            </a:r>
            <a:r>
              <a:rPr lang="id-ID" sz="1600" dirty="0">
                <a:solidFill>
                  <a:schemeClr val="tx1">
                    <a:lumMod val="75000"/>
                    <a:lumOff val="25000"/>
                  </a:schemeClr>
                </a:solidFill>
                <a:latin typeface="Calibri" pitchFamily="34" charset="0"/>
                <a:cs typeface="Calibri" pitchFamily="34" charset="0"/>
              </a:rPr>
              <a:t>. Adapun menurut istilah, tasamuh adalah sikap saling menghormati dan </a:t>
            </a:r>
            <a:r>
              <a:rPr lang="id-ID" sz="1600" dirty="0" smtClean="0">
                <a:solidFill>
                  <a:schemeClr val="tx1">
                    <a:lumMod val="75000"/>
                    <a:lumOff val="25000"/>
                  </a:schemeClr>
                </a:solidFill>
                <a:latin typeface="Calibri" pitchFamily="34" charset="0"/>
                <a:cs typeface="Calibri" pitchFamily="34" charset="0"/>
              </a:rPr>
              <a:t>menghargai </a:t>
            </a:r>
            <a:r>
              <a:rPr lang="id-ID" sz="1600" dirty="0">
                <a:solidFill>
                  <a:schemeClr val="tx1">
                    <a:lumMod val="75000"/>
                    <a:lumOff val="25000"/>
                  </a:schemeClr>
                </a:solidFill>
                <a:latin typeface="Calibri" pitchFamily="34" charset="0"/>
                <a:cs typeface="Calibri" pitchFamily="34" charset="0"/>
              </a:rPr>
              <a:t>antarsesama, tetapi tetap memperhatikan batasan syariat.</a:t>
            </a:r>
          </a:p>
          <a:p>
            <a:pPr marL="342900" indent="-342900" algn="just">
              <a:buAutoNum type="arabicPeriod"/>
            </a:pPr>
            <a:r>
              <a:rPr lang="id-ID" sz="1600" dirty="0" smtClean="0">
                <a:solidFill>
                  <a:schemeClr val="tx1">
                    <a:lumMod val="75000"/>
                    <a:lumOff val="25000"/>
                  </a:schemeClr>
                </a:solidFill>
                <a:latin typeface="Calibri" pitchFamily="34" charset="0"/>
                <a:cs typeface="Calibri" pitchFamily="34" charset="0"/>
              </a:rPr>
              <a:t>Ta’āwun </a:t>
            </a:r>
            <a:r>
              <a:rPr lang="id-ID" sz="1600" dirty="0">
                <a:solidFill>
                  <a:schemeClr val="tx1">
                    <a:lumMod val="75000"/>
                    <a:lumOff val="25000"/>
                  </a:schemeClr>
                </a:solidFill>
                <a:latin typeface="Calibri" pitchFamily="34" charset="0"/>
                <a:cs typeface="Calibri" pitchFamily="34" charset="0"/>
              </a:rPr>
              <a:t>menurut bahasa berasal dari kata dalam bahasa Arab yang berarti </a:t>
            </a:r>
            <a:r>
              <a:rPr lang="id-ID" sz="1600" dirty="0" smtClean="0">
                <a:solidFill>
                  <a:schemeClr val="tx1">
                    <a:lumMod val="75000"/>
                    <a:lumOff val="25000"/>
                  </a:schemeClr>
                </a:solidFill>
                <a:latin typeface="Calibri" pitchFamily="34" charset="0"/>
                <a:cs typeface="Calibri" pitchFamily="34" charset="0"/>
              </a:rPr>
              <a:t>tolong-menolong </a:t>
            </a:r>
            <a:r>
              <a:rPr lang="id-ID" sz="1600" dirty="0">
                <a:solidFill>
                  <a:schemeClr val="tx1">
                    <a:lumMod val="75000"/>
                    <a:lumOff val="25000"/>
                  </a:schemeClr>
                </a:solidFill>
                <a:latin typeface="Calibri" pitchFamily="34" charset="0"/>
                <a:cs typeface="Calibri" pitchFamily="34" charset="0"/>
              </a:rPr>
              <a:t>atau saling membantu. Ta’āwun menurut istilah adalah sikap </a:t>
            </a:r>
            <a:r>
              <a:rPr lang="id-ID" sz="1600" dirty="0" smtClean="0">
                <a:solidFill>
                  <a:schemeClr val="tx1">
                    <a:lumMod val="75000"/>
                    <a:lumOff val="25000"/>
                  </a:schemeClr>
                </a:solidFill>
                <a:latin typeface="Calibri" pitchFamily="34" charset="0"/>
                <a:cs typeface="Calibri" pitchFamily="34" charset="0"/>
              </a:rPr>
              <a:t>tolong-menolong </a:t>
            </a:r>
            <a:r>
              <a:rPr lang="id-ID" sz="1600" dirty="0">
                <a:solidFill>
                  <a:schemeClr val="tx1">
                    <a:lumMod val="75000"/>
                    <a:lumOff val="25000"/>
                  </a:schemeClr>
                </a:solidFill>
                <a:latin typeface="Calibri" pitchFamily="34" charset="0"/>
                <a:cs typeface="Calibri" pitchFamily="34" charset="0"/>
              </a:rPr>
              <a:t>terhadap sesama dengan niat ikhlas dan mengharap rida Allah </a:t>
            </a:r>
            <a:r>
              <a:rPr lang="id-ID" sz="1600" dirty="0" smtClean="0">
                <a:solidFill>
                  <a:schemeClr val="tx1">
                    <a:lumMod val="75000"/>
                    <a:lumOff val="25000"/>
                  </a:schemeClr>
                </a:solidFill>
                <a:latin typeface="Calibri" pitchFamily="34" charset="0"/>
                <a:cs typeface="Calibri" pitchFamily="34" charset="0"/>
              </a:rPr>
              <a:t>Swt</a:t>
            </a:r>
            <a:r>
              <a:rPr lang="id-ID" sz="1600" dirty="0">
                <a:solidFill>
                  <a:schemeClr val="tx1">
                    <a:lumMod val="75000"/>
                    <a:lumOff val="25000"/>
                  </a:schemeClr>
                </a:solidFill>
                <a:latin typeface="Calibri" pitchFamily="34" charset="0"/>
                <a:cs typeface="Calibri" pitchFamily="34" charset="0"/>
              </a:rPr>
              <a:t>. Allah Swt</a:t>
            </a:r>
            <a:r>
              <a:rPr lang="id-ID" sz="1600" dirty="0" smtClean="0">
                <a:solidFill>
                  <a:schemeClr val="tx1">
                    <a:lumMod val="75000"/>
                    <a:lumOff val="25000"/>
                  </a:schemeClr>
                </a:solidFill>
                <a:latin typeface="Calibri" pitchFamily="34" charset="0"/>
                <a:cs typeface="Calibri" pitchFamily="34" charset="0"/>
              </a:rPr>
              <a:t>.</a:t>
            </a:r>
            <a:endParaRPr lang="id-ID" sz="1600" dirty="0">
              <a:solidFill>
                <a:schemeClr val="tx1">
                  <a:lumMod val="75000"/>
                  <a:lumOff val="25000"/>
                </a:schemeClr>
              </a:solidFill>
              <a:latin typeface="Calibri" pitchFamily="34" charset="0"/>
              <a:cs typeface="Calibri" pitchFamily="34" charset="0"/>
            </a:endParaRPr>
          </a:p>
        </p:txBody>
      </p:sp>
      <p:pic>
        <p:nvPicPr>
          <p:cNvPr id="26" name="Picture 25">
            <a:extLst>
              <a:ext uri="{FF2B5EF4-FFF2-40B4-BE49-F238E27FC236}">
                <a16:creationId xmlns:a16="http://schemas.microsoft.com/office/drawing/2014/main" id="{AA68D0E3-18FA-464B-A71F-F873F41B661F}"/>
              </a:ext>
            </a:extLst>
          </p:cNvPr>
          <p:cNvPicPr>
            <a:picLocks noChangeAspect="1"/>
          </p:cNvPicPr>
          <p:nvPr/>
        </p:nvPicPr>
        <p:blipFill rotWithShape="1">
          <a:blip r:embed="rId3"/>
          <a:srcRect l="-1" r="231"/>
          <a:stretch/>
        </p:blipFill>
        <p:spPr>
          <a:xfrm>
            <a:off x="0" y="4284223"/>
            <a:ext cx="9144000" cy="954527"/>
          </a:xfrm>
          <a:prstGeom prst="rect">
            <a:avLst/>
          </a:prstGeom>
        </p:spPr>
      </p:pic>
      <p:pic>
        <p:nvPicPr>
          <p:cNvPr id="7" name="Picture 6">
            <a:extLst>
              <a:ext uri="{FF2B5EF4-FFF2-40B4-BE49-F238E27FC236}">
                <a16:creationId xmlns:a16="http://schemas.microsoft.com/office/drawing/2014/main" id="{A1947A38-80B9-4996-9EF5-60CB2A953D9B}"/>
              </a:ext>
            </a:extLst>
          </p:cNvPr>
          <p:cNvPicPr>
            <a:picLocks noChangeAspect="1"/>
          </p:cNvPicPr>
          <p:nvPr/>
        </p:nvPicPr>
        <p:blipFill rotWithShape="1">
          <a:blip r:embed="rId4"/>
          <a:srcRect r="281"/>
          <a:stretch/>
        </p:blipFill>
        <p:spPr>
          <a:xfrm>
            <a:off x="0" y="4284223"/>
            <a:ext cx="9144000" cy="954527"/>
          </a:xfrm>
          <a:prstGeom prst="rect">
            <a:avLst/>
          </a:prstGeom>
        </p:spPr>
      </p:pic>
    </p:spTree>
    <p:extLst>
      <p:ext uri="{BB962C8B-B14F-4D97-AF65-F5344CB8AC3E}">
        <p14:creationId xmlns:p14="http://schemas.microsoft.com/office/powerpoint/2010/main" val="5413482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bldLst>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924704" y="1885950"/>
            <a:ext cx="3277612" cy="553998"/>
            <a:chOff x="165847" y="1950806"/>
            <a:chExt cx="3277612" cy="553998"/>
          </a:xfrm>
        </p:grpSpPr>
        <p:sp>
          <p:nvSpPr>
            <p:cNvPr id="36" name="Oval 35"/>
            <p:cNvSpPr/>
            <p:nvPr/>
          </p:nvSpPr>
          <p:spPr>
            <a:xfrm>
              <a:off x="3071145" y="2063777"/>
              <a:ext cx="372314" cy="381000"/>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165847" y="2063777"/>
              <a:ext cx="3119439" cy="381000"/>
            </a:xfrm>
            <a:prstGeom prst="rect">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bwMode="auto">
            <a:xfrm>
              <a:off x="174391" y="1950806"/>
              <a:ext cx="2896754" cy="553998"/>
            </a:xfrm>
            <a:prstGeom prst="rect">
              <a:avLst/>
            </a:prstGeom>
          </p:spPr>
          <p:txBody>
            <a:bodyPr wrap="none">
              <a:spAutoFit/>
            </a:bodyPr>
            <a:lstStyle/>
            <a:p>
              <a:pPr>
                <a:lnSpc>
                  <a:spcPct val="150000"/>
                </a:lnSpc>
                <a:defRPr/>
              </a:pPr>
              <a:r>
                <a:rPr lang="id-ID" sz="2000" b="1" noProof="1">
                  <a:solidFill>
                    <a:schemeClr val="bg1"/>
                  </a:solidFill>
                  <a:latin typeface="+mj-lt"/>
                  <a:cs typeface="Arial" pitchFamily="34" charset="0"/>
                </a:rPr>
                <a:t>TUJUAN PEMBELAJARAN:</a:t>
              </a:r>
              <a:endParaRPr lang="en-US" sz="2000" b="1" noProof="1">
                <a:solidFill>
                  <a:schemeClr val="bg1"/>
                </a:solidFill>
                <a:latin typeface="+mj-lt"/>
                <a:cs typeface="Arial" pitchFamily="34" charset="0"/>
              </a:endParaRPr>
            </a:p>
          </p:txBody>
        </p:sp>
      </p:grpSp>
      <p:sp>
        <p:nvSpPr>
          <p:cNvPr id="17" name="Rectangle 14"/>
          <p:cNvSpPr>
            <a:spLocks noChangeArrowheads="1"/>
          </p:cNvSpPr>
          <p:nvPr/>
        </p:nvSpPr>
        <p:spPr bwMode="auto">
          <a:xfrm>
            <a:off x="547966" y="2486620"/>
            <a:ext cx="8138834"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lvl="0" indent="-342900" algn="just">
              <a:buClrTx/>
              <a:buSzPct val="100000"/>
              <a:buFont typeface="+mj-lt"/>
              <a:buAutoNum type="arabicPeriod"/>
            </a:pPr>
            <a:r>
              <a:rPr lang="id-ID" dirty="0">
                <a:latin typeface="Calibri" pitchFamily="34" charset="0"/>
                <a:cs typeface="Calibri" pitchFamily="34" charset="0"/>
              </a:rPr>
              <a:t>Menguraikan pengertian husnuzan, tawadhu, tasamuh, dan </a:t>
            </a:r>
            <a:r>
              <a:rPr lang="id-ID" dirty="0" smtClean="0">
                <a:latin typeface="Calibri" pitchFamily="34" charset="0"/>
                <a:cs typeface="Calibri" pitchFamily="34" charset="0"/>
              </a:rPr>
              <a:t>ta’āwun dengan </a:t>
            </a:r>
            <a:r>
              <a:rPr lang="id-ID" dirty="0">
                <a:latin typeface="Calibri" pitchFamily="34" charset="0"/>
                <a:cs typeface="Calibri" pitchFamily="34" charset="0"/>
              </a:rPr>
              <a:t>benar.</a:t>
            </a:r>
          </a:p>
          <a:p>
            <a:pPr marL="342900" lvl="0" indent="-342900" algn="just">
              <a:buClrTx/>
              <a:buSzPct val="100000"/>
              <a:buFont typeface="+mj-lt"/>
              <a:buAutoNum type="arabicPeriod"/>
            </a:pPr>
            <a:r>
              <a:rPr lang="id-ID" dirty="0" smtClean="0">
                <a:latin typeface="Calibri" pitchFamily="34" charset="0"/>
                <a:cs typeface="Calibri" pitchFamily="34" charset="0"/>
              </a:rPr>
              <a:t>Menemukan </a:t>
            </a:r>
            <a:r>
              <a:rPr lang="id-ID" dirty="0">
                <a:latin typeface="Calibri" pitchFamily="34" charset="0"/>
                <a:cs typeface="Calibri" pitchFamily="34" charset="0"/>
              </a:rPr>
              <a:t>contoh husnuzan, tawadhu, tasamuh, dan </a:t>
            </a:r>
            <a:r>
              <a:rPr lang="id-ID" dirty="0" smtClean="0">
                <a:latin typeface="Calibri" pitchFamily="34" charset="0"/>
                <a:cs typeface="Calibri" pitchFamily="34" charset="0"/>
              </a:rPr>
              <a:t>ta’āwun dengan </a:t>
            </a:r>
            <a:r>
              <a:rPr lang="id-ID" dirty="0">
                <a:latin typeface="Calibri" pitchFamily="34" charset="0"/>
                <a:cs typeface="Calibri" pitchFamily="34" charset="0"/>
              </a:rPr>
              <a:t>benar.</a:t>
            </a:r>
          </a:p>
          <a:p>
            <a:pPr marL="342900" lvl="0" indent="-342900" algn="just">
              <a:buClrTx/>
              <a:buSzPct val="100000"/>
              <a:buFont typeface="+mj-lt"/>
              <a:buAutoNum type="arabicPeriod"/>
            </a:pPr>
            <a:r>
              <a:rPr lang="id-ID" dirty="0" smtClean="0">
                <a:latin typeface="Calibri" pitchFamily="34" charset="0"/>
                <a:cs typeface="Calibri" pitchFamily="34" charset="0"/>
              </a:rPr>
              <a:t>Menelaah </a:t>
            </a:r>
            <a:r>
              <a:rPr lang="id-ID" dirty="0">
                <a:latin typeface="Calibri" pitchFamily="34" charset="0"/>
                <a:cs typeface="Calibri" pitchFamily="34" charset="0"/>
              </a:rPr>
              <a:t>dampak positif husnuzan, tawadhu, tasamuh, dan </a:t>
            </a:r>
            <a:r>
              <a:rPr lang="id-ID" dirty="0" smtClean="0">
                <a:latin typeface="Calibri" pitchFamily="34" charset="0"/>
                <a:cs typeface="Calibri" pitchFamily="34" charset="0"/>
              </a:rPr>
              <a:t>ta’āwun dengan </a:t>
            </a:r>
            <a:r>
              <a:rPr lang="id-ID" dirty="0">
                <a:latin typeface="Calibri" pitchFamily="34" charset="0"/>
                <a:cs typeface="Calibri" pitchFamily="34" charset="0"/>
              </a:rPr>
              <a:t>benar. </a:t>
            </a:r>
          </a:p>
          <a:p>
            <a:pPr marL="342900" lvl="0" indent="-342900" algn="just">
              <a:buClrTx/>
              <a:buSzPct val="100000"/>
              <a:buFont typeface="+mj-lt"/>
              <a:buAutoNum type="arabicPeriod"/>
            </a:pPr>
            <a:r>
              <a:rPr lang="id-ID" dirty="0" smtClean="0">
                <a:latin typeface="Calibri" pitchFamily="34" charset="0"/>
                <a:cs typeface="Calibri" pitchFamily="34" charset="0"/>
              </a:rPr>
              <a:t>Menerapkan </a:t>
            </a:r>
            <a:r>
              <a:rPr lang="id-ID" dirty="0">
                <a:latin typeface="Calibri" pitchFamily="34" charset="0"/>
                <a:cs typeface="Calibri" pitchFamily="34" charset="0"/>
              </a:rPr>
              <a:t>perilaku husnuzan, tawadhu, tasamuh, dan </a:t>
            </a:r>
            <a:r>
              <a:rPr lang="id-ID" dirty="0" smtClean="0">
                <a:latin typeface="Calibri" pitchFamily="34" charset="0"/>
                <a:cs typeface="Calibri" pitchFamily="34" charset="0"/>
              </a:rPr>
              <a:t>ta’āwun dengan </a:t>
            </a:r>
            <a:r>
              <a:rPr lang="id-ID" dirty="0">
                <a:latin typeface="Calibri" pitchFamily="34" charset="0"/>
                <a:cs typeface="Calibri" pitchFamily="34" charset="0"/>
              </a:rPr>
              <a:t>benar dalam kehidupan sehari-hari.</a:t>
            </a:r>
            <a:endParaRPr lang="en-ID" dirty="0">
              <a:latin typeface="Calibri" pitchFamily="34" charset="0"/>
              <a:cs typeface="Calibri" pitchFamily="34" charset="0"/>
            </a:endParaRPr>
          </a:p>
        </p:txBody>
      </p:sp>
      <p:pic>
        <p:nvPicPr>
          <p:cNvPr id="21" name="Picture 20">
            <a:extLst>
              <a:ext uri="{FF2B5EF4-FFF2-40B4-BE49-F238E27FC236}">
                <a16:creationId xmlns:a16="http://schemas.microsoft.com/office/drawing/2014/main" id="{A1947A38-80B9-4996-9EF5-60CB2A953D9B}"/>
              </a:ext>
            </a:extLst>
          </p:cNvPr>
          <p:cNvPicPr>
            <a:picLocks noChangeAspect="1"/>
          </p:cNvPicPr>
          <p:nvPr/>
        </p:nvPicPr>
        <p:blipFill rotWithShape="1">
          <a:blip r:embed="rId2"/>
          <a:srcRect r="281"/>
          <a:stretch/>
        </p:blipFill>
        <p:spPr>
          <a:xfrm>
            <a:off x="0" y="4284223"/>
            <a:ext cx="9144000" cy="954527"/>
          </a:xfrm>
          <a:prstGeom prst="rect">
            <a:avLst/>
          </a:prstGeom>
        </p:spPr>
      </p:pic>
      <p:grpSp>
        <p:nvGrpSpPr>
          <p:cNvPr id="26" name="Group 25"/>
          <p:cNvGrpSpPr/>
          <p:nvPr/>
        </p:nvGrpSpPr>
        <p:grpSpPr>
          <a:xfrm>
            <a:off x="152400" y="125270"/>
            <a:ext cx="7062800" cy="1610978"/>
            <a:chOff x="25248" y="-29828"/>
            <a:chExt cx="6960620" cy="1610978"/>
          </a:xfrm>
        </p:grpSpPr>
        <p:grpSp>
          <p:nvGrpSpPr>
            <p:cNvPr id="28" name="Group 27"/>
            <p:cNvGrpSpPr/>
            <p:nvPr/>
          </p:nvGrpSpPr>
          <p:grpSpPr>
            <a:xfrm>
              <a:off x="25248" y="-29828"/>
              <a:ext cx="1552692" cy="1559792"/>
              <a:chOff x="2895601" y="-542991"/>
              <a:chExt cx="960519" cy="960519"/>
            </a:xfrm>
            <a:solidFill>
              <a:srgbClr val="7030A0"/>
            </a:solidFill>
          </p:grpSpPr>
          <p:sp>
            <p:nvSpPr>
              <p:cNvPr id="48" name="Oval 47"/>
              <p:cNvSpPr/>
              <p:nvPr/>
            </p:nvSpPr>
            <p:spPr>
              <a:xfrm>
                <a:off x="2895601" y="-542991"/>
                <a:ext cx="960519" cy="9605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dirty="0">
                  <a:solidFill>
                    <a:srgbClr val="4F81BD"/>
                  </a:solidFill>
                </a:endParaRPr>
              </a:p>
            </p:txBody>
          </p:sp>
          <p:sp>
            <p:nvSpPr>
              <p:cNvPr id="49" name="Oval 48"/>
              <p:cNvSpPr/>
              <p:nvPr/>
            </p:nvSpPr>
            <p:spPr>
              <a:xfrm>
                <a:off x="2926336" y="-512255"/>
                <a:ext cx="898264" cy="898263"/>
              </a:xfrm>
              <a:prstGeom prst="ellipse">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dirty="0"/>
              </a:p>
            </p:txBody>
          </p:sp>
        </p:grpSp>
        <p:sp>
          <p:nvSpPr>
            <p:cNvPr id="30" name="Rounded Rectangle 29"/>
            <p:cNvSpPr/>
            <p:nvPr/>
          </p:nvSpPr>
          <p:spPr>
            <a:xfrm>
              <a:off x="685800" y="266809"/>
              <a:ext cx="6173328" cy="1180589"/>
            </a:xfrm>
            <a:prstGeom prst="roundRect">
              <a:avLst/>
            </a:prstGeom>
            <a:solidFill>
              <a:schemeClr val="accent4">
                <a:lumMod val="60000"/>
                <a:lumOff val="40000"/>
              </a:schemeClr>
            </a:solidFill>
            <a:ln>
              <a:solidFill>
                <a:schemeClr val="accent5">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 name="Horizontal Scroll 32"/>
            <p:cNvSpPr/>
            <p:nvPr/>
          </p:nvSpPr>
          <p:spPr>
            <a:xfrm>
              <a:off x="878818" y="24225"/>
              <a:ext cx="6107050" cy="1480725"/>
            </a:xfrm>
            <a:prstGeom prst="horizontalScroll">
              <a:avLst/>
            </a:prstGeom>
            <a:solidFill>
              <a:schemeClr val="accent4">
                <a:lumMod val="60000"/>
                <a:lumOff val="40000"/>
              </a:schemeClr>
            </a:solidFill>
            <a:ln w="28575">
              <a:solidFill>
                <a:schemeClr val="accent5">
                  <a:lumMod val="50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pSp>
          <p:nvGrpSpPr>
            <p:cNvPr id="34" name="Group 33"/>
            <p:cNvGrpSpPr/>
            <p:nvPr/>
          </p:nvGrpSpPr>
          <p:grpSpPr>
            <a:xfrm>
              <a:off x="76200" y="21358"/>
              <a:ext cx="1552692" cy="1559792"/>
              <a:chOff x="2895601" y="-542991"/>
              <a:chExt cx="960519" cy="960519"/>
            </a:xfrm>
            <a:solidFill>
              <a:srgbClr val="F286ED"/>
            </a:solidFill>
          </p:grpSpPr>
          <p:grpSp>
            <p:nvGrpSpPr>
              <p:cNvPr id="43" name="Group 42"/>
              <p:cNvGrpSpPr/>
              <p:nvPr/>
            </p:nvGrpSpPr>
            <p:grpSpPr>
              <a:xfrm>
                <a:off x="2895601" y="-542991"/>
                <a:ext cx="960519" cy="960519"/>
                <a:chOff x="2895601" y="-542991"/>
                <a:chExt cx="960519" cy="960519"/>
              </a:xfrm>
              <a:grpFill/>
            </p:grpSpPr>
            <p:sp>
              <p:nvSpPr>
                <p:cNvPr id="46" name="Oval 45"/>
                <p:cNvSpPr/>
                <p:nvPr/>
              </p:nvSpPr>
              <p:spPr>
                <a:xfrm>
                  <a:off x="2895601" y="-542991"/>
                  <a:ext cx="960519" cy="9605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dirty="0">
                    <a:solidFill>
                      <a:srgbClr val="4F81BD"/>
                    </a:solidFill>
                  </a:endParaRPr>
                </a:p>
              </p:txBody>
            </p:sp>
            <p:sp>
              <p:nvSpPr>
                <p:cNvPr id="47" name="Oval 46"/>
                <p:cNvSpPr/>
                <p:nvPr/>
              </p:nvSpPr>
              <p:spPr>
                <a:xfrm>
                  <a:off x="2926336" y="-512255"/>
                  <a:ext cx="898264" cy="898263"/>
                </a:xfrm>
                <a:prstGeom prst="ellipse">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dirty="0"/>
                </a:p>
              </p:txBody>
            </p:sp>
          </p:grpSp>
          <p:sp>
            <p:nvSpPr>
              <p:cNvPr id="44" name="Rectangle 43"/>
              <p:cNvSpPr/>
              <p:nvPr/>
            </p:nvSpPr>
            <p:spPr>
              <a:xfrm>
                <a:off x="3199469" y="-75728"/>
                <a:ext cx="369809" cy="383796"/>
              </a:xfrm>
              <a:prstGeom prst="rect">
                <a:avLst/>
              </a:prstGeom>
              <a:grpFill/>
            </p:spPr>
            <p:txBody>
              <a:bodyPr wrap="none" lIns="68580" tIns="34290" rIns="68580" bIns="34290">
                <a:spAutoFit/>
              </a:bodyPr>
              <a:lstStyle/>
              <a:p>
                <a:pPr algn="ctr"/>
                <a:r>
                  <a:rPr lang="en-US" sz="3600" b="1" dirty="0" smtClean="0">
                    <a:ln w="0"/>
                    <a:solidFill>
                      <a:schemeClr val="bg1"/>
                    </a:solidFill>
                    <a:effectLst>
                      <a:outerShdw blurRad="38100" dist="19050" dir="2700000" algn="tl" rotWithShape="0">
                        <a:schemeClr val="dk1">
                          <a:alpha val="40000"/>
                        </a:schemeClr>
                      </a:outerShdw>
                    </a:effectLst>
                  </a:rPr>
                  <a:t>0</a:t>
                </a:r>
                <a:r>
                  <a:rPr lang="id-ID" sz="3600" b="1" dirty="0">
                    <a:ln w="0"/>
                    <a:solidFill>
                      <a:schemeClr val="bg1"/>
                    </a:solidFill>
                    <a:effectLst>
                      <a:outerShdw blurRad="38100" dist="19050" dir="2700000" algn="tl" rotWithShape="0">
                        <a:schemeClr val="dk1">
                          <a:alpha val="40000"/>
                        </a:schemeClr>
                      </a:outerShdw>
                    </a:effectLst>
                  </a:rPr>
                  <a:t>8</a:t>
                </a:r>
                <a:endParaRPr lang="en-US" sz="3600" b="1" dirty="0">
                  <a:ln w="0"/>
                  <a:solidFill>
                    <a:schemeClr val="bg1"/>
                  </a:solidFill>
                  <a:effectLst>
                    <a:outerShdw blurRad="38100" dist="19050" dir="2700000" algn="tl" rotWithShape="0">
                      <a:schemeClr val="dk1">
                        <a:alpha val="40000"/>
                      </a:schemeClr>
                    </a:outerShdw>
                  </a:effectLst>
                </a:endParaRPr>
              </a:p>
            </p:txBody>
          </p:sp>
          <p:sp>
            <p:nvSpPr>
              <p:cNvPr id="45" name="Rectangle 44"/>
              <p:cNvSpPr/>
              <p:nvPr/>
            </p:nvSpPr>
            <p:spPr>
              <a:xfrm>
                <a:off x="3114265" y="-431148"/>
                <a:ext cx="539850" cy="371515"/>
              </a:xfrm>
              <a:prstGeom prst="rect">
                <a:avLst/>
              </a:prstGeom>
              <a:grpFill/>
            </p:spPr>
            <p:txBody>
              <a:bodyPr wrap="none" lIns="68580" tIns="34290" rIns="68580" bIns="34290">
                <a:spAutoFit/>
              </a:bodyPr>
              <a:lstStyle/>
              <a:p>
                <a:pPr algn="ctr"/>
                <a:r>
                  <a:rPr lang="en-US" sz="3600" b="1" dirty="0">
                    <a:ln w="0"/>
                    <a:solidFill>
                      <a:schemeClr val="bg1"/>
                    </a:solidFill>
                    <a:effectLst>
                      <a:outerShdw blurRad="38100" dist="19050" dir="2700000" algn="tl" rotWithShape="0">
                        <a:schemeClr val="dk1">
                          <a:alpha val="40000"/>
                        </a:schemeClr>
                      </a:outerShdw>
                    </a:effectLst>
                  </a:rPr>
                  <a:t>Bab</a:t>
                </a:r>
              </a:p>
            </p:txBody>
          </p:sp>
        </p:grpSp>
        <p:sp>
          <p:nvSpPr>
            <p:cNvPr id="35" name="テキスト プレースホルダー 17"/>
            <p:cNvSpPr txBox="1">
              <a:spLocks/>
            </p:cNvSpPr>
            <p:nvPr/>
          </p:nvSpPr>
          <p:spPr>
            <a:xfrm>
              <a:off x="1616877" y="209550"/>
              <a:ext cx="5368991" cy="1028061"/>
            </a:xfrm>
            <a:prstGeom prst="rect">
              <a:avLst/>
            </a:prstGeom>
          </p:spPr>
          <p:txBody>
            <a:bodyPr vert="horz" lIns="36000" tIns="36000" rIns="36000" bIns="36000" rtlCol="0" anchor="ctr">
              <a:noAutofit/>
            </a:bodyPr>
            <a:lstStyle>
              <a:lvl1pPr marL="342900" indent="-342900" algn="l" defTabSz="1632753" rtl="0" eaLnBrk="1" latinLnBrk="0" hangingPunct="1">
                <a:lnSpc>
                  <a:spcPct val="120000"/>
                </a:lnSpc>
                <a:spcBef>
                  <a:spcPts val="1200"/>
                </a:spcBef>
                <a:buClr>
                  <a:schemeClr val="accent5"/>
                </a:buClr>
                <a:buFont typeface="Wingdings" panose="05000000000000000000" pitchFamily="2" charset="2"/>
                <a:buChar char="l"/>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marL="0" indent="0" algn="ctr">
                <a:buNone/>
              </a:pPr>
              <a:r>
                <a:rPr lang="id-ID" sz="3000" b="1" dirty="0">
                  <a:ln w="0"/>
                  <a:solidFill>
                    <a:schemeClr val="bg1"/>
                  </a:solidFill>
                  <a:cs typeface="Arial" panose="020B0604020202020204" pitchFamily="34" charset="0"/>
                </a:rPr>
                <a:t>Akhlak Terpuji </a:t>
              </a:r>
              <a:r>
                <a:rPr lang="id-ID" sz="3000" b="1" dirty="0" smtClean="0">
                  <a:ln w="0"/>
                  <a:solidFill>
                    <a:schemeClr val="bg1"/>
                  </a:solidFill>
                  <a:cs typeface="Arial" panose="020B0604020202020204" pitchFamily="34" charset="0"/>
                </a:rPr>
                <a:t>Husnuzan, Tawadhu</a:t>
              </a:r>
              <a:r>
                <a:rPr lang="id-ID" sz="3000" b="1" dirty="0">
                  <a:ln w="0"/>
                  <a:solidFill>
                    <a:schemeClr val="bg1"/>
                  </a:solidFill>
                  <a:cs typeface="Arial" panose="020B0604020202020204" pitchFamily="34" charset="0"/>
                </a:rPr>
                <a:t>, Tasamuh, </a:t>
              </a:r>
              <a:r>
                <a:rPr lang="id-ID" sz="3000" b="1" dirty="0" smtClean="0">
                  <a:ln w="0"/>
                  <a:solidFill>
                    <a:schemeClr val="bg1"/>
                  </a:solidFill>
                  <a:cs typeface="Arial" panose="020B0604020202020204" pitchFamily="34" charset="0"/>
                </a:rPr>
                <a:t>dan Ta’āwun</a:t>
              </a:r>
              <a:endParaRPr lang="id-ID" sz="3000" b="1" dirty="0">
                <a:ln w="0"/>
                <a:solidFill>
                  <a:schemeClr val="bg1"/>
                </a:solidFill>
                <a:cs typeface="Arial" panose="020B0604020202020204" pitchFamily="34" charset="0"/>
              </a:endParaRPr>
            </a:p>
          </p:txBody>
        </p:sp>
      </p:grpSp>
    </p:spTree>
    <p:extLst>
      <p:ext uri="{BB962C8B-B14F-4D97-AF65-F5344CB8AC3E}">
        <p14:creationId xmlns:p14="http://schemas.microsoft.com/office/powerpoint/2010/main" val="27797275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133350"/>
            <a:ext cx="5115017" cy="704480"/>
          </a:xfrm>
          <a:prstGeom prst="rect">
            <a:avLst/>
          </a:prstGeom>
        </p:spPr>
      </p:pic>
      <p:sp>
        <p:nvSpPr>
          <p:cNvPr id="3" name="Rectangle 2"/>
          <p:cNvSpPr/>
          <p:nvPr/>
        </p:nvSpPr>
        <p:spPr>
          <a:xfrm>
            <a:off x="533400" y="193082"/>
            <a:ext cx="5562600" cy="542584"/>
          </a:xfrm>
          <a:prstGeom prst="rect">
            <a:avLst/>
          </a:prstGeom>
        </p:spPr>
        <p:txBody>
          <a:bodyPr wrap="square">
            <a:spAutoFit/>
          </a:bodyPr>
          <a:lstStyle/>
          <a:p>
            <a:pPr>
              <a:lnSpc>
                <a:spcPct val="110000"/>
              </a:lnSpc>
              <a:buSzPct val="100000"/>
            </a:pPr>
            <a:r>
              <a:rPr lang="en-US" sz="2800" b="1" dirty="0" err="1">
                <a:solidFill>
                  <a:schemeClr val="bg1"/>
                </a:solidFill>
                <a:effectLst>
                  <a:outerShdw blurRad="38100" dist="38100" dir="2700000" algn="tl">
                    <a:srgbClr val="000000">
                      <a:alpha val="43137"/>
                    </a:srgbClr>
                  </a:outerShdw>
                </a:effectLst>
                <a:latin typeface="+mj-lt"/>
                <a:cs typeface="Arial" pitchFamily="34" charset="0"/>
              </a:rPr>
              <a:t>Apa</a:t>
            </a:r>
            <a:r>
              <a:rPr lang="en-US" sz="2800" b="1" dirty="0">
                <a:solidFill>
                  <a:schemeClr val="bg1"/>
                </a:solidFill>
                <a:effectLst>
                  <a:outerShdw blurRad="38100" dist="38100" dir="2700000" algn="tl">
                    <a:srgbClr val="000000">
                      <a:alpha val="43137"/>
                    </a:srgbClr>
                  </a:outerShdw>
                </a:effectLst>
                <a:latin typeface="+mj-lt"/>
                <a:cs typeface="Arial" pitchFamily="34" charset="0"/>
              </a:rPr>
              <a:t> yang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akan</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kita</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pelajari</a:t>
            </a:r>
            <a:r>
              <a:rPr lang="en-US" sz="2800" b="1" dirty="0">
                <a:solidFill>
                  <a:schemeClr val="bg1"/>
                </a:solidFill>
                <a:effectLst>
                  <a:outerShdw blurRad="38100" dist="38100" dir="2700000" algn="tl">
                    <a:srgbClr val="000000">
                      <a:alpha val="43137"/>
                    </a:srgbClr>
                  </a:outerShdw>
                </a:effectLst>
                <a:latin typeface="+mj-lt"/>
                <a:cs typeface="Arial" pitchFamily="34" charset="0"/>
              </a:rPr>
              <a:t>?</a:t>
            </a:r>
          </a:p>
        </p:txBody>
      </p:sp>
      <p:pic>
        <p:nvPicPr>
          <p:cNvPr id="4" name="Picture 3">
            <a:extLst>
              <a:ext uri="{FF2B5EF4-FFF2-40B4-BE49-F238E27FC236}">
                <a16:creationId xmlns:a16="http://schemas.microsoft.com/office/drawing/2014/main" id="{A1947A38-80B9-4996-9EF5-60CB2A953D9B}"/>
              </a:ext>
            </a:extLst>
          </p:cNvPr>
          <p:cNvPicPr>
            <a:picLocks noChangeAspect="1"/>
          </p:cNvPicPr>
          <p:nvPr/>
        </p:nvPicPr>
        <p:blipFill rotWithShape="1">
          <a:blip r:embed="rId3"/>
          <a:srcRect r="281"/>
          <a:stretch/>
        </p:blipFill>
        <p:spPr>
          <a:xfrm>
            <a:off x="0" y="4284223"/>
            <a:ext cx="9144000" cy="954527"/>
          </a:xfrm>
          <a:prstGeom prst="rect">
            <a:avLst/>
          </a:prstGeom>
        </p:spPr>
      </p:pic>
      <p:sp>
        <p:nvSpPr>
          <p:cNvPr id="13" name="Oval 12"/>
          <p:cNvSpPr/>
          <p:nvPr/>
        </p:nvSpPr>
        <p:spPr>
          <a:xfrm>
            <a:off x="6457200" y="2399550"/>
            <a:ext cx="1620000" cy="1620000"/>
          </a:xfrm>
          <a:prstGeom prst="ellipse">
            <a:avLst/>
          </a:prstGeom>
          <a:solidFill>
            <a:schemeClr val="accent2">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id-ID"/>
          </a:p>
        </p:txBody>
      </p:sp>
      <p:sp>
        <p:nvSpPr>
          <p:cNvPr id="17" name="Oval 16"/>
          <p:cNvSpPr/>
          <p:nvPr/>
        </p:nvSpPr>
        <p:spPr>
          <a:xfrm>
            <a:off x="3180600" y="2399550"/>
            <a:ext cx="1620000" cy="1620000"/>
          </a:xfrm>
          <a:prstGeom prst="ellipse">
            <a:avLst/>
          </a:prstGeom>
          <a:solidFill>
            <a:schemeClr val="accent2">
              <a:lumMod val="60000"/>
              <a:lumOff val="4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id-ID"/>
          </a:p>
        </p:txBody>
      </p:sp>
      <p:sp>
        <p:nvSpPr>
          <p:cNvPr id="18" name="Oval 17"/>
          <p:cNvSpPr/>
          <p:nvPr/>
        </p:nvSpPr>
        <p:spPr>
          <a:xfrm>
            <a:off x="4672338" y="1399961"/>
            <a:ext cx="1620000" cy="1620000"/>
          </a:xfrm>
          <a:prstGeom prst="ellipse">
            <a:avLst/>
          </a:prstGeom>
          <a:solidFill>
            <a:schemeClr val="accent2">
              <a:lumMod val="75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id-ID"/>
          </a:p>
        </p:txBody>
      </p:sp>
      <p:sp>
        <p:nvSpPr>
          <p:cNvPr id="27" name="Oval 26"/>
          <p:cNvSpPr/>
          <p:nvPr/>
        </p:nvSpPr>
        <p:spPr>
          <a:xfrm>
            <a:off x="4419600" y="1387885"/>
            <a:ext cx="720000" cy="720000"/>
          </a:xfrm>
          <a:prstGeom prst="ellipse">
            <a:avLst/>
          </a:prstGeom>
          <a:solidFill>
            <a:schemeClr val="accent2">
              <a:lumMod val="75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id-ID"/>
          </a:p>
        </p:txBody>
      </p:sp>
      <p:sp>
        <p:nvSpPr>
          <p:cNvPr id="28" name="Oval 27"/>
          <p:cNvSpPr/>
          <p:nvPr/>
        </p:nvSpPr>
        <p:spPr>
          <a:xfrm>
            <a:off x="2910600" y="2353426"/>
            <a:ext cx="720000" cy="720000"/>
          </a:xfrm>
          <a:prstGeom prst="ellipse">
            <a:avLst/>
          </a:prstGeom>
          <a:solidFill>
            <a:schemeClr val="accent2">
              <a:lumMod val="60000"/>
              <a:lumOff val="4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id-ID"/>
          </a:p>
        </p:txBody>
      </p:sp>
      <p:sp>
        <p:nvSpPr>
          <p:cNvPr id="29" name="Oval 28"/>
          <p:cNvSpPr/>
          <p:nvPr/>
        </p:nvSpPr>
        <p:spPr>
          <a:xfrm>
            <a:off x="6248400" y="2353426"/>
            <a:ext cx="720000" cy="720000"/>
          </a:xfrm>
          <a:prstGeom prst="ellipse">
            <a:avLst/>
          </a:prstGeom>
          <a:solidFill>
            <a:schemeClr val="accent2">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id-ID"/>
          </a:p>
        </p:txBody>
      </p:sp>
      <p:grpSp>
        <p:nvGrpSpPr>
          <p:cNvPr id="9" name="Group 8"/>
          <p:cNvGrpSpPr/>
          <p:nvPr/>
        </p:nvGrpSpPr>
        <p:grpSpPr>
          <a:xfrm>
            <a:off x="991800" y="1394184"/>
            <a:ext cx="1980000" cy="1625777"/>
            <a:chOff x="440265" y="1241784"/>
            <a:chExt cx="1980000" cy="1625777"/>
          </a:xfrm>
        </p:grpSpPr>
        <p:sp>
          <p:nvSpPr>
            <p:cNvPr id="5" name="Oval 4"/>
            <p:cNvSpPr/>
            <p:nvPr/>
          </p:nvSpPr>
          <p:spPr>
            <a:xfrm>
              <a:off x="800265" y="1247561"/>
              <a:ext cx="1620000" cy="1620000"/>
            </a:xfrm>
            <a:prstGeom prst="ellipse">
              <a:avLst/>
            </a:prstGeom>
            <a:solidFill>
              <a:schemeClr val="accent2">
                <a:lumMod val="40000"/>
                <a:lumOff val="6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id-ID"/>
            </a:p>
          </p:txBody>
        </p:sp>
        <p:sp>
          <p:nvSpPr>
            <p:cNvPr id="26" name="Oval 25"/>
            <p:cNvSpPr/>
            <p:nvPr/>
          </p:nvSpPr>
          <p:spPr>
            <a:xfrm>
              <a:off x="440265" y="1241784"/>
              <a:ext cx="720000" cy="720000"/>
            </a:xfrm>
            <a:prstGeom prst="ellipse">
              <a:avLst/>
            </a:prstGeom>
            <a:solidFill>
              <a:schemeClr val="accent2">
                <a:lumMod val="40000"/>
                <a:lumOff val="6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id-ID"/>
            </a:p>
          </p:txBody>
        </p:sp>
        <p:sp>
          <p:nvSpPr>
            <p:cNvPr id="6" name="Rectangle 5"/>
            <p:cNvSpPr/>
            <p:nvPr/>
          </p:nvSpPr>
          <p:spPr>
            <a:xfrm>
              <a:off x="614958" y="1364652"/>
              <a:ext cx="370614" cy="461665"/>
            </a:xfrm>
            <a:prstGeom prst="rect">
              <a:avLst/>
            </a:prstGeom>
          </p:spPr>
          <p:txBody>
            <a:bodyPr wrap="none">
              <a:spAutoFit/>
            </a:bodyPr>
            <a:lstStyle/>
            <a:p>
              <a:pPr algn="ctr"/>
              <a:r>
                <a:rPr lang="id-ID" sz="2400" b="1" dirty="0">
                  <a:solidFill>
                    <a:schemeClr val="bg1"/>
                  </a:solidFill>
                </a:rPr>
                <a:t>A</a:t>
              </a:r>
            </a:p>
          </p:txBody>
        </p:sp>
        <p:sp>
          <p:nvSpPr>
            <p:cNvPr id="31" name="Rectangle 30"/>
            <p:cNvSpPr/>
            <p:nvPr/>
          </p:nvSpPr>
          <p:spPr>
            <a:xfrm>
              <a:off x="896453" y="1826728"/>
              <a:ext cx="1439957" cy="461665"/>
            </a:xfrm>
            <a:prstGeom prst="rect">
              <a:avLst/>
            </a:prstGeom>
          </p:spPr>
          <p:txBody>
            <a:bodyPr wrap="square">
              <a:spAutoFit/>
            </a:bodyPr>
            <a:lstStyle/>
            <a:p>
              <a:pPr algn="ctr"/>
              <a:r>
                <a:rPr lang="id-ID" sz="2400" b="1" dirty="0" smtClean="0">
                  <a:solidFill>
                    <a:schemeClr val="bg1"/>
                  </a:solidFill>
                </a:rPr>
                <a:t>Huznuzan</a:t>
              </a:r>
              <a:endParaRPr lang="id-ID" sz="2400" b="1" dirty="0">
                <a:solidFill>
                  <a:schemeClr val="bg1"/>
                </a:solidFill>
              </a:endParaRPr>
            </a:p>
          </p:txBody>
        </p:sp>
      </p:grpSp>
      <p:sp>
        <p:nvSpPr>
          <p:cNvPr id="32" name="Rectangle 31"/>
          <p:cNvSpPr/>
          <p:nvPr/>
        </p:nvSpPr>
        <p:spPr>
          <a:xfrm>
            <a:off x="3270600" y="2985971"/>
            <a:ext cx="1439957" cy="461665"/>
          </a:xfrm>
          <a:prstGeom prst="rect">
            <a:avLst/>
          </a:prstGeom>
        </p:spPr>
        <p:txBody>
          <a:bodyPr wrap="square">
            <a:spAutoFit/>
          </a:bodyPr>
          <a:lstStyle/>
          <a:p>
            <a:pPr algn="ctr"/>
            <a:r>
              <a:rPr lang="id-ID" sz="2400" b="1" dirty="0" smtClean="0">
                <a:solidFill>
                  <a:schemeClr val="bg1"/>
                </a:solidFill>
              </a:rPr>
              <a:t>Tawadhu</a:t>
            </a:r>
            <a:endParaRPr lang="id-ID" sz="2400" b="1" dirty="0">
              <a:solidFill>
                <a:schemeClr val="bg1"/>
              </a:solidFill>
            </a:endParaRPr>
          </a:p>
        </p:txBody>
      </p:sp>
      <p:sp>
        <p:nvSpPr>
          <p:cNvPr id="33" name="Rectangle 32"/>
          <p:cNvSpPr/>
          <p:nvPr/>
        </p:nvSpPr>
        <p:spPr>
          <a:xfrm>
            <a:off x="4762359" y="1979128"/>
            <a:ext cx="1439957" cy="461665"/>
          </a:xfrm>
          <a:prstGeom prst="rect">
            <a:avLst/>
          </a:prstGeom>
        </p:spPr>
        <p:txBody>
          <a:bodyPr wrap="square">
            <a:spAutoFit/>
          </a:bodyPr>
          <a:lstStyle/>
          <a:p>
            <a:pPr algn="ctr"/>
            <a:r>
              <a:rPr lang="id-ID" sz="2400" b="1" dirty="0" smtClean="0">
                <a:solidFill>
                  <a:schemeClr val="bg1"/>
                </a:solidFill>
              </a:rPr>
              <a:t>Tasamuh</a:t>
            </a:r>
            <a:endParaRPr lang="id-ID" sz="2400" b="1" dirty="0">
              <a:solidFill>
                <a:schemeClr val="bg1"/>
              </a:solidFill>
            </a:endParaRPr>
          </a:p>
        </p:txBody>
      </p:sp>
      <p:sp>
        <p:nvSpPr>
          <p:cNvPr id="34" name="Rectangle 33"/>
          <p:cNvSpPr/>
          <p:nvPr/>
        </p:nvSpPr>
        <p:spPr>
          <a:xfrm>
            <a:off x="6547221" y="2978717"/>
            <a:ext cx="1439957" cy="461665"/>
          </a:xfrm>
          <a:prstGeom prst="rect">
            <a:avLst/>
          </a:prstGeom>
        </p:spPr>
        <p:txBody>
          <a:bodyPr wrap="square">
            <a:spAutoFit/>
          </a:bodyPr>
          <a:lstStyle/>
          <a:p>
            <a:pPr algn="ctr"/>
            <a:r>
              <a:rPr lang="id-ID" sz="2400" b="1" dirty="0">
                <a:solidFill>
                  <a:schemeClr val="bg1"/>
                </a:solidFill>
              </a:rPr>
              <a:t>Ta’āwun</a:t>
            </a:r>
          </a:p>
        </p:txBody>
      </p:sp>
      <p:sp>
        <p:nvSpPr>
          <p:cNvPr id="35" name="Rectangle 34"/>
          <p:cNvSpPr/>
          <p:nvPr/>
        </p:nvSpPr>
        <p:spPr>
          <a:xfrm>
            <a:off x="3091705" y="2482594"/>
            <a:ext cx="357791" cy="461665"/>
          </a:xfrm>
          <a:prstGeom prst="rect">
            <a:avLst/>
          </a:prstGeom>
        </p:spPr>
        <p:txBody>
          <a:bodyPr wrap="none">
            <a:spAutoFit/>
          </a:bodyPr>
          <a:lstStyle/>
          <a:p>
            <a:pPr algn="ctr"/>
            <a:r>
              <a:rPr lang="id-ID" sz="2400" b="1" dirty="0" smtClean="0">
                <a:solidFill>
                  <a:schemeClr val="bg1"/>
                </a:solidFill>
              </a:rPr>
              <a:t>B</a:t>
            </a:r>
            <a:endParaRPr lang="id-ID" sz="2400" b="1" dirty="0">
              <a:solidFill>
                <a:schemeClr val="bg1"/>
              </a:solidFill>
            </a:endParaRPr>
          </a:p>
        </p:txBody>
      </p:sp>
      <p:sp>
        <p:nvSpPr>
          <p:cNvPr id="36" name="Rectangle 35"/>
          <p:cNvSpPr/>
          <p:nvPr/>
        </p:nvSpPr>
        <p:spPr>
          <a:xfrm>
            <a:off x="4605514" y="1517052"/>
            <a:ext cx="348172" cy="461665"/>
          </a:xfrm>
          <a:prstGeom prst="rect">
            <a:avLst/>
          </a:prstGeom>
        </p:spPr>
        <p:txBody>
          <a:bodyPr wrap="none">
            <a:spAutoFit/>
          </a:bodyPr>
          <a:lstStyle/>
          <a:p>
            <a:pPr algn="ctr"/>
            <a:r>
              <a:rPr lang="id-ID" sz="2400" b="1" dirty="0" smtClean="0">
                <a:solidFill>
                  <a:schemeClr val="bg1"/>
                </a:solidFill>
              </a:rPr>
              <a:t>C</a:t>
            </a:r>
            <a:endParaRPr lang="id-ID" sz="2400" b="1" dirty="0">
              <a:solidFill>
                <a:schemeClr val="bg1"/>
              </a:solidFill>
            </a:endParaRPr>
          </a:p>
        </p:txBody>
      </p:sp>
      <p:sp>
        <p:nvSpPr>
          <p:cNvPr id="37" name="Rectangle 36"/>
          <p:cNvSpPr/>
          <p:nvPr/>
        </p:nvSpPr>
        <p:spPr>
          <a:xfrm>
            <a:off x="6419085" y="2482593"/>
            <a:ext cx="378630" cy="461665"/>
          </a:xfrm>
          <a:prstGeom prst="rect">
            <a:avLst/>
          </a:prstGeom>
        </p:spPr>
        <p:txBody>
          <a:bodyPr wrap="none">
            <a:spAutoFit/>
          </a:bodyPr>
          <a:lstStyle/>
          <a:p>
            <a:pPr algn="ctr"/>
            <a:r>
              <a:rPr lang="id-ID" sz="2400" b="1" dirty="0" smtClean="0">
                <a:solidFill>
                  <a:schemeClr val="bg1"/>
                </a:solidFill>
              </a:rPr>
              <a:t>D</a:t>
            </a:r>
            <a:endParaRPr lang="id-ID" sz="2400" b="1" dirty="0">
              <a:solidFill>
                <a:schemeClr val="bg1"/>
              </a:solidFill>
            </a:endParaRPr>
          </a:p>
        </p:txBody>
      </p:sp>
    </p:spTree>
    <p:extLst>
      <p:ext uri="{BB962C8B-B14F-4D97-AF65-F5344CB8AC3E}">
        <p14:creationId xmlns:p14="http://schemas.microsoft.com/office/powerpoint/2010/main" val="23967471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and drawn flat design salam illustration"/>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32109" b="97764" l="0" r="59585"/>
                    </a14:imgEffect>
                  </a14:imgLayer>
                </a14:imgProps>
              </a:ext>
              <a:ext uri="{28A0092B-C50C-407E-A947-70E740481C1C}">
                <a14:useLocalDpi xmlns:a14="http://schemas.microsoft.com/office/drawing/2010/main" val="0"/>
              </a:ext>
            </a:extLst>
          </a:blip>
          <a:srcRect/>
          <a:stretch>
            <a:fillRect/>
          </a:stretch>
        </p:blipFill>
        <p:spPr bwMode="auto">
          <a:xfrm>
            <a:off x="-10610" y="500571"/>
            <a:ext cx="4572000" cy="4572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20" y="170323"/>
            <a:ext cx="2754380" cy="725027"/>
          </a:xfrm>
          <a:prstGeom prst="rect">
            <a:avLst/>
          </a:prstGeom>
        </p:spPr>
      </p:pic>
      <p:sp>
        <p:nvSpPr>
          <p:cNvPr id="5" name="Rectangle 4"/>
          <p:cNvSpPr/>
          <p:nvPr/>
        </p:nvSpPr>
        <p:spPr>
          <a:xfrm>
            <a:off x="392804" y="239361"/>
            <a:ext cx="3874396" cy="566309"/>
          </a:xfrm>
          <a:prstGeom prst="rect">
            <a:avLst/>
          </a:prstGeom>
        </p:spPr>
        <p:txBody>
          <a:bodyPr wrap="square">
            <a:spAutoFit/>
          </a:bodyPr>
          <a:lstStyle/>
          <a:p>
            <a:pPr>
              <a:lnSpc>
                <a:spcPct val="110000"/>
              </a:lnSpc>
              <a:buSzPct val="100000"/>
            </a:pPr>
            <a:r>
              <a:rPr lang="en-US" sz="2800" b="1" dirty="0">
                <a:solidFill>
                  <a:schemeClr val="bg1"/>
                </a:solidFill>
                <a:effectLst>
                  <a:outerShdw blurRad="38100" dist="38100" dir="2700000" algn="tl">
                    <a:srgbClr val="000000">
                      <a:alpha val="43137"/>
                    </a:srgbClr>
                  </a:outerShdw>
                </a:effectLst>
                <a:latin typeface="+mj-lt"/>
                <a:cs typeface="Arial" pitchFamily="34" charset="0"/>
              </a:rPr>
              <a:t>A. </a:t>
            </a:r>
            <a:r>
              <a:rPr lang="id-ID" sz="2800" b="1" dirty="0" smtClean="0">
                <a:solidFill>
                  <a:schemeClr val="bg1"/>
                </a:solidFill>
                <a:effectLst>
                  <a:outerShdw blurRad="38100" dist="38100" dir="2700000" algn="tl">
                    <a:srgbClr val="000000">
                      <a:alpha val="43137"/>
                    </a:srgbClr>
                  </a:outerShdw>
                </a:effectLst>
                <a:latin typeface="+mj-lt"/>
                <a:cs typeface="Arial" pitchFamily="34" charset="0"/>
              </a:rPr>
              <a:t>Huznuzan</a:t>
            </a:r>
            <a:endParaRPr lang="en-US" sz="2800" b="1" dirty="0">
              <a:solidFill>
                <a:schemeClr val="bg1"/>
              </a:solidFill>
              <a:effectLst>
                <a:outerShdw blurRad="38100" dist="38100" dir="2700000" algn="tl">
                  <a:srgbClr val="000000">
                    <a:alpha val="43137"/>
                  </a:srgbClr>
                </a:outerShdw>
              </a:effectLst>
              <a:latin typeface="+mj-lt"/>
              <a:cs typeface="Arial" pitchFamily="34" charset="0"/>
            </a:endParaRPr>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5"/>
          <a:srcRect r="281"/>
          <a:stretch/>
        </p:blipFill>
        <p:spPr>
          <a:xfrm>
            <a:off x="0" y="4284223"/>
            <a:ext cx="9144000" cy="954527"/>
          </a:xfrm>
          <a:prstGeom prst="rect">
            <a:avLst/>
          </a:prstGeom>
        </p:spPr>
      </p:pic>
      <p:sp>
        <p:nvSpPr>
          <p:cNvPr id="11" name="Line Callout 2 (Accent Bar) 10"/>
          <p:cNvSpPr/>
          <p:nvPr/>
        </p:nvSpPr>
        <p:spPr>
          <a:xfrm>
            <a:off x="4876800" y="2448698"/>
            <a:ext cx="3733800" cy="1835525"/>
          </a:xfrm>
          <a:prstGeom prst="accentCallout2">
            <a:avLst>
              <a:gd name="adj1" fmla="val 47953"/>
              <a:gd name="adj2" fmla="val -2816"/>
              <a:gd name="adj3" fmla="val 17891"/>
              <a:gd name="adj4" fmla="val -10333"/>
              <a:gd name="adj5" fmla="val 17567"/>
              <a:gd name="adj6" fmla="val -19240"/>
            </a:avLst>
          </a:prstGeom>
          <a:solidFill>
            <a:schemeClr val="accent2">
              <a:lumMod val="40000"/>
              <a:lumOff val="60000"/>
            </a:schemeClr>
          </a:solidFill>
          <a:ln>
            <a:solidFill>
              <a:schemeClr val="accent2">
                <a:lumMod val="75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just"/>
            <a:r>
              <a:rPr lang="id-ID" sz="1600" dirty="0">
                <a:solidFill>
                  <a:schemeClr val="accent2">
                    <a:lumMod val="75000"/>
                  </a:schemeClr>
                </a:solidFill>
              </a:rPr>
              <a:t>Sepulang sekolah, taufik melihat Agus dalam keadaan sehat, padahal Agus izin tidak masuk sekolah hari ini karena sakit. Namun, Taufik tidak mau berprasangka buruk kepada Agus karena dia yakin bahwa Agus tidak akan berbohong.</a:t>
            </a:r>
          </a:p>
        </p:txBody>
      </p:sp>
      <p:sp>
        <p:nvSpPr>
          <p:cNvPr id="9" name="Rectangle 8"/>
          <p:cNvSpPr/>
          <p:nvPr/>
        </p:nvSpPr>
        <p:spPr>
          <a:xfrm>
            <a:off x="1143000" y="1047750"/>
            <a:ext cx="3539360" cy="1815882"/>
          </a:xfrm>
          <a:prstGeom prst="rect">
            <a:avLst/>
          </a:prstGeom>
          <a:noFill/>
          <a:ln>
            <a:noFill/>
          </a:ln>
        </p:spPr>
        <p:txBody>
          <a:bodyPr wrap="square">
            <a:spAutoFit/>
          </a:bodyPr>
          <a:lstStyle/>
          <a:p>
            <a:pPr algn="just"/>
            <a:r>
              <a:rPr lang="id-ID" sz="1600" dirty="0">
                <a:solidFill>
                  <a:schemeClr val="accent2">
                    <a:lumMod val="75000"/>
                  </a:schemeClr>
                </a:solidFill>
              </a:rPr>
              <a:t>Menurut </a:t>
            </a:r>
            <a:r>
              <a:rPr lang="id-ID" sz="1600" dirty="0" smtClean="0">
                <a:solidFill>
                  <a:schemeClr val="accent2">
                    <a:lumMod val="75000"/>
                  </a:schemeClr>
                </a:solidFill>
              </a:rPr>
              <a:t>bahasa, </a:t>
            </a:r>
            <a:r>
              <a:rPr lang="id-ID" sz="1600" dirty="0">
                <a:solidFill>
                  <a:schemeClr val="accent2">
                    <a:lumMod val="75000"/>
                  </a:schemeClr>
                </a:solidFill>
              </a:rPr>
              <a:t>husnuzan berasal dari kata dalam bahasa Arab yang artinya berprasangka baik. Adapun menurut istilah, husnuzan berarti sikap dan cara pandang yang menyebabkan seseorang melihat sesuatu dengan positif atau baik disertai dengan hati yang bersih. </a:t>
            </a:r>
          </a:p>
        </p:txBody>
      </p:sp>
      <p:sp>
        <p:nvSpPr>
          <p:cNvPr id="7" name="Rectangle 6"/>
          <p:cNvSpPr/>
          <p:nvPr/>
        </p:nvSpPr>
        <p:spPr>
          <a:xfrm>
            <a:off x="4871977" y="1871944"/>
            <a:ext cx="1219200" cy="438895"/>
          </a:xfrm>
          <a:prstGeom prst="rect">
            <a:avLst/>
          </a:prstGeom>
          <a:solidFill>
            <a:schemeClr val="accent2">
              <a:lumMod val="40000"/>
              <a:lumOff val="60000"/>
            </a:schemeClr>
          </a:solidFill>
          <a:ln>
            <a:solidFill>
              <a:schemeClr val="accent2">
                <a:lumMod val="75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id-ID">
              <a:solidFill>
                <a:schemeClr val="accent2">
                  <a:lumMod val="75000"/>
                </a:schemeClr>
              </a:solidFill>
            </a:endParaRPr>
          </a:p>
        </p:txBody>
      </p:sp>
      <p:sp>
        <p:nvSpPr>
          <p:cNvPr id="10" name="Rectangle 9"/>
          <p:cNvSpPr/>
          <p:nvPr/>
        </p:nvSpPr>
        <p:spPr>
          <a:xfrm>
            <a:off x="4871977" y="1908085"/>
            <a:ext cx="1219200" cy="369332"/>
          </a:xfrm>
          <a:prstGeom prst="rect">
            <a:avLst/>
          </a:prstGeom>
          <a:noFill/>
          <a:ln>
            <a:noFill/>
          </a:ln>
        </p:spPr>
        <p:txBody>
          <a:bodyPr wrap="square">
            <a:spAutoFit/>
          </a:bodyPr>
          <a:lstStyle/>
          <a:p>
            <a:pPr algn="ctr"/>
            <a:r>
              <a:rPr lang="id-ID" dirty="0" smtClean="0">
                <a:solidFill>
                  <a:schemeClr val="accent2">
                    <a:lumMod val="75000"/>
                  </a:schemeClr>
                </a:solidFill>
              </a:rPr>
              <a:t>Contoh</a:t>
            </a:r>
            <a:endParaRPr lang="id-ID" dirty="0">
              <a:solidFill>
                <a:schemeClr val="accent2">
                  <a:lumMod val="75000"/>
                </a:schemeClr>
              </a:solidFill>
            </a:endParaRPr>
          </a:p>
        </p:txBody>
      </p:sp>
    </p:spTree>
    <p:extLst>
      <p:ext uri="{BB962C8B-B14F-4D97-AF65-F5344CB8AC3E}">
        <p14:creationId xmlns:p14="http://schemas.microsoft.com/office/powerpoint/2010/main" val="19422368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Callout 2 (Border and Accent Bar) 2"/>
          <p:cNvSpPr/>
          <p:nvPr/>
        </p:nvSpPr>
        <p:spPr>
          <a:xfrm>
            <a:off x="762000" y="1054359"/>
            <a:ext cx="5575491" cy="3319544"/>
          </a:xfrm>
          <a:prstGeom prst="accentBorderCallout2">
            <a:avLst>
              <a:gd name="adj1" fmla="val 41669"/>
              <a:gd name="adj2" fmla="val -2372"/>
              <a:gd name="adj3" fmla="val 18204"/>
              <a:gd name="adj4" fmla="val -5446"/>
              <a:gd name="adj5" fmla="val 18096"/>
              <a:gd name="adj6" fmla="val -13003"/>
            </a:avLst>
          </a:prstGeom>
          <a:solidFill>
            <a:schemeClr val="accent2">
              <a:lumMod val="40000"/>
              <a:lumOff val="60000"/>
            </a:schemeClr>
          </a:solidFill>
          <a:ln>
            <a:solidFill>
              <a:schemeClr val="accent2">
                <a:lumMod val="75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id-ID">
              <a:solidFill>
                <a:schemeClr val="accent2">
                  <a:lumMod val="75000"/>
                </a:scheme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020" y="170323"/>
            <a:ext cx="2754380" cy="725027"/>
          </a:xfrm>
          <a:prstGeom prst="rect">
            <a:avLst/>
          </a:prstGeom>
        </p:spPr>
      </p:pic>
      <p:sp>
        <p:nvSpPr>
          <p:cNvPr id="5" name="Rectangle 4"/>
          <p:cNvSpPr/>
          <p:nvPr/>
        </p:nvSpPr>
        <p:spPr>
          <a:xfrm>
            <a:off x="392804" y="239361"/>
            <a:ext cx="3874396" cy="566309"/>
          </a:xfrm>
          <a:prstGeom prst="rect">
            <a:avLst/>
          </a:prstGeom>
        </p:spPr>
        <p:txBody>
          <a:bodyPr wrap="square">
            <a:spAutoFit/>
          </a:bodyPr>
          <a:lstStyle/>
          <a:p>
            <a:pPr>
              <a:lnSpc>
                <a:spcPct val="110000"/>
              </a:lnSpc>
              <a:buSzPct val="100000"/>
            </a:pPr>
            <a:r>
              <a:rPr lang="en-US" sz="2800" b="1" dirty="0">
                <a:solidFill>
                  <a:schemeClr val="bg1"/>
                </a:solidFill>
                <a:effectLst>
                  <a:outerShdw blurRad="38100" dist="38100" dir="2700000" algn="tl">
                    <a:srgbClr val="000000">
                      <a:alpha val="43137"/>
                    </a:srgbClr>
                  </a:outerShdw>
                </a:effectLst>
                <a:latin typeface="+mj-lt"/>
                <a:cs typeface="Arial" pitchFamily="34" charset="0"/>
              </a:rPr>
              <a:t>A. </a:t>
            </a:r>
            <a:r>
              <a:rPr lang="id-ID" sz="2800" b="1" dirty="0" smtClean="0">
                <a:solidFill>
                  <a:schemeClr val="bg1"/>
                </a:solidFill>
                <a:effectLst>
                  <a:outerShdw blurRad="38100" dist="38100" dir="2700000" algn="tl">
                    <a:srgbClr val="000000">
                      <a:alpha val="43137"/>
                    </a:srgbClr>
                  </a:outerShdw>
                </a:effectLst>
                <a:latin typeface="+mj-lt"/>
                <a:cs typeface="Arial" pitchFamily="34" charset="0"/>
              </a:rPr>
              <a:t>Huznuzan</a:t>
            </a:r>
            <a:endParaRPr lang="en-US" sz="2800" b="1" dirty="0">
              <a:solidFill>
                <a:schemeClr val="bg1"/>
              </a:solidFill>
              <a:effectLst>
                <a:outerShdw blurRad="38100" dist="38100" dir="2700000" algn="tl">
                  <a:srgbClr val="000000">
                    <a:alpha val="43137"/>
                  </a:srgbClr>
                </a:outerShdw>
              </a:effectLst>
              <a:latin typeface="+mj-lt"/>
              <a:cs typeface="Arial" pitchFamily="34" charset="0"/>
            </a:endParaRPr>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3"/>
          <a:srcRect r="281"/>
          <a:stretch/>
        </p:blipFill>
        <p:spPr>
          <a:xfrm>
            <a:off x="0" y="4284223"/>
            <a:ext cx="9144000" cy="954527"/>
          </a:xfrm>
          <a:prstGeom prst="rect">
            <a:avLst/>
          </a:prstGeom>
        </p:spPr>
      </p:pic>
      <p:sp>
        <p:nvSpPr>
          <p:cNvPr id="9" name="Rectangle 8"/>
          <p:cNvSpPr/>
          <p:nvPr/>
        </p:nvSpPr>
        <p:spPr>
          <a:xfrm>
            <a:off x="851091" y="1250715"/>
            <a:ext cx="5334000" cy="3046988"/>
          </a:xfrm>
          <a:prstGeom prst="rect">
            <a:avLst/>
          </a:prstGeom>
          <a:noFill/>
          <a:ln>
            <a:noFill/>
          </a:ln>
        </p:spPr>
        <p:txBody>
          <a:bodyPr wrap="square">
            <a:spAutoFit/>
          </a:bodyPr>
          <a:lstStyle/>
          <a:p>
            <a:pPr marL="342900" indent="-342900" algn="just">
              <a:buAutoNum type="alphaLcPeriod"/>
            </a:pPr>
            <a:r>
              <a:rPr lang="id-ID" sz="1600" dirty="0">
                <a:solidFill>
                  <a:schemeClr val="accent2">
                    <a:lumMod val="50000"/>
                  </a:schemeClr>
                </a:solidFill>
              </a:rPr>
              <a:t>Menghindari segala macam prasangka jika belum ada bukti yang jelas.</a:t>
            </a:r>
          </a:p>
          <a:p>
            <a:pPr marL="342900" indent="-342900" algn="just">
              <a:buAutoNum type="alphaLcPeriod"/>
            </a:pPr>
            <a:r>
              <a:rPr lang="id-ID" sz="1600" dirty="0">
                <a:solidFill>
                  <a:schemeClr val="accent2">
                    <a:lumMod val="50000"/>
                  </a:schemeClr>
                </a:solidFill>
              </a:rPr>
              <a:t>Selalu melakukan tabayun atau memastikan kebenaran informasi apabila mendapatkan berita dari orang lain.</a:t>
            </a:r>
          </a:p>
          <a:p>
            <a:pPr marL="342900" indent="-342900" algn="just">
              <a:buAutoNum type="alphaLcPeriod"/>
            </a:pPr>
            <a:r>
              <a:rPr lang="id-ID" sz="1600" dirty="0">
                <a:solidFill>
                  <a:schemeClr val="accent2">
                    <a:lumMod val="50000"/>
                  </a:schemeClr>
                </a:solidFill>
              </a:rPr>
              <a:t>Menjaga ukhuwah dengan semua orang agar lebih mengenal sifat orang tersebut.</a:t>
            </a:r>
          </a:p>
          <a:p>
            <a:pPr marL="342900" indent="-342900" algn="just">
              <a:buAutoNum type="alphaLcPeriod"/>
            </a:pPr>
            <a:r>
              <a:rPr lang="id-ID" sz="1600" dirty="0">
                <a:solidFill>
                  <a:schemeClr val="accent2">
                    <a:lumMod val="50000"/>
                  </a:schemeClr>
                </a:solidFill>
              </a:rPr>
              <a:t>Menjauhi sifat hasad dan dengki terhadap orang lain karena dapat menimbulkan prasangka buruk.</a:t>
            </a:r>
          </a:p>
          <a:p>
            <a:pPr marL="342900" indent="-342900" algn="just">
              <a:buAutoNum type="alphaLcPeriod"/>
            </a:pPr>
            <a:r>
              <a:rPr lang="id-ID" sz="1600" dirty="0">
                <a:solidFill>
                  <a:schemeClr val="accent2">
                    <a:lumMod val="50000"/>
                  </a:schemeClr>
                </a:solidFill>
              </a:rPr>
              <a:t>Berusaha untuk tidak ingin tahu dan mencari-cari kesalahan orang lain.</a:t>
            </a:r>
          </a:p>
          <a:p>
            <a:pPr marL="342900" indent="-342900" algn="just">
              <a:buAutoNum type="alphaLcPeriod"/>
            </a:pPr>
            <a:r>
              <a:rPr lang="id-ID" sz="1600" dirty="0">
                <a:solidFill>
                  <a:schemeClr val="accent2">
                    <a:lumMod val="50000"/>
                  </a:schemeClr>
                </a:solidFill>
              </a:rPr>
              <a:t>Fokus terhadap diri sendiri dengan banyak berzikir dan selalu berpikiran yang baik. </a:t>
            </a:r>
          </a:p>
        </p:txBody>
      </p:sp>
      <p:sp>
        <p:nvSpPr>
          <p:cNvPr id="18" name="Rectangle 17"/>
          <p:cNvSpPr/>
          <p:nvPr/>
        </p:nvSpPr>
        <p:spPr>
          <a:xfrm>
            <a:off x="2551571" y="654249"/>
            <a:ext cx="4086826" cy="400110"/>
          </a:xfrm>
          <a:prstGeom prst="rect">
            <a:avLst/>
          </a:prstGeom>
          <a:noFill/>
          <a:ln>
            <a:noFill/>
          </a:ln>
        </p:spPr>
        <p:txBody>
          <a:bodyPr wrap="square">
            <a:spAutoFit/>
          </a:bodyPr>
          <a:lstStyle/>
          <a:p>
            <a:pPr algn="ctr"/>
            <a:r>
              <a:rPr lang="id-ID" sz="2000" b="1" dirty="0" smtClean="0">
                <a:solidFill>
                  <a:schemeClr val="accent2">
                    <a:lumMod val="50000"/>
                  </a:schemeClr>
                </a:solidFill>
              </a:rPr>
              <a:t>Cara Membiasakan Diri Husnuzan</a:t>
            </a:r>
            <a:endParaRPr lang="id-ID" sz="2000" b="1" dirty="0">
              <a:solidFill>
                <a:schemeClr val="accent2">
                  <a:lumMod val="50000"/>
                </a:schemeClr>
              </a:solidFill>
            </a:endParaRPr>
          </a:p>
        </p:txBody>
      </p:sp>
      <p:pic>
        <p:nvPicPr>
          <p:cNvPr id="3074" name="Picture 2" descr="Hand drawn walking cartoon illustration"/>
          <p:cNvPicPr>
            <a:picLocks noChangeAspect="1" noChangeArrowheads="1"/>
          </p:cNvPicPr>
          <p:nvPr/>
        </p:nvPicPr>
        <p:blipFill>
          <a:blip r:embed="rId4">
            <a:clrChange>
              <a:clrFrom>
                <a:srgbClr val="48C7D8"/>
              </a:clrFrom>
              <a:clrTo>
                <a:srgbClr val="48C7D8">
                  <a:alpha val="0"/>
                </a:srgbClr>
              </a:clrTo>
            </a:clrChange>
            <a:extLst>
              <a:ext uri="{28A0092B-C50C-407E-A947-70E740481C1C}">
                <a14:useLocalDpi xmlns:a14="http://schemas.microsoft.com/office/drawing/2010/main" val="0"/>
              </a:ext>
            </a:extLst>
          </a:blip>
          <a:srcRect/>
          <a:stretch>
            <a:fillRect/>
          </a:stretch>
        </p:blipFill>
        <p:spPr bwMode="auto">
          <a:xfrm>
            <a:off x="5054278" y="243908"/>
            <a:ext cx="4797234" cy="47972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01579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Callout 2 (Border and Accent Bar) 2"/>
          <p:cNvSpPr/>
          <p:nvPr/>
        </p:nvSpPr>
        <p:spPr>
          <a:xfrm>
            <a:off x="3644709" y="1168806"/>
            <a:ext cx="4889691" cy="3113537"/>
          </a:xfrm>
          <a:prstGeom prst="accentBorderCallout2">
            <a:avLst>
              <a:gd name="adj1" fmla="val 41669"/>
              <a:gd name="adj2" fmla="val -2372"/>
              <a:gd name="adj3" fmla="val 18204"/>
              <a:gd name="adj4" fmla="val -5446"/>
              <a:gd name="adj5" fmla="val 18096"/>
              <a:gd name="adj6" fmla="val -13003"/>
            </a:avLst>
          </a:prstGeom>
          <a:solidFill>
            <a:schemeClr val="accent2">
              <a:lumMod val="40000"/>
              <a:lumOff val="60000"/>
            </a:schemeClr>
          </a:solidFill>
          <a:ln>
            <a:solidFill>
              <a:schemeClr val="accent2">
                <a:lumMod val="75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id-ID">
              <a:solidFill>
                <a:schemeClr val="accent2">
                  <a:lumMod val="75000"/>
                </a:schemeClr>
              </a:solidFill>
            </a:endParaRPr>
          </a:p>
        </p:txBody>
      </p:sp>
      <p:pic>
        <p:nvPicPr>
          <p:cNvPr id="4098" name="Picture 2" descr="Flat ramadan kids illustration"/>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37061" b="100000" l="1438" r="95847">
                        <a14:foregroundMark x1="72524" y1="51438" x2="71406" y2="93770"/>
                        <a14:foregroundMark x1="72524" y1="45527" x2="81949" y2="46805"/>
                        <a14:foregroundMark x1="54792" y1="50639" x2="64217" y2="68690"/>
                        <a14:foregroundMark x1="67732" y1="67093" x2="71725" y2="67093"/>
                        <a14:backgroundMark x1="6390" y1="68051" x2="13738" y2="72204"/>
                        <a14:backgroundMark x1="15016" y1="72204" x2="12939" y2="79553"/>
                        <a14:backgroundMark x1="20447" y1="92652" x2="13898" y2="97604"/>
                        <a14:backgroundMark x1="4633" y1="85623" x2="8147" y2="83387"/>
                      </a14:backgroundRemoval>
                    </a14:imgEffect>
                  </a14:imgLayer>
                </a14:imgProps>
              </a:ext>
              <a:ext uri="{28A0092B-C50C-407E-A947-70E740481C1C}">
                <a14:useLocalDpi xmlns:a14="http://schemas.microsoft.com/office/drawing/2010/main" val="0"/>
              </a:ext>
            </a:extLst>
          </a:blip>
          <a:srcRect/>
          <a:stretch>
            <a:fillRect/>
          </a:stretch>
        </p:blipFill>
        <p:spPr bwMode="auto">
          <a:xfrm>
            <a:off x="-32795" y="469810"/>
            <a:ext cx="4239954" cy="423995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20" y="170323"/>
            <a:ext cx="2754380" cy="725027"/>
          </a:xfrm>
          <a:prstGeom prst="rect">
            <a:avLst/>
          </a:prstGeom>
        </p:spPr>
      </p:pic>
      <p:sp>
        <p:nvSpPr>
          <p:cNvPr id="5" name="Rectangle 4"/>
          <p:cNvSpPr/>
          <p:nvPr/>
        </p:nvSpPr>
        <p:spPr>
          <a:xfrm>
            <a:off x="392804" y="239361"/>
            <a:ext cx="3874396" cy="566309"/>
          </a:xfrm>
          <a:prstGeom prst="rect">
            <a:avLst/>
          </a:prstGeom>
        </p:spPr>
        <p:txBody>
          <a:bodyPr wrap="square">
            <a:spAutoFit/>
          </a:bodyPr>
          <a:lstStyle/>
          <a:p>
            <a:pPr>
              <a:lnSpc>
                <a:spcPct val="110000"/>
              </a:lnSpc>
              <a:buSzPct val="100000"/>
            </a:pPr>
            <a:r>
              <a:rPr lang="en-US" sz="2800" b="1" dirty="0">
                <a:solidFill>
                  <a:schemeClr val="bg1"/>
                </a:solidFill>
                <a:effectLst>
                  <a:outerShdw blurRad="38100" dist="38100" dir="2700000" algn="tl">
                    <a:srgbClr val="000000">
                      <a:alpha val="43137"/>
                    </a:srgbClr>
                  </a:outerShdw>
                </a:effectLst>
                <a:latin typeface="+mj-lt"/>
                <a:cs typeface="Arial" pitchFamily="34" charset="0"/>
              </a:rPr>
              <a:t>A. </a:t>
            </a:r>
            <a:r>
              <a:rPr lang="id-ID" sz="2800" b="1" dirty="0" smtClean="0">
                <a:solidFill>
                  <a:schemeClr val="bg1"/>
                </a:solidFill>
                <a:effectLst>
                  <a:outerShdw blurRad="38100" dist="38100" dir="2700000" algn="tl">
                    <a:srgbClr val="000000">
                      <a:alpha val="43137"/>
                    </a:srgbClr>
                  </a:outerShdw>
                </a:effectLst>
                <a:latin typeface="+mj-lt"/>
                <a:cs typeface="Arial" pitchFamily="34" charset="0"/>
              </a:rPr>
              <a:t>Huznuzan</a:t>
            </a:r>
            <a:endParaRPr lang="en-US" sz="2800" b="1" dirty="0">
              <a:solidFill>
                <a:schemeClr val="bg1"/>
              </a:solidFill>
              <a:effectLst>
                <a:outerShdw blurRad="38100" dist="38100" dir="2700000" algn="tl">
                  <a:srgbClr val="000000">
                    <a:alpha val="43137"/>
                  </a:srgbClr>
                </a:outerShdw>
              </a:effectLst>
              <a:latin typeface="+mj-lt"/>
              <a:cs typeface="Arial" pitchFamily="34" charset="0"/>
            </a:endParaRPr>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5"/>
          <a:srcRect r="281"/>
          <a:stretch/>
        </p:blipFill>
        <p:spPr>
          <a:xfrm>
            <a:off x="0" y="4284223"/>
            <a:ext cx="9144000" cy="954527"/>
          </a:xfrm>
          <a:prstGeom prst="rect">
            <a:avLst/>
          </a:prstGeom>
        </p:spPr>
      </p:pic>
      <p:sp>
        <p:nvSpPr>
          <p:cNvPr id="9" name="Rectangle 8"/>
          <p:cNvSpPr/>
          <p:nvPr/>
        </p:nvSpPr>
        <p:spPr>
          <a:xfrm>
            <a:off x="3733800" y="1310543"/>
            <a:ext cx="4724400" cy="2800767"/>
          </a:xfrm>
          <a:prstGeom prst="rect">
            <a:avLst/>
          </a:prstGeom>
          <a:noFill/>
          <a:ln>
            <a:noFill/>
          </a:ln>
        </p:spPr>
        <p:txBody>
          <a:bodyPr wrap="square">
            <a:spAutoFit/>
          </a:bodyPr>
          <a:lstStyle/>
          <a:p>
            <a:pPr marL="342900" indent="-342900" algn="just">
              <a:buAutoNum type="alphaLcPeriod"/>
            </a:pPr>
            <a:r>
              <a:rPr lang="id-ID" sz="1600" dirty="0">
                <a:solidFill>
                  <a:schemeClr val="accent2">
                    <a:lumMod val="50000"/>
                  </a:schemeClr>
                </a:solidFill>
              </a:rPr>
              <a:t>Hidup akan lebih tenang dan tidak terbebani dengan </a:t>
            </a:r>
            <a:r>
              <a:rPr lang="id-ID" sz="1600" dirty="0" smtClean="0">
                <a:solidFill>
                  <a:schemeClr val="accent2">
                    <a:lumMod val="50000"/>
                  </a:schemeClr>
                </a:solidFill>
              </a:rPr>
              <a:t>pikiran-pikiran </a:t>
            </a:r>
            <a:r>
              <a:rPr lang="id-ID" sz="1600" dirty="0">
                <a:solidFill>
                  <a:schemeClr val="accent2">
                    <a:lumMod val="50000"/>
                  </a:schemeClr>
                </a:solidFill>
              </a:rPr>
              <a:t>yang tidak perlu.</a:t>
            </a:r>
          </a:p>
          <a:p>
            <a:pPr marL="342900" indent="-342900" algn="just">
              <a:buAutoNum type="alphaLcPeriod"/>
            </a:pPr>
            <a:r>
              <a:rPr lang="id-ID" sz="1600" dirty="0" smtClean="0">
                <a:solidFill>
                  <a:schemeClr val="accent2">
                    <a:lumMod val="50000"/>
                  </a:schemeClr>
                </a:solidFill>
              </a:rPr>
              <a:t>Menjadi </a:t>
            </a:r>
            <a:r>
              <a:rPr lang="id-ID" sz="1600" dirty="0">
                <a:solidFill>
                  <a:schemeClr val="accent2">
                    <a:lumMod val="50000"/>
                  </a:schemeClr>
                </a:solidFill>
              </a:rPr>
              <a:t>pribadi yang optimis dalam menjalani kehidupan </a:t>
            </a:r>
            <a:r>
              <a:rPr lang="id-ID" sz="1600" dirty="0" smtClean="0">
                <a:solidFill>
                  <a:schemeClr val="accent2">
                    <a:lumMod val="50000"/>
                  </a:schemeClr>
                </a:solidFill>
              </a:rPr>
              <a:t>sehari-hari</a:t>
            </a:r>
            <a:r>
              <a:rPr lang="id-ID" sz="1600" dirty="0">
                <a:solidFill>
                  <a:schemeClr val="accent2">
                    <a:lumMod val="50000"/>
                  </a:schemeClr>
                </a:solidFill>
              </a:rPr>
              <a:t>.</a:t>
            </a:r>
          </a:p>
          <a:p>
            <a:pPr marL="342900" indent="-342900" algn="just">
              <a:buAutoNum type="alphaLcPeriod"/>
            </a:pPr>
            <a:r>
              <a:rPr lang="id-ID" sz="1600" dirty="0" smtClean="0">
                <a:solidFill>
                  <a:schemeClr val="accent2">
                    <a:lumMod val="50000"/>
                  </a:schemeClr>
                </a:solidFill>
              </a:rPr>
              <a:t>Menjadi </a:t>
            </a:r>
            <a:r>
              <a:rPr lang="id-ID" sz="1600" dirty="0">
                <a:solidFill>
                  <a:schemeClr val="accent2">
                    <a:lumMod val="50000"/>
                  </a:schemeClr>
                </a:solidFill>
              </a:rPr>
              <a:t>pribadi yang tidak mudah terpengaruh bujukan </a:t>
            </a:r>
            <a:r>
              <a:rPr lang="id-ID" sz="1600" dirty="0" smtClean="0">
                <a:solidFill>
                  <a:schemeClr val="accent2">
                    <a:lumMod val="50000"/>
                  </a:schemeClr>
                </a:solidFill>
              </a:rPr>
              <a:t>orang </a:t>
            </a:r>
            <a:r>
              <a:rPr lang="id-ID" sz="1600" dirty="0">
                <a:solidFill>
                  <a:schemeClr val="accent2">
                    <a:lumMod val="50000"/>
                  </a:schemeClr>
                </a:solidFill>
              </a:rPr>
              <a:t>lain.</a:t>
            </a:r>
          </a:p>
          <a:p>
            <a:pPr marL="342900" indent="-342900" algn="just">
              <a:buAutoNum type="alphaLcPeriod"/>
            </a:pPr>
            <a:r>
              <a:rPr lang="id-ID" sz="1600" dirty="0" smtClean="0">
                <a:solidFill>
                  <a:schemeClr val="accent2">
                    <a:lumMod val="50000"/>
                  </a:schemeClr>
                </a:solidFill>
              </a:rPr>
              <a:t>Mencegah </a:t>
            </a:r>
            <a:r>
              <a:rPr lang="id-ID" sz="1600" dirty="0">
                <a:solidFill>
                  <a:schemeClr val="accent2">
                    <a:lumMod val="50000"/>
                  </a:schemeClr>
                </a:solidFill>
              </a:rPr>
              <a:t>terjadinya permusuhan antarsesama.</a:t>
            </a:r>
          </a:p>
          <a:p>
            <a:pPr marL="342900" indent="-342900" algn="just">
              <a:buAutoNum type="alphaLcPeriod"/>
            </a:pPr>
            <a:r>
              <a:rPr lang="id-ID" sz="1600" dirty="0" smtClean="0">
                <a:solidFill>
                  <a:schemeClr val="accent2">
                    <a:lumMod val="50000"/>
                  </a:schemeClr>
                </a:solidFill>
              </a:rPr>
              <a:t>Terhindar </a:t>
            </a:r>
            <a:r>
              <a:rPr lang="id-ID" sz="1600" dirty="0">
                <a:solidFill>
                  <a:schemeClr val="accent2">
                    <a:lumMod val="50000"/>
                  </a:schemeClr>
                </a:solidFill>
              </a:rPr>
              <a:t>dari perilaku-perilaku yang tidak bermanfaat dan </a:t>
            </a:r>
            <a:r>
              <a:rPr lang="id-ID" sz="1600" dirty="0" smtClean="0">
                <a:solidFill>
                  <a:schemeClr val="accent2">
                    <a:lumMod val="50000"/>
                  </a:schemeClr>
                </a:solidFill>
              </a:rPr>
              <a:t>dapat </a:t>
            </a:r>
            <a:r>
              <a:rPr lang="id-ID" sz="1600" dirty="0">
                <a:solidFill>
                  <a:schemeClr val="accent2">
                    <a:lumMod val="50000"/>
                  </a:schemeClr>
                </a:solidFill>
              </a:rPr>
              <a:t>merugikan orang lain.</a:t>
            </a:r>
          </a:p>
          <a:p>
            <a:pPr marL="342900" indent="-342900" algn="just">
              <a:buAutoNum type="alphaLcPeriod"/>
            </a:pPr>
            <a:r>
              <a:rPr lang="id-ID" sz="1600" dirty="0" smtClean="0">
                <a:solidFill>
                  <a:schemeClr val="accent2">
                    <a:lumMod val="50000"/>
                  </a:schemeClr>
                </a:solidFill>
              </a:rPr>
              <a:t>Menjadi </a:t>
            </a:r>
            <a:r>
              <a:rPr lang="id-ID" sz="1600" dirty="0">
                <a:solidFill>
                  <a:schemeClr val="accent2">
                    <a:lumMod val="50000"/>
                  </a:schemeClr>
                </a:solidFill>
              </a:rPr>
              <a:t>pribadi yang bijaksana ketika menemui suatu </a:t>
            </a:r>
            <a:r>
              <a:rPr lang="id-ID" sz="1600" dirty="0" smtClean="0">
                <a:solidFill>
                  <a:schemeClr val="accent2">
                    <a:lumMod val="50000"/>
                  </a:schemeClr>
                </a:solidFill>
              </a:rPr>
              <a:t>permasalahan </a:t>
            </a:r>
            <a:r>
              <a:rPr lang="id-ID" sz="1600" dirty="0">
                <a:solidFill>
                  <a:schemeClr val="accent2">
                    <a:lumMod val="50000"/>
                  </a:schemeClr>
                </a:solidFill>
              </a:rPr>
              <a:t>dalam hidup.</a:t>
            </a:r>
          </a:p>
        </p:txBody>
      </p:sp>
      <p:sp>
        <p:nvSpPr>
          <p:cNvPr id="18" name="Rectangle 17"/>
          <p:cNvSpPr/>
          <p:nvPr/>
        </p:nvSpPr>
        <p:spPr>
          <a:xfrm>
            <a:off x="3352800" y="727181"/>
            <a:ext cx="3171151" cy="400110"/>
          </a:xfrm>
          <a:prstGeom prst="rect">
            <a:avLst/>
          </a:prstGeom>
          <a:noFill/>
          <a:ln>
            <a:noFill/>
          </a:ln>
        </p:spPr>
        <p:txBody>
          <a:bodyPr wrap="square">
            <a:spAutoFit/>
          </a:bodyPr>
          <a:lstStyle/>
          <a:p>
            <a:pPr algn="ctr"/>
            <a:r>
              <a:rPr lang="id-ID" sz="2000" b="1" dirty="0">
                <a:solidFill>
                  <a:schemeClr val="accent2">
                    <a:lumMod val="50000"/>
                  </a:schemeClr>
                </a:solidFill>
              </a:rPr>
              <a:t>Dampak </a:t>
            </a:r>
            <a:r>
              <a:rPr lang="id-ID" sz="2000" b="1" dirty="0" smtClean="0">
                <a:solidFill>
                  <a:schemeClr val="accent2">
                    <a:lumMod val="50000"/>
                  </a:schemeClr>
                </a:solidFill>
              </a:rPr>
              <a:t>Positif Husnuzan</a:t>
            </a:r>
            <a:endParaRPr lang="id-ID" sz="2000" b="1" dirty="0">
              <a:solidFill>
                <a:schemeClr val="accent2">
                  <a:lumMod val="50000"/>
                </a:schemeClr>
              </a:solidFill>
            </a:endParaRPr>
          </a:p>
        </p:txBody>
      </p:sp>
    </p:spTree>
    <p:extLst>
      <p:ext uri="{BB962C8B-B14F-4D97-AF65-F5344CB8AC3E}">
        <p14:creationId xmlns:p14="http://schemas.microsoft.com/office/powerpoint/2010/main" val="13455880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Line Callout 2 (Accent Bar) 10"/>
          <p:cNvSpPr/>
          <p:nvPr/>
        </p:nvSpPr>
        <p:spPr>
          <a:xfrm>
            <a:off x="4581197" y="1479327"/>
            <a:ext cx="4410404" cy="2004273"/>
          </a:xfrm>
          <a:prstGeom prst="accentCallout2">
            <a:avLst>
              <a:gd name="adj1" fmla="val 47953"/>
              <a:gd name="adj2" fmla="val -2816"/>
              <a:gd name="adj3" fmla="val 11861"/>
              <a:gd name="adj4" fmla="val -8874"/>
              <a:gd name="adj5" fmla="val 11538"/>
              <a:gd name="adj6" fmla="val -16758"/>
            </a:avLst>
          </a:prstGeom>
          <a:solidFill>
            <a:schemeClr val="accent2">
              <a:lumMod val="60000"/>
              <a:lumOff val="40000"/>
            </a:schemeClr>
          </a:solidFill>
          <a:ln>
            <a:solidFill>
              <a:schemeClr val="accent2">
                <a:lumMod val="50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just"/>
            <a:r>
              <a:rPr lang="id-ID" sz="1600" dirty="0">
                <a:solidFill>
                  <a:schemeClr val="accent2">
                    <a:lumMod val="50000"/>
                  </a:schemeClr>
                </a:solidFill>
              </a:rPr>
              <a:t>Ketika memasuki pekan ujian sekolah, para siswa </a:t>
            </a:r>
            <a:r>
              <a:rPr lang="id-ID" sz="1600" dirty="0" smtClean="0">
                <a:solidFill>
                  <a:schemeClr val="accent2">
                    <a:lumMod val="50000"/>
                  </a:schemeClr>
                </a:solidFill>
              </a:rPr>
              <a:t>sibuk mempersiapkan </a:t>
            </a:r>
            <a:r>
              <a:rPr lang="id-ID" sz="1600" dirty="0">
                <a:solidFill>
                  <a:schemeClr val="accent2">
                    <a:lumMod val="50000"/>
                  </a:schemeClr>
                </a:solidFill>
              </a:rPr>
              <a:t>diri agar mendapatkan hasil yang terbaik</a:t>
            </a:r>
            <a:r>
              <a:rPr lang="id-ID" sz="1600" dirty="0" smtClean="0">
                <a:solidFill>
                  <a:schemeClr val="accent2">
                    <a:lumMod val="50000"/>
                  </a:schemeClr>
                </a:solidFill>
              </a:rPr>
              <a:t>. Faqih merupakan siswa terpadai dan semua orang selalu memujinya. Namun, Faqih tidak pernah merasa lebih baik dibandingkan orang lain, ia juga selalu membantu mengajari temannya apabila ada pelajaran yang tidak dimengerti. </a:t>
            </a:r>
            <a:endParaRPr lang="id-ID" sz="1600" dirty="0">
              <a:solidFill>
                <a:schemeClr val="accent2">
                  <a:lumMod val="50000"/>
                </a:schemeClr>
              </a:solidFill>
            </a:endParaRPr>
          </a:p>
        </p:txBody>
      </p:sp>
      <p:pic>
        <p:nvPicPr>
          <p:cNvPr id="5122" name="Picture 2" descr="Hand drawn empowered muslim women  illustration"/>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5272" b="95527" l="9585" r="89617">
                        <a14:foregroundMark x1="63578" y1="83067" x2="65974" y2="86741"/>
                        <a14:backgroundMark x1="56869" y1="41534" x2="69489" y2="38019"/>
                        <a14:backgroundMark x1="52716" y1="63419" x2="52716" y2="79553"/>
                        <a14:backgroundMark x1="61981" y1="61182" x2="68371" y2="60703"/>
                        <a14:backgroundMark x1="79073" y1="62460" x2="79233" y2="80351"/>
                        <a14:backgroundMark x1="57827" y1="71406" x2="58946" y2="71406"/>
                        <a14:backgroundMark x1="65655" y1="74760" x2="65655" y2="76518"/>
                      </a14:backgroundRemoval>
                    </a14:imgEffect>
                  </a14:imgLayer>
                </a14:imgProps>
              </a:ext>
              <a:ext uri="{28A0092B-C50C-407E-A947-70E740481C1C}">
                <a14:useLocalDpi xmlns:a14="http://schemas.microsoft.com/office/drawing/2010/main" val="0"/>
              </a:ext>
            </a:extLst>
          </a:blip>
          <a:srcRect/>
          <a:stretch>
            <a:fillRect/>
          </a:stretch>
        </p:blipFill>
        <p:spPr bwMode="auto">
          <a:xfrm>
            <a:off x="1676400" y="2038350"/>
            <a:ext cx="3352800" cy="33528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20" y="170323"/>
            <a:ext cx="2754380" cy="725027"/>
          </a:xfrm>
          <a:prstGeom prst="rect">
            <a:avLst/>
          </a:prstGeom>
        </p:spPr>
      </p:pic>
      <p:sp>
        <p:nvSpPr>
          <p:cNvPr id="5" name="Rectangle 4"/>
          <p:cNvSpPr/>
          <p:nvPr/>
        </p:nvSpPr>
        <p:spPr>
          <a:xfrm>
            <a:off x="392804" y="239361"/>
            <a:ext cx="3874396" cy="566309"/>
          </a:xfrm>
          <a:prstGeom prst="rect">
            <a:avLst/>
          </a:prstGeom>
        </p:spPr>
        <p:txBody>
          <a:bodyPr wrap="square">
            <a:spAutoFit/>
          </a:bodyPr>
          <a:lstStyle/>
          <a:p>
            <a:pPr>
              <a:lnSpc>
                <a:spcPct val="110000"/>
              </a:lnSpc>
              <a:buSzPct val="100000"/>
            </a:pPr>
            <a:r>
              <a:rPr lang="id-ID" sz="2800" b="1" dirty="0" smtClean="0">
                <a:solidFill>
                  <a:schemeClr val="bg1"/>
                </a:solidFill>
                <a:effectLst>
                  <a:outerShdw blurRad="38100" dist="38100" dir="2700000" algn="tl">
                    <a:srgbClr val="000000">
                      <a:alpha val="43137"/>
                    </a:srgbClr>
                  </a:outerShdw>
                </a:effectLst>
                <a:latin typeface="+mj-lt"/>
                <a:cs typeface="Arial" pitchFamily="34" charset="0"/>
              </a:rPr>
              <a:t>B. Tawadhu</a:t>
            </a:r>
            <a:endParaRPr lang="en-US" sz="2800" b="1" dirty="0">
              <a:solidFill>
                <a:schemeClr val="bg1"/>
              </a:solidFill>
              <a:effectLst>
                <a:outerShdw blurRad="38100" dist="38100" dir="2700000" algn="tl">
                  <a:srgbClr val="000000">
                    <a:alpha val="43137"/>
                  </a:srgbClr>
                </a:outerShdw>
              </a:effectLst>
              <a:latin typeface="+mj-lt"/>
              <a:cs typeface="Arial" pitchFamily="34" charset="0"/>
            </a:endParaRPr>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5"/>
          <a:srcRect r="281"/>
          <a:stretch/>
        </p:blipFill>
        <p:spPr>
          <a:xfrm>
            <a:off x="0" y="4287633"/>
            <a:ext cx="9144000" cy="954527"/>
          </a:xfrm>
          <a:prstGeom prst="rect">
            <a:avLst/>
          </a:prstGeom>
        </p:spPr>
      </p:pic>
      <p:sp>
        <p:nvSpPr>
          <p:cNvPr id="9" name="Rectangle 8"/>
          <p:cNvSpPr/>
          <p:nvPr/>
        </p:nvSpPr>
        <p:spPr>
          <a:xfrm>
            <a:off x="366761" y="985295"/>
            <a:ext cx="3493396" cy="1569660"/>
          </a:xfrm>
          <a:prstGeom prst="rect">
            <a:avLst/>
          </a:prstGeom>
          <a:noFill/>
          <a:ln>
            <a:noFill/>
          </a:ln>
        </p:spPr>
        <p:txBody>
          <a:bodyPr wrap="square">
            <a:spAutoFit/>
          </a:bodyPr>
          <a:lstStyle/>
          <a:p>
            <a:r>
              <a:rPr lang="id-ID" sz="1600" dirty="0">
                <a:solidFill>
                  <a:schemeClr val="accent2">
                    <a:lumMod val="50000"/>
                  </a:schemeClr>
                </a:solidFill>
              </a:rPr>
              <a:t>Tawadhu menurut bahasa bermakna rendah hati. Adapun </a:t>
            </a:r>
            <a:r>
              <a:rPr lang="id-ID" sz="1600" dirty="0" smtClean="0">
                <a:solidFill>
                  <a:schemeClr val="accent2">
                    <a:lumMod val="50000"/>
                  </a:schemeClr>
                </a:solidFill>
              </a:rPr>
              <a:t>menurut </a:t>
            </a:r>
            <a:r>
              <a:rPr lang="id-ID" sz="1600" dirty="0">
                <a:solidFill>
                  <a:schemeClr val="accent2">
                    <a:lumMod val="50000"/>
                  </a:schemeClr>
                </a:solidFill>
              </a:rPr>
              <a:t>istilah, tawadhu adalah sikap merendahkan diri dengan </a:t>
            </a:r>
            <a:r>
              <a:rPr lang="id-ID" sz="1600" dirty="0" smtClean="0">
                <a:solidFill>
                  <a:schemeClr val="accent2">
                    <a:lumMod val="50000"/>
                  </a:schemeClr>
                </a:solidFill>
              </a:rPr>
              <a:t>tidak </a:t>
            </a:r>
            <a:r>
              <a:rPr lang="id-ID" sz="1600" dirty="0">
                <a:solidFill>
                  <a:schemeClr val="accent2">
                    <a:lumMod val="50000"/>
                  </a:schemeClr>
                </a:solidFill>
              </a:rPr>
              <a:t>menampakkan kelebihan yang dimiliki sehingga terhindar </a:t>
            </a:r>
            <a:r>
              <a:rPr lang="id-ID" sz="1600" dirty="0" smtClean="0">
                <a:solidFill>
                  <a:schemeClr val="accent2">
                    <a:lumMod val="50000"/>
                  </a:schemeClr>
                </a:solidFill>
              </a:rPr>
              <a:t>dari sifat </a:t>
            </a:r>
            <a:r>
              <a:rPr lang="id-ID" sz="1600" dirty="0">
                <a:solidFill>
                  <a:schemeClr val="accent2">
                    <a:lumMod val="50000"/>
                  </a:schemeClr>
                </a:solidFill>
              </a:rPr>
              <a:t>angkuh atau sombong.</a:t>
            </a:r>
          </a:p>
        </p:txBody>
      </p:sp>
      <p:sp>
        <p:nvSpPr>
          <p:cNvPr id="7" name="Rectangle 6"/>
          <p:cNvSpPr/>
          <p:nvPr/>
        </p:nvSpPr>
        <p:spPr>
          <a:xfrm>
            <a:off x="4581197" y="938128"/>
            <a:ext cx="1219200" cy="438895"/>
          </a:xfrm>
          <a:prstGeom prst="rect">
            <a:avLst/>
          </a:prstGeom>
          <a:solidFill>
            <a:schemeClr val="accent2">
              <a:lumMod val="60000"/>
              <a:lumOff val="40000"/>
            </a:schemeClr>
          </a:solidFill>
          <a:ln>
            <a:solidFill>
              <a:schemeClr val="accent2">
                <a:lumMod val="50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id-ID">
              <a:solidFill>
                <a:schemeClr val="accent2">
                  <a:lumMod val="75000"/>
                </a:schemeClr>
              </a:solidFill>
            </a:endParaRPr>
          </a:p>
        </p:txBody>
      </p:sp>
      <p:sp>
        <p:nvSpPr>
          <p:cNvPr id="10" name="Rectangle 9"/>
          <p:cNvSpPr/>
          <p:nvPr/>
        </p:nvSpPr>
        <p:spPr>
          <a:xfrm>
            <a:off x="4587949" y="972909"/>
            <a:ext cx="1219200" cy="369332"/>
          </a:xfrm>
          <a:prstGeom prst="rect">
            <a:avLst/>
          </a:prstGeom>
          <a:noFill/>
          <a:ln>
            <a:noFill/>
          </a:ln>
        </p:spPr>
        <p:txBody>
          <a:bodyPr wrap="square">
            <a:spAutoFit/>
          </a:bodyPr>
          <a:lstStyle/>
          <a:p>
            <a:pPr algn="ctr"/>
            <a:r>
              <a:rPr lang="id-ID" dirty="0" smtClean="0">
                <a:solidFill>
                  <a:schemeClr val="accent2">
                    <a:lumMod val="50000"/>
                  </a:schemeClr>
                </a:solidFill>
              </a:rPr>
              <a:t>Contoh</a:t>
            </a:r>
            <a:endParaRPr lang="id-ID" dirty="0">
              <a:solidFill>
                <a:schemeClr val="accent2">
                  <a:lumMod val="50000"/>
                </a:schemeClr>
              </a:solidFill>
            </a:endParaRPr>
          </a:p>
        </p:txBody>
      </p:sp>
    </p:spTree>
    <p:extLst>
      <p:ext uri="{BB962C8B-B14F-4D97-AF65-F5344CB8AC3E}">
        <p14:creationId xmlns:p14="http://schemas.microsoft.com/office/powerpoint/2010/main" val="4320167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dn.erlangga.id/public/ESI/data/preview/200110084652_77fac84fa37c7202ca4339f23dc0649b.jpg"/>
          <p:cNvPicPr>
            <a:picLocks noChangeAspect="1" noChangeArrowheads="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359" y="-552450"/>
            <a:ext cx="9144000" cy="6096000"/>
          </a:xfrm>
          <a:prstGeom prst="rect">
            <a:avLst/>
          </a:prstGeom>
          <a:noFill/>
          <a:extLst>
            <a:ext uri="{909E8E84-426E-40DD-AFC4-6F175D3DCCD1}">
              <a14:hiddenFill xmlns:a14="http://schemas.microsoft.com/office/drawing/2010/main">
                <a:solidFill>
                  <a:srgbClr val="FFFFFF"/>
                </a:solidFill>
              </a14:hiddenFill>
            </a:ext>
          </a:extLst>
        </p:spPr>
      </p:pic>
      <p:sp>
        <p:nvSpPr>
          <p:cNvPr id="3" name="Line Callout 2 (Border and Accent Bar) 2"/>
          <p:cNvSpPr/>
          <p:nvPr/>
        </p:nvSpPr>
        <p:spPr>
          <a:xfrm>
            <a:off x="762000" y="1428750"/>
            <a:ext cx="7848600" cy="2554545"/>
          </a:xfrm>
          <a:prstGeom prst="accentBorderCallout2">
            <a:avLst>
              <a:gd name="adj1" fmla="val 40521"/>
              <a:gd name="adj2" fmla="val -1883"/>
              <a:gd name="adj3" fmla="val 18778"/>
              <a:gd name="adj4" fmla="val -6346"/>
              <a:gd name="adj5" fmla="val 19244"/>
              <a:gd name="adj6" fmla="val -11481"/>
            </a:avLst>
          </a:prstGeom>
          <a:solidFill>
            <a:schemeClr val="accent2">
              <a:lumMod val="60000"/>
              <a:lumOff val="40000"/>
            </a:schemeClr>
          </a:solidFill>
          <a:ln>
            <a:solidFill>
              <a:schemeClr val="accent2">
                <a:lumMod val="50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id-ID">
              <a:solidFill>
                <a:schemeClr val="accent2">
                  <a:lumMod val="75000"/>
                </a:schemeClr>
              </a:solidFill>
            </a:endParaRPr>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4"/>
          <a:srcRect r="281"/>
          <a:stretch/>
        </p:blipFill>
        <p:spPr>
          <a:xfrm>
            <a:off x="0" y="4284223"/>
            <a:ext cx="9144000" cy="954527"/>
          </a:xfrm>
          <a:prstGeom prst="rect">
            <a:avLst/>
          </a:prstGeom>
        </p:spPr>
      </p:pic>
      <p:sp>
        <p:nvSpPr>
          <p:cNvPr id="9" name="Rectangle 8"/>
          <p:cNvSpPr/>
          <p:nvPr/>
        </p:nvSpPr>
        <p:spPr>
          <a:xfrm>
            <a:off x="838200" y="1428750"/>
            <a:ext cx="7696200" cy="2554545"/>
          </a:xfrm>
          <a:prstGeom prst="rect">
            <a:avLst/>
          </a:prstGeom>
          <a:noFill/>
          <a:ln>
            <a:noFill/>
          </a:ln>
        </p:spPr>
        <p:txBody>
          <a:bodyPr wrap="square">
            <a:spAutoFit/>
          </a:bodyPr>
          <a:lstStyle/>
          <a:p>
            <a:pPr marL="342900" indent="-342900" algn="just">
              <a:buAutoNum type="alphaLcPeriod"/>
            </a:pPr>
            <a:r>
              <a:rPr lang="id-ID" sz="1600" dirty="0">
                <a:solidFill>
                  <a:schemeClr val="accent2">
                    <a:lumMod val="50000"/>
                  </a:schemeClr>
                </a:solidFill>
              </a:rPr>
              <a:t>Meyakini bahwa setiap orang memiliki kelebihan </a:t>
            </a:r>
            <a:r>
              <a:rPr lang="id-ID" sz="1600" dirty="0" smtClean="0">
                <a:solidFill>
                  <a:schemeClr val="accent2">
                    <a:lumMod val="50000"/>
                  </a:schemeClr>
                </a:solidFill>
              </a:rPr>
              <a:t>dan kekurangannya </a:t>
            </a:r>
            <a:r>
              <a:rPr lang="id-ID" sz="1600" dirty="0">
                <a:solidFill>
                  <a:schemeClr val="accent2">
                    <a:lumMod val="50000"/>
                  </a:schemeClr>
                </a:solidFill>
              </a:rPr>
              <a:t>masing-masing.</a:t>
            </a:r>
          </a:p>
          <a:p>
            <a:pPr marL="342900" indent="-342900" algn="just">
              <a:buAutoNum type="alphaLcPeriod"/>
            </a:pPr>
            <a:r>
              <a:rPr lang="id-ID" sz="1600" dirty="0" smtClean="0">
                <a:solidFill>
                  <a:schemeClr val="accent2">
                    <a:lumMod val="50000"/>
                  </a:schemeClr>
                </a:solidFill>
              </a:rPr>
              <a:t>Selalu </a:t>
            </a:r>
            <a:r>
              <a:rPr lang="id-ID" sz="1600" dirty="0">
                <a:solidFill>
                  <a:schemeClr val="accent2">
                    <a:lumMod val="50000"/>
                  </a:schemeClr>
                </a:solidFill>
              </a:rPr>
              <a:t>berusaha untuk tidak menunjukkan kelebihannya </a:t>
            </a:r>
            <a:r>
              <a:rPr lang="id-ID" sz="1600" dirty="0" smtClean="0">
                <a:solidFill>
                  <a:schemeClr val="accent2">
                    <a:lumMod val="50000"/>
                  </a:schemeClr>
                </a:solidFill>
              </a:rPr>
              <a:t>kepada </a:t>
            </a:r>
            <a:r>
              <a:rPr lang="id-ID" sz="1600" dirty="0">
                <a:solidFill>
                  <a:schemeClr val="accent2">
                    <a:lumMod val="50000"/>
                  </a:schemeClr>
                </a:solidFill>
              </a:rPr>
              <a:t>orang lain, kecuali jika dibutuhkan</a:t>
            </a:r>
            <a:r>
              <a:rPr lang="id-ID" sz="1600" dirty="0" smtClean="0">
                <a:solidFill>
                  <a:schemeClr val="accent2">
                    <a:lumMod val="50000"/>
                  </a:schemeClr>
                </a:solidFill>
              </a:rPr>
              <a:t>.</a:t>
            </a:r>
          </a:p>
          <a:p>
            <a:pPr marL="342900" indent="-342900" algn="just">
              <a:buAutoNum type="alphaLcPeriod"/>
            </a:pPr>
            <a:r>
              <a:rPr lang="id-ID" sz="1600" dirty="0">
                <a:solidFill>
                  <a:schemeClr val="accent2">
                    <a:lumMod val="50000"/>
                  </a:schemeClr>
                </a:solidFill>
              </a:rPr>
              <a:t>Meyakini bahwa semua kelebihan yang kita miliki merupakan </a:t>
            </a:r>
            <a:r>
              <a:rPr lang="id-ID" sz="1600" dirty="0" smtClean="0">
                <a:solidFill>
                  <a:schemeClr val="accent2">
                    <a:lumMod val="50000"/>
                  </a:schemeClr>
                </a:solidFill>
              </a:rPr>
              <a:t>pemberian </a:t>
            </a:r>
            <a:r>
              <a:rPr lang="id-ID" sz="1600" dirty="0">
                <a:solidFill>
                  <a:schemeClr val="accent2">
                    <a:lumMod val="50000"/>
                  </a:schemeClr>
                </a:solidFill>
              </a:rPr>
              <a:t>dari Allah Swt.</a:t>
            </a:r>
          </a:p>
          <a:p>
            <a:pPr marL="342900" indent="-342900" algn="just">
              <a:buAutoNum type="alphaLcPeriod"/>
            </a:pPr>
            <a:r>
              <a:rPr lang="id-ID" sz="1600" dirty="0" smtClean="0">
                <a:solidFill>
                  <a:schemeClr val="accent2">
                    <a:lumMod val="50000"/>
                  </a:schemeClr>
                </a:solidFill>
              </a:rPr>
              <a:t>Senantiasa </a:t>
            </a:r>
            <a:r>
              <a:rPr lang="id-ID" sz="1600" dirty="0">
                <a:solidFill>
                  <a:schemeClr val="accent2">
                    <a:lumMod val="50000"/>
                  </a:schemeClr>
                </a:solidFill>
              </a:rPr>
              <a:t>melihat kepada orang-orang yang lebih hebat </a:t>
            </a:r>
            <a:r>
              <a:rPr lang="id-ID" sz="1600" dirty="0" smtClean="0">
                <a:solidFill>
                  <a:schemeClr val="accent2">
                    <a:lumMod val="50000"/>
                  </a:schemeClr>
                </a:solidFill>
              </a:rPr>
              <a:t>agar </a:t>
            </a:r>
            <a:r>
              <a:rPr lang="id-ID" sz="1600" dirty="0">
                <a:solidFill>
                  <a:schemeClr val="accent2">
                    <a:lumMod val="50000"/>
                  </a:schemeClr>
                </a:solidFill>
              </a:rPr>
              <a:t>tidak sombong dan melihat kepada orang-orang yang </a:t>
            </a:r>
            <a:r>
              <a:rPr lang="id-ID" sz="1600" dirty="0" smtClean="0">
                <a:solidFill>
                  <a:schemeClr val="accent2">
                    <a:lumMod val="50000"/>
                  </a:schemeClr>
                </a:solidFill>
              </a:rPr>
              <a:t>kurang </a:t>
            </a:r>
            <a:r>
              <a:rPr lang="id-ID" sz="1600" dirty="0">
                <a:solidFill>
                  <a:schemeClr val="accent2">
                    <a:lumMod val="50000"/>
                  </a:schemeClr>
                </a:solidFill>
              </a:rPr>
              <a:t>beruntung agar selalu bersyukur. </a:t>
            </a:r>
          </a:p>
          <a:p>
            <a:pPr marL="342900" indent="-342900" algn="just">
              <a:buAutoNum type="alphaLcPeriod"/>
            </a:pPr>
            <a:r>
              <a:rPr lang="id-ID" sz="1600" dirty="0" smtClean="0">
                <a:solidFill>
                  <a:schemeClr val="accent2">
                    <a:lumMod val="50000"/>
                  </a:schemeClr>
                </a:solidFill>
              </a:rPr>
              <a:t>Menyadari </a:t>
            </a:r>
            <a:r>
              <a:rPr lang="id-ID" sz="1600" dirty="0">
                <a:solidFill>
                  <a:schemeClr val="accent2">
                    <a:lumMod val="50000"/>
                  </a:schemeClr>
                </a:solidFill>
              </a:rPr>
              <a:t>bahwa tidak ada manusia yang sempurna.</a:t>
            </a:r>
          </a:p>
          <a:p>
            <a:pPr marL="342900" indent="-342900" algn="just">
              <a:buAutoNum type="alphaLcPeriod"/>
            </a:pPr>
            <a:r>
              <a:rPr lang="id-ID" sz="1600" dirty="0" smtClean="0">
                <a:solidFill>
                  <a:schemeClr val="accent2">
                    <a:lumMod val="50000"/>
                  </a:schemeClr>
                </a:solidFill>
              </a:rPr>
              <a:t>Selalu </a:t>
            </a:r>
            <a:r>
              <a:rPr lang="id-ID" sz="1600" dirty="0">
                <a:solidFill>
                  <a:schemeClr val="accent2">
                    <a:lumMod val="50000"/>
                  </a:schemeClr>
                </a:solidFill>
              </a:rPr>
              <a:t>menjaga lisan dan tutur kata dari ucapan </a:t>
            </a:r>
            <a:r>
              <a:rPr lang="id-ID" sz="1600" dirty="0" smtClean="0">
                <a:solidFill>
                  <a:schemeClr val="accent2">
                    <a:lumMod val="50000"/>
                  </a:schemeClr>
                </a:solidFill>
              </a:rPr>
              <a:t>yang merendahkan </a:t>
            </a:r>
            <a:r>
              <a:rPr lang="id-ID" sz="1600" dirty="0">
                <a:solidFill>
                  <a:schemeClr val="accent2">
                    <a:lumMod val="50000"/>
                  </a:schemeClr>
                </a:solidFill>
              </a:rPr>
              <a:t>orang lain.</a:t>
            </a:r>
          </a:p>
          <a:p>
            <a:pPr marL="342900" indent="-342900" algn="just">
              <a:buAutoNum type="alphaLcPeriod"/>
            </a:pPr>
            <a:r>
              <a:rPr lang="id-ID" sz="1600" dirty="0" smtClean="0">
                <a:solidFill>
                  <a:schemeClr val="accent2">
                    <a:lumMod val="50000"/>
                  </a:schemeClr>
                </a:solidFill>
              </a:rPr>
              <a:t>Senantiasa </a:t>
            </a:r>
            <a:r>
              <a:rPr lang="id-ID" sz="1600" dirty="0">
                <a:solidFill>
                  <a:schemeClr val="accent2">
                    <a:lumMod val="50000"/>
                  </a:schemeClr>
                </a:solidFill>
              </a:rPr>
              <a:t>berdoa kepada Allah Swt. agar dihindarkan dari </a:t>
            </a:r>
            <a:r>
              <a:rPr lang="id-ID" sz="1600" dirty="0" smtClean="0">
                <a:solidFill>
                  <a:schemeClr val="accent2">
                    <a:lumMod val="50000"/>
                  </a:schemeClr>
                </a:solidFill>
              </a:rPr>
              <a:t>sifat </a:t>
            </a:r>
            <a:r>
              <a:rPr lang="id-ID" sz="1600" dirty="0">
                <a:solidFill>
                  <a:schemeClr val="accent2">
                    <a:lumMod val="50000"/>
                  </a:schemeClr>
                </a:solidFill>
              </a:rPr>
              <a:t>sombong</a:t>
            </a:r>
          </a:p>
        </p:txBody>
      </p:sp>
      <p:sp>
        <p:nvSpPr>
          <p:cNvPr id="18" name="Rectangle 17"/>
          <p:cNvSpPr/>
          <p:nvPr/>
        </p:nvSpPr>
        <p:spPr>
          <a:xfrm>
            <a:off x="2803967" y="938960"/>
            <a:ext cx="3429000" cy="400110"/>
          </a:xfrm>
          <a:prstGeom prst="rect">
            <a:avLst/>
          </a:prstGeom>
          <a:noFill/>
          <a:ln>
            <a:noFill/>
          </a:ln>
        </p:spPr>
        <p:txBody>
          <a:bodyPr wrap="square">
            <a:spAutoFit/>
          </a:bodyPr>
          <a:lstStyle/>
          <a:p>
            <a:pPr algn="ctr"/>
            <a:r>
              <a:rPr lang="id-ID" sz="2000" b="1" dirty="0" smtClean="0">
                <a:solidFill>
                  <a:schemeClr val="accent2">
                    <a:lumMod val="50000"/>
                  </a:schemeClr>
                </a:solidFill>
              </a:rPr>
              <a:t>Cara Membiasakan Tawadhu</a:t>
            </a:r>
          </a:p>
        </p:txBody>
      </p:sp>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020" y="170323"/>
            <a:ext cx="2754380" cy="725027"/>
          </a:xfrm>
          <a:prstGeom prst="rect">
            <a:avLst/>
          </a:prstGeom>
        </p:spPr>
      </p:pic>
      <p:sp>
        <p:nvSpPr>
          <p:cNvPr id="11" name="Rectangle 10"/>
          <p:cNvSpPr/>
          <p:nvPr/>
        </p:nvSpPr>
        <p:spPr>
          <a:xfrm>
            <a:off x="392804" y="239361"/>
            <a:ext cx="3874396" cy="566309"/>
          </a:xfrm>
          <a:prstGeom prst="rect">
            <a:avLst/>
          </a:prstGeom>
        </p:spPr>
        <p:txBody>
          <a:bodyPr wrap="square">
            <a:spAutoFit/>
          </a:bodyPr>
          <a:lstStyle/>
          <a:p>
            <a:pPr>
              <a:lnSpc>
                <a:spcPct val="110000"/>
              </a:lnSpc>
              <a:buSzPct val="100000"/>
            </a:pPr>
            <a:r>
              <a:rPr lang="id-ID" sz="2800" b="1" dirty="0" smtClean="0">
                <a:solidFill>
                  <a:schemeClr val="bg1"/>
                </a:solidFill>
                <a:effectLst>
                  <a:outerShdw blurRad="38100" dist="38100" dir="2700000" algn="tl">
                    <a:srgbClr val="000000">
                      <a:alpha val="43137"/>
                    </a:srgbClr>
                  </a:outerShdw>
                </a:effectLst>
                <a:latin typeface="+mj-lt"/>
                <a:cs typeface="Arial" pitchFamily="34" charset="0"/>
              </a:rPr>
              <a:t>B. Tawadhu</a:t>
            </a:r>
            <a:endParaRPr lang="en-US" sz="2800" b="1" dirty="0">
              <a:solidFill>
                <a:schemeClr val="bg1"/>
              </a:solidFill>
              <a:effectLst>
                <a:outerShdw blurRad="38100" dist="38100" dir="2700000" algn="tl">
                  <a:srgbClr val="000000">
                    <a:alpha val="43137"/>
                  </a:srgbClr>
                </a:outerShdw>
              </a:effectLst>
              <a:latin typeface="+mj-lt"/>
              <a:cs typeface="Arial" pitchFamily="34" charset="0"/>
            </a:endParaRPr>
          </a:p>
        </p:txBody>
      </p:sp>
    </p:spTree>
    <p:extLst>
      <p:ext uri="{BB962C8B-B14F-4D97-AF65-F5344CB8AC3E}">
        <p14:creationId xmlns:p14="http://schemas.microsoft.com/office/powerpoint/2010/main" val="15847665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Callout 2 (Border and Accent Bar) 2"/>
          <p:cNvSpPr/>
          <p:nvPr/>
        </p:nvSpPr>
        <p:spPr>
          <a:xfrm>
            <a:off x="1020110" y="1473081"/>
            <a:ext cx="4571999" cy="2691458"/>
          </a:xfrm>
          <a:prstGeom prst="accentBorderCallout2">
            <a:avLst>
              <a:gd name="adj1" fmla="val 41669"/>
              <a:gd name="adj2" fmla="val -2372"/>
              <a:gd name="adj3" fmla="val 18204"/>
              <a:gd name="adj4" fmla="val -5446"/>
              <a:gd name="adj5" fmla="val 18096"/>
              <a:gd name="adj6" fmla="val -13003"/>
            </a:avLst>
          </a:prstGeom>
          <a:solidFill>
            <a:schemeClr val="accent2">
              <a:lumMod val="60000"/>
              <a:lumOff val="40000"/>
            </a:schemeClr>
          </a:solidFill>
          <a:ln>
            <a:solidFill>
              <a:schemeClr val="accent2">
                <a:lumMod val="50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id-ID">
              <a:solidFill>
                <a:schemeClr val="accent2">
                  <a:lumMod val="75000"/>
                </a:schemeClr>
              </a:solidFill>
            </a:endParaRPr>
          </a:p>
        </p:txBody>
      </p:sp>
      <p:pic>
        <p:nvPicPr>
          <p:cNvPr id="6146" name="Picture 2" descr="Hand drawn muslim girl education illustration"/>
          <p:cNvPicPr>
            <a:picLocks noChangeAspect="1" noChangeArrowheads="1"/>
          </p:cNvPicPr>
          <p:nvPr/>
        </p:nvPicPr>
        <p:blipFill>
          <a:blip r:embed="rId2">
            <a:clrChange>
              <a:clrFrom>
                <a:srgbClr val="FEF5CA"/>
              </a:clrFrom>
              <a:clrTo>
                <a:srgbClr val="FEF5CA">
                  <a:alpha val="0"/>
                </a:srgbClr>
              </a:clrTo>
            </a:clrChange>
            <a:extLst>
              <a:ext uri="{BEBA8EAE-BF5A-486C-A8C5-ECC9F3942E4B}">
                <a14:imgProps xmlns:a14="http://schemas.microsoft.com/office/drawing/2010/main">
                  <a14:imgLayer r:embed="rId3">
                    <a14:imgEffect>
                      <a14:backgroundRemoval t="5431" b="100000" l="9744" r="89776"/>
                    </a14:imgEffect>
                  </a14:imgLayer>
                </a14:imgProps>
              </a:ext>
              <a:ext uri="{28A0092B-C50C-407E-A947-70E740481C1C}">
                <a14:useLocalDpi xmlns:a14="http://schemas.microsoft.com/office/drawing/2010/main" val="0"/>
              </a:ext>
            </a:extLst>
          </a:blip>
          <a:srcRect/>
          <a:stretch>
            <a:fillRect/>
          </a:stretch>
        </p:blipFill>
        <p:spPr bwMode="auto">
          <a:xfrm>
            <a:off x="4737513" y="691766"/>
            <a:ext cx="4254087" cy="425408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4"/>
          <a:srcRect r="281"/>
          <a:stretch/>
        </p:blipFill>
        <p:spPr>
          <a:xfrm>
            <a:off x="0" y="4284223"/>
            <a:ext cx="9144000" cy="954527"/>
          </a:xfrm>
          <a:prstGeom prst="rect">
            <a:avLst/>
          </a:prstGeom>
        </p:spPr>
      </p:pic>
      <p:sp>
        <p:nvSpPr>
          <p:cNvPr id="9" name="Rectangle 8"/>
          <p:cNvSpPr/>
          <p:nvPr/>
        </p:nvSpPr>
        <p:spPr>
          <a:xfrm>
            <a:off x="1035543" y="1562761"/>
            <a:ext cx="4302672" cy="2554545"/>
          </a:xfrm>
          <a:prstGeom prst="rect">
            <a:avLst/>
          </a:prstGeom>
          <a:noFill/>
          <a:ln>
            <a:noFill/>
          </a:ln>
        </p:spPr>
        <p:txBody>
          <a:bodyPr wrap="square">
            <a:spAutoFit/>
          </a:bodyPr>
          <a:lstStyle/>
          <a:p>
            <a:pPr marL="342900" indent="-342900" algn="just">
              <a:buAutoNum type="alphaLcPeriod"/>
            </a:pPr>
            <a:r>
              <a:rPr lang="id-ID" sz="1600" dirty="0">
                <a:solidFill>
                  <a:schemeClr val="accent2">
                    <a:lumMod val="50000"/>
                  </a:schemeClr>
                </a:solidFill>
              </a:rPr>
              <a:t>Mendapatkan kemuliaan di dunia dan akhirat.</a:t>
            </a:r>
          </a:p>
          <a:p>
            <a:pPr marL="342900" indent="-342900" algn="just">
              <a:buAutoNum type="alphaLcPeriod"/>
            </a:pPr>
            <a:r>
              <a:rPr lang="id-ID" sz="1600" dirty="0" smtClean="0">
                <a:solidFill>
                  <a:schemeClr val="accent2">
                    <a:lumMod val="50000"/>
                  </a:schemeClr>
                </a:solidFill>
              </a:rPr>
              <a:t>Lebih </a:t>
            </a:r>
            <a:r>
              <a:rPr lang="id-ID" sz="1600" dirty="0">
                <a:solidFill>
                  <a:schemeClr val="accent2">
                    <a:lumMod val="50000"/>
                  </a:schemeClr>
                </a:solidFill>
              </a:rPr>
              <a:t>mendekatkan diri kepada Allah Swt.</a:t>
            </a:r>
          </a:p>
          <a:p>
            <a:pPr marL="342900" indent="-342900" algn="just">
              <a:buAutoNum type="alphaLcPeriod"/>
            </a:pPr>
            <a:r>
              <a:rPr lang="id-ID" sz="1600" dirty="0" smtClean="0">
                <a:solidFill>
                  <a:schemeClr val="accent2">
                    <a:lumMod val="50000"/>
                  </a:schemeClr>
                </a:solidFill>
              </a:rPr>
              <a:t>Menjadi </a:t>
            </a:r>
            <a:r>
              <a:rPr lang="id-ID" sz="1600" dirty="0">
                <a:solidFill>
                  <a:schemeClr val="accent2">
                    <a:lumMod val="50000"/>
                  </a:schemeClr>
                </a:solidFill>
              </a:rPr>
              <a:t>pribadi yang terhindar dari sifat sombong dan ria.</a:t>
            </a:r>
          </a:p>
          <a:p>
            <a:pPr marL="342900" indent="-342900" algn="just">
              <a:buAutoNum type="alphaLcPeriod"/>
            </a:pPr>
            <a:r>
              <a:rPr lang="id-ID" sz="1600" dirty="0" smtClean="0">
                <a:solidFill>
                  <a:schemeClr val="accent2">
                    <a:lumMod val="50000"/>
                  </a:schemeClr>
                </a:solidFill>
              </a:rPr>
              <a:t>Menjadi </a:t>
            </a:r>
            <a:r>
              <a:rPr lang="id-ID" sz="1600" dirty="0">
                <a:solidFill>
                  <a:schemeClr val="accent2">
                    <a:lumMod val="50000"/>
                  </a:schemeClr>
                </a:solidFill>
              </a:rPr>
              <a:t>pribadi yang selalu berusaha untuk meningkatkan </a:t>
            </a:r>
            <a:r>
              <a:rPr lang="id-ID" sz="1600" dirty="0" smtClean="0">
                <a:solidFill>
                  <a:schemeClr val="accent2">
                    <a:lumMod val="50000"/>
                  </a:schemeClr>
                </a:solidFill>
              </a:rPr>
              <a:t>kapasitas </a:t>
            </a:r>
            <a:r>
              <a:rPr lang="id-ID" sz="1600" dirty="0">
                <a:solidFill>
                  <a:schemeClr val="accent2">
                    <a:lumMod val="50000"/>
                  </a:schemeClr>
                </a:solidFill>
              </a:rPr>
              <a:t>diri.</a:t>
            </a:r>
          </a:p>
          <a:p>
            <a:pPr marL="342900" indent="-342900" algn="just">
              <a:buAutoNum type="alphaLcPeriod"/>
            </a:pPr>
            <a:r>
              <a:rPr lang="id-ID" sz="1600" dirty="0" smtClean="0">
                <a:solidFill>
                  <a:schemeClr val="accent2">
                    <a:lumMod val="50000"/>
                  </a:schemeClr>
                </a:solidFill>
              </a:rPr>
              <a:t>Mempererat </a:t>
            </a:r>
            <a:r>
              <a:rPr lang="id-ID" sz="1600" dirty="0">
                <a:solidFill>
                  <a:schemeClr val="accent2">
                    <a:lumMod val="50000"/>
                  </a:schemeClr>
                </a:solidFill>
              </a:rPr>
              <a:t>tali persaudaraan dan disukai oleh orang lain.</a:t>
            </a:r>
          </a:p>
          <a:p>
            <a:pPr marL="342900" indent="-342900" algn="just">
              <a:buAutoNum type="alphaLcPeriod"/>
            </a:pPr>
            <a:r>
              <a:rPr lang="id-ID" sz="1600" dirty="0" smtClean="0">
                <a:solidFill>
                  <a:schemeClr val="accent2">
                    <a:lumMod val="50000"/>
                  </a:schemeClr>
                </a:solidFill>
              </a:rPr>
              <a:t>Terhindar </a:t>
            </a:r>
            <a:r>
              <a:rPr lang="id-ID" sz="1600" dirty="0">
                <a:solidFill>
                  <a:schemeClr val="accent2">
                    <a:lumMod val="50000"/>
                  </a:schemeClr>
                </a:solidFill>
              </a:rPr>
              <a:t>dari rasa benci yang disebabkan oleh kesombongan</a:t>
            </a:r>
          </a:p>
        </p:txBody>
      </p:sp>
      <p:sp>
        <p:nvSpPr>
          <p:cNvPr id="18" name="Rectangle 17"/>
          <p:cNvSpPr/>
          <p:nvPr/>
        </p:nvSpPr>
        <p:spPr>
          <a:xfrm>
            <a:off x="715310" y="1024049"/>
            <a:ext cx="3141867" cy="400110"/>
          </a:xfrm>
          <a:prstGeom prst="rect">
            <a:avLst/>
          </a:prstGeom>
          <a:noFill/>
          <a:ln>
            <a:noFill/>
          </a:ln>
        </p:spPr>
        <p:txBody>
          <a:bodyPr wrap="square">
            <a:spAutoFit/>
          </a:bodyPr>
          <a:lstStyle/>
          <a:p>
            <a:pPr algn="ctr"/>
            <a:r>
              <a:rPr lang="id-ID" sz="2000" b="1" dirty="0">
                <a:solidFill>
                  <a:schemeClr val="accent2">
                    <a:lumMod val="50000"/>
                  </a:schemeClr>
                </a:solidFill>
              </a:rPr>
              <a:t>Dampak </a:t>
            </a:r>
            <a:r>
              <a:rPr lang="id-ID" sz="2000" b="1" dirty="0" smtClean="0">
                <a:solidFill>
                  <a:schemeClr val="accent2">
                    <a:lumMod val="50000"/>
                  </a:schemeClr>
                </a:solidFill>
              </a:rPr>
              <a:t>Positif Tawadhu</a:t>
            </a:r>
            <a:endParaRPr lang="id-ID" sz="2000" b="1" dirty="0">
              <a:solidFill>
                <a:schemeClr val="accent2">
                  <a:lumMod val="50000"/>
                </a:schemeClr>
              </a:solidFill>
            </a:endParaRPr>
          </a:p>
        </p:txBody>
      </p:sp>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020" y="170323"/>
            <a:ext cx="2754380" cy="725027"/>
          </a:xfrm>
          <a:prstGeom prst="rect">
            <a:avLst/>
          </a:prstGeom>
        </p:spPr>
      </p:pic>
      <p:sp>
        <p:nvSpPr>
          <p:cNvPr id="11" name="Rectangle 10"/>
          <p:cNvSpPr/>
          <p:nvPr/>
        </p:nvSpPr>
        <p:spPr>
          <a:xfrm>
            <a:off x="392804" y="239361"/>
            <a:ext cx="3874396" cy="566309"/>
          </a:xfrm>
          <a:prstGeom prst="rect">
            <a:avLst/>
          </a:prstGeom>
        </p:spPr>
        <p:txBody>
          <a:bodyPr wrap="square">
            <a:spAutoFit/>
          </a:bodyPr>
          <a:lstStyle/>
          <a:p>
            <a:pPr>
              <a:lnSpc>
                <a:spcPct val="110000"/>
              </a:lnSpc>
              <a:buSzPct val="100000"/>
            </a:pPr>
            <a:r>
              <a:rPr lang="id-ID" sz="2800" b="1" dirty="0" smtClean="0">
                <a:solidFill>
                  <a:schemeClr val="bg1"/>
                </a:solidFill>
                <a:effectLst>
                  <a:outerShdw blurRad="38100" dist="38100" dir="2700000" algn="tl">
                    <a:srgbClr val="000000">
                      <a:alpha val="43137"/>
                    </a:srgbClr>
                  </a:outerShdw>
                </a:effectLst>
                <a:latin typeface="+mj-lt"/>
                <a:cs typeface="Arial" pitchFamily="34" charset="0"/>
              </a:rPr>
              <a:t>B. Tawadhu</a:t>
            </a:r>
            <a:endParaRPr lang="en-US" sz="2800" b="1" dirty="0">
              <a:solidFill>
                <a:schemeClr val="bg1"/>
              </a:solidFill>
              <a:effectLst>
                <a:outerShdw blurRad="38100" dist="38100" dir="2700000" algn="tl">
                  <a:srgbClr val="000000">
                    <a:alpha val="43137"/>
                  </a:srgbClr>
                </a:outerShdw>
              </a:effectLst>
              <a:latin typeface="+mj-lt"/>
              <a:cs typeface="Arial" pitchFamily="34" charset="0"/>
            </a:endParaRPr>
          </a:p>
        </p:txBody>
      </p:sp>
    </p:spTree>
    <p:extLst>
      <p:ext uri="{BB962C8B-B14F-4D97-AF65-F5344CB8AC3E}">
        <p14:creationId xmlns:p14="http://schemas.microsoft.com/office/powerpoint/2010/main" val="31145869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5685</TotalTime>
  <Words>1154</Words>
  <Application>Microsoft Office PowerPoint</Application>
  <PresentationFormat>On-screen Show (16:9)</PresentationFormat>
  <Paragraphs>106</Paragraphs>
  <Slides>16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ae_Ouhod</vt:lpstr>
      <vt:lpstr>Arial</vt:lpstr>
      <vt:lpstr>Calibri</vt:lpstr>
      <vt:lpstr>ＭＳ Ｐゴシック</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Aulia Dwiningtyas Putri</dc:creator>
  <cp:lastModifiedBy>Hasanuddin</cp:lastModifiedBy>
  <cp:revision>425</cp:revision>
  <cp:lastPrinted>2022-04-09T01:52:42Z</cp:lastPrinted>
  <dcterms:created xsi:type="dcterms:W3CDTF">2022-01-17T01:37:52Z</dcterms:created>
  <dcterms:modified xsi:type="dcterms:W3CDTF">2024-10-03T08:20:38Z</dcterms:modified>
</cp:coreProperties>
</file>