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8" r:id="rId2"/>
    <p:sldId id="281" r:id="rId3"/>
    <p:sldId id="282" r:id="rId4"/>
    <p:sldId id="283" r:id="rId5"/>
    <p:sldId id="298" r:id="rId6"/>
    <p:sldId id="299" r:id="rId7"/>
    <p:sldId id="294" r:id="rId8"/>
    <p:sldId id="301" r:id="rId9"/>
    <p:sldId id="302" r:id="rId10"/>
    <p:sldId id="303" r:id="rId11"/>
    <p:sldId id="295" r:id="rId12"/>
    <p:sldId id="296" r:id="rId13"/>
    <p:sldId id="297" r:id="rId14"/>
    <p:sldId id="292" r:id="rId15"/>
  </p:sldIdLst>
  <p:sldSz cx="9144000" cy="5143500" type="screen16x9"/>
  <p:notesSz cx="9296400" cy="7010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DC602"/>
    <a:srgbClr val="E2E2E2"/>
    <a:srgbClr val="E58595"/>
    <a:srgbClr val="F79646"/>
    <a:srgbClr val="0D978A"/>
    <a:srgbClr val="10BCAC"/>
    <a:srgbClr val="C800B0"/>
    <a:srgbClr val="FF9015"/>
    <a:srgbClr val="FF19E4"/>
    <a:srgbClr val="7169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5" autoAdjust="0"/>
    <p:restoredTop sz="90364" autoAdjust="0"/>
  </p:normalViewPr>
  <p:slideViewPr>
    <p:cSldViewPr>
      <p:cViewPr varScale="1">
        <p:scale>
          <a:sx n="83" d="100"/>
          <a:sy n="83" d="100"/>
        </p:scale>
        <p:origin x="930" y="3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65809" y="0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2E6E017-A963-4A82-B8B2-F25912348ED9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658664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65809" y="6658664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BED2E8A-BC53-4118-AA88-80264F1A9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6895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29075" cy="350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65738" y="0"/>
            <a:ext cx="4029075" cy="350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E276CD-5A03-400B-9626-9CAC9FC07700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46350" y="876300"/>
            <a:ext cx="4203700" cy="2365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0275" y="3373438"/>
            <a:ext cx="7435850" cy="27606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59563"/>
            <a:ext cx="4029075" cy="3508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65738" y="6659563"/>
            <a:ext cx="4029075" cy="3508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4A5CCB-EE0E-4589-AFE9-2AE502C1D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082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A5CCB-EE0E-4589-AFE9-2AE502C1D06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206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A5CCB-EE0E-4589-AFE9-2AE502C1D06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3037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A5CCB-EE0E-4589-AFE9-2AE502C1D06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6457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A5CCB-EE0E-4589-AFE9-2AE502C1D06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7088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A5CCB-EE0E-4589-AFE9-2AE502C1D06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481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A5CCB-EE0E-4589-AFE9-2AE502C1D06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2672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A5CCB-EE0E-4589-AFE9-2AE502C1D06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049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940"/>
            <a:ext cx="9144000" cy="85039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75940A6-6B58-4C50-8006-0CA1F2B5298B}"/>
              </a:ext>
            </a:extLst>
          </p:cNvPr>
          <p:cNvSpPr/>
          <p:nvPr userDrawn="1"/>
        </p:nvSpPr>
        <p:spPr>
          <a:xfrm>
            <a:off x="3048000" y="4781550"/>
            <a:ext cx="2438400" cy="324000"/>
          </a:xfrm>
          <a:prstGeom prst="rect">
            <a:avLst/>
          </a:prstGeom>
          <a:solidFill>
            <a:srgbClr val="F880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5DAB9A3-DA0D-4826-A94E-E96849D6EA0E}"/>
              </a:ext>
            </a:extLst>
          </p:cNvPr>
          <p:cNvSpPr txBox="1"/>
          <p:nvPr userDrawn="1"/>
        </p:nvSpPr>
        <p:spPr>
          <a:xfrm>
            <a:off x="3637974" y="4820878"/>
            <a:ext cx="25908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ae_Ouhod" panose="020B0803030604020204" pitchFamily="34" charset="-78"/>
                <a:cs typeface="ae_Ouhod" panose="020B0803030604020204" pitchFamily="34" charset="-78"/>
              </a:rPr>
              <a:t>Sejarah </a:t>
            </a:r>
            <a:r>
              <a:rPr lang="en-US" sz="1100" dirty="0" err="1">
                <a:solidFill>
                  <a:schemeClr val="bg1"/>
                </a:solidFill>
                <a:latin typeface="ae_Ouhod" panose="020B0803030604020204" pitchFamily="34" charset="-78"/>
                <a:cs typeface="ae_Ouhod" panose="020B0803030604020204" pitchFamily="34" charset="-78"/>
              </a:rPr>
              <a:t>Kebudayaan</a:t>
            </a:r>
            <a:r>
              <a:rPr lang="en-US" sz="1100" dirty="0">
                <a:solidFill>
                  <a:schemeClr val="bg1"/>
                </a:solidFill>
                <a:latin typeface="ae_Ouhod" panose="020B0803030604020204" pitchFamily="34" charset="-78"/>
                <a:cs typeface="ae_Ouhod" panose="020B0803030604020204" pitchFamily="34" charset="-78"/>
              </a:rPr>
              <a:t> Islam</a:t>
            </a:r>
            <a:endParaRPr lang="en-ID" sz="1100" dirty="0">
              <a:solidFill>
                <a:schemeClr val="bg1"/>
              </a:solidFill>
              <a:latin typeface="ae_Ouhod" panose="020B0803030604020204" pitchFamily="34" charset="-78"/>
              <a:cs typeface="ae_Ouhod" panose="020B0803030604020204" pitchFamily="34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B741517-C15C-40FB-B78B-0CE180BB4AC3}"/>
              </a:ext>
            </a:extLst>
          </p:cNvPr>
          <p:cNvSpPr/>
          <p:nvPr userDrawn="1"/>
        </p:nvSpPr>
        <p:spPr>
          <a:xfrm>
            <a:off x="8305800" y="4891357"/>
            <a:ext cx="762000" cy="194993"/>
          </a:xfrm>
          <a:prstGeom prst="rect">
            <a:avLst/>
          </a:prstGeom>
          <a:solidFill>
            <a:srgbClr val="15C0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B409A54-7B0D-4BC4-8096-69695C6AD07A}"/>
              </a:ext>
            </a:extLst>
          </p:cNvPr>
          <p:cNvSpPr txBox="1"/>
          <p:nvPr userDrawn="1"/>
        </p:nvSpPr>
        <p:spPr>
          <a:xfrm>
            <a:off x="8534400" y="4793218"/>
            <a:ext cx="589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e_Ouhod" panose="020B0803030604020204" pitchFamily="34" charset="-78"/>
                <a:cs typeface="ae_Ouhod" panose="020B0803030604020204" pitchFamily="34" charset="-78"/>
              </a:rPr>
              <a:t>MI</a:t>
            </a:r>
            <a:endParaRPr lang="en-ID" b="1" dirty="0">
              <a:solidFill>
                <a:schemeClr val="bg1"/>
              </a:solidFill>
              <a:latin typeface="ae_Ouhod" panose="020B0803030604020204" pitchFamily="34" charset="-78"/>
              <a:cs typeface="ae_Ouhod" panose="020B0803030604020204" pitchFamily="34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7859D8-F533-49FD-80EC-9D8DED124C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4757838"/>
            <a:ext cx="1656774" cy="360000"/>
          </a:xfrm>
          <a:prstGeom prst="rect">
            <a:avLst/>
          </a:prstGeom>
          <a:effectLst>
            <a:glow rad="25400">
              <a:schemeClr val="bg1">
                <a:alpha val="50000"/>
              </a:schemeClr>
            </a:glow>
          </a:effec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DC0B35D-6CD5-4F07-97B2-378CAA575587}"/>
              </a:ext>
            </a:extLst>
          </p:cNvPr>
          <p:cNvSpPr/>
          <p:nvPr userDrawn="1"/>
        </p:nvSpPr>
        <p:spPr>
          <a:xfrm>
            <a:off x="8470488" y="4820878"/>
            <a:ext cx="653848" cy="256487"/>
          </a:xfrm>
          <a:prstGeom prst="rect">
            <a:avLst/>
          </a:prstGeom>
          <a:solidFill>
            <a:srgbClr val="15C0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MTs</a:t>
            </a:r>
            <a:endParaRPr lang="en-ID" sz="2000" b="1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6A22F32B-1D14-4F15-AC9A-EFCAB144EE9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451" y="94841"/>
            <a:ext cx="1656774" cy="360000"/>
          </a:xfrm>
          <a:prstGeom prst="rect">
            <a:avLst/>
          </a:prstGeom>
          <a:effectLst>
            <a:glow rad="25400">
              <a:schemeClr val="bg1">
                <a:alpha val="5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541881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7A039E0-9D20-4F11-9C44-189E61EF5EEF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504EBD7-C134-42FD-99B9-8CBF0A2062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985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7A039E0-9D20-4F11-9C44-189E61EF5EEF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504EBD7-C134-42FD-99B9-8CBF0A2062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793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8573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99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7A039E0-9D20-4F11-9C44-189E61EF5EEF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504EBD7-C134-42FD-99B9-8CBF0A2062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039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7A039E0-9D20-4F11-9C44-189E61EF5EEF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504EBD7-C134-42FD-99B9-8CBF0A2062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274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7A039E0-9D20-4F11-9C44-189E61EF5EEF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504EBD7-C134-42FD-99B9-8CBF0A2062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22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7A039E0-9D20-4F11-9C44-189E61EF5EEF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504EBD7-C134-42FD-99B9-8CBF0A2062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07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7A039E0-9D20-4F11-9C44-189E61EF5EEF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504EBD7-C134-42FD-99B9-8CBF0A2062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797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7A039E0-9D20-4F11-9C44-189E61EF5EEF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504EBD7-C134-42FD-99B9-8CBF0A2062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639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7A039E0-9D20-4F11-9C44-189E61EF5EEF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504EBD7-C134-42FD-99B9-8CBF0A2062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606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325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microsoft.com/office/2007/relationships/hdphoto" Target="../media/hdphoto7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microsoft.com/office/2007/relationships/hdphoto" Target="../media/hdphoto8.wdp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microsoft.com/office/2007/relationships/hdphoto" Target="../media/hdphoto9.wdp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4" r="2812"/>
          <a:stretch/>
        </p:blipFill>
        <p:spPr>
          <a:xfrm>
            <a:off x="-9525" y="0"/>
            <a:ext cx="9153525" cy="5193750"/>
          </a:xfrm>
          <a:prstGeom prst="rect">
            <a:avLst/>
          </a:prstGeom>
        </p:spPr>
      </p:pic>
      <p:sp>
        <p:nvSpPr>
          <p:cNvPr id="8" name="テキスト プレースホルダー 11"/>
          <p:cNvSpPr txBox="1">
            <a:spLocks/>
          </p:cNvSpPr>
          <p:nvPr/>
        </p:nvSpPr>
        <p:spPr>
          <a:xfrm>
            <a:off x="4133725" y="2292145"/>
            <a:ext cx="4274018" cy="788673"/>
          </a:xfrm>
          <a:prstGeom prst="rect">
            <a:avLst/>
          </a:prstGeom>
        </p:spPr>
        <p:txBody>
          <a:bodyPr lIns="68580" tIns="34290" rIns="68580" bIns="34290"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 err="1" smtClean="0">
                <a:solidFill>
                  <a:srgbClr val="B1CE37"/>
                </a:solidFill>
                <a:cs typeface="Arial" pitchFamily="34" charset="0"/>
              </a:rPr>
              <a:t>Akidah</a:t>
            </a:r>
            <a:r>
              <a:rPr lang="en-US" b="1" dirty="0" smtClean="0">
                <a:solidFill>
                  <a:srgbClr val="B1CE37"/>
                </a:solidFill>
                <a:cs typeface="Arial" pitchFamily="34" charset="0"/>
              </a:rPr>
              <a:t> </a:t>
            </a:r>
            <a:r>
              <a:rPr lang="en-US" b="1" dirty="0" err="1" smtClean="0">
                <a:solidFill>
                  <a:srgbClr val="B1CE37"/>
                </a:solidFill>
                <a:cs typeface="Arial" pitchFamily="34" charset="0"/>
              </a:rPr>
              <a:t>dan</a:t>
            </a:r>
            <a:r>
              <a:rPr lang="en-US" b="1" dirty="0" smtClean="0">
                <a:solidFill>
                  <a:srgbClr val="B1CE37"/>
                </a:solidFill>
                <a:cs typeface="Arial" pitchFamily="34" charset="0"/>
              </a:rPr>
              <a:t> </a:t>
            </a:r>
            <a:r>
              <a:rPr lang="en-US" b="1" dirty="0" err="1" smtClean="0">
                <a:solidFill>
                  <a:srgbClr val="B1CE37"/>
                </a:solidFill>
                <a:cs typeface="Arial" pitchFamily="34" charset="0"/>
              </a:rPr>
              <a:t>Akhlak</a:t>
            </a:r>
            <a:endParaRPr lang="id-ID" b="1" dirty="0">
              <a:solidFill>
                <a:srgbClr val="B1CE37"/>
              </a:solidFill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9" name="直線コネクタ 9"/>
          <p:cNvCxnSpPr/>
          <p:nvPr/>
        </p:nvCxnSpPr>
        <p:spPr>
          <a:xfrm>
            <a:off x="4379853" y="3015289"/>
            <a:ext cx="3733800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3733800" y="1581150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245710" y="3080818"/>
            <a:ext cx="2050049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MTs KELAS </a:t>
            </a:r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VIII</a:t>
            </a:r>
            <a:endParaRPr lang="id-ID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Cube 12"/>
          <p:cNvSpPr/>
          <p:nvPr/>
        </p:nvSpPr>
        <p:spPr>
          <a:xfrm>
            <a:off x="1524000" y="819149"/>
            <a:ext cx="2377966" cy="3232405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901346"/>
            <a:ext cx="2273393" cy="3150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71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img.freepik.com/free-photo/shadows-camels-sahara-desert-merzouga_661209-127.jpg?t=st=1727946602~exp=1727950202~hmac=1d6658985579b8cdecc63663c303b5986063148c686933efdb8791daf20bc28b&amp;w=740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24" y="0"/>
            <a:ext cx="9148823" cy="6095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Flowchart: Stored Data 13"/>
          <p:cNvSpPr/>
          <p:nvPr/>
        </p:nvSpPr>
        <p:spPr>
          <a:xfrm flipH="1">
            <a:off x="1666545" y="1299011"/>
            <a:ext cx="6877710" cy="2573343"/>
          </a:xfrm>
          <a:prstGeom prst="flowChartOnlineStorag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9" y="170323"/>
            <a:ext cx="6183381" cy="72502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92803" y="239361"/>
            <a:ext cx="5855597" cy="56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id-ID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A. Kisah Abu Bakar Ash-Shiddiq R.A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1947A38-80B9-4996-9EF5-60CB2A953D9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281"/>
          <a:stretch/>
        </p:blipFill>
        <p:spPr>
          <a:xfrm>
            <a:off x="0" y="4284223"/>
            <a:ext cx="9144000" cy="954527"/>
          </a:xfrm>
          <a:prstGeom prst="rect">
            <a:avLst/>
          </a:prstGeom>
        </p:spPr>
      </p:pic>
      <p:sp>
        <p:nvSpPr>
          <p:cNvPr id="13" name="Flowchart: Stored Data 12"/>
          <p:cNvSpPr/>
          <p:nvPr/>
        </p:nvSpPr>
        <p:spPr>
          <a:xfrm>
            <a:off x="533400" y="1301747"/>
            <a:ext cx="6877710" cy="2573343"/>
          </a:xfrm>
          <a:prstGeom prst="flowChartOnlineStorag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79868" y="1435624"/>
            <a:ext cx="5146149" cy="230832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id-ID" sz="1600" dirty="0">
                <a:solidFill>
                  <a:schemeClr val="bg2">
                    <a:lumMod val="25000"/>
                  </a:schemeClr>
                </a:solidFill>
              </a:rPr>
              <a:t>Ketika menjadi khalifah, Abu Bakar Ash-Shiddiq R.A. t</a:t>
            </a:r>
            <a:r>
              <a:rPr lang="id-ID" sz="1600" dirty="0" smtClean="0">
                <a:solidFill>
                  <a:schemeClr val="bg2">
                    <a:lumMod val="25000"/>
                  </a:schemeClr>
                </a:solidFill>
              </a:rPr>
              <a:t>idak sombong</a:t>
            </a:r>
            <a:r>
              <a:rPr lang="id-ID" sz="1600" dirty="0">
                <a:solidFill>
                  <a:schemeClr val="bg2">
                    <a:lumMod val="25000"/>
                  </a:schemeClr>
                </a:solidFill>
              </a:rPr>
              <a:t>. Ia adalah seorang khalifah yang sangat memperhatikan rakyatnya. Abu </a:t>
            </a:r>
            <a:r>
              <a:rPr lang="id-ID" sz="1600" dirty="0" smtClean="0">
                <a:solidFill>
                  <a:schemeClr val="bg2">
                    <a:lumMod val="25000"/>
                  </a:schemeClr>
                </a:solidFill>
              </a:rPr>
              <a:t>Bakar Ash-Shiddiq </a:t>
            </a:r>
            <a:r>
              <a:rPr lang="id-ID" sz="1600" dirty="0">
                <a:solidFill>
                  <a:schemeClr val="bg2">
                    <a:lumMod val="25000"/>
                  </a:schemeClr>
                </a:solidFill>
              </a:rPr>
              <a:t>R.A. merupakan orang yang amat lemah lembut, tetapi tegas </a:t>
            </a:r>
            <a:r>
              <a:rPr lang="id-ID" sz="1600" dirty="0" smtClean="0">
                <a:solidFill>
                  <a:schemeClr val="bg2">
                    <a:lumMod val="25000"/>
                  </a:schemeClr>
                </a:solidFill>
              </a:rPr>
              <a:t>terhadap kebenaran</a:t>
            </a:r>
            <a:r>
              <a:rPr lang="id-ID" sz="1600" dirty="0">
                <a:solidFill>
                  <a:schemeClr val="bg2">
                    <a:lumMod val="25000"/>
                  </a:schemeClr>
                </a:solidFill>
              </a:rPr>
              <a:t>. Pada masa kekhalifahannya, ia memerangi orang-orang munafik dan </a:t>
            </a:r>
            <a:r>
              <a:rPr lang="id-ID" sz="1600" dirty="0" smtClean="0">
                <a:solidFill>
                  <a:schemeClr val="bg2">
                    <a:lumMod val="25000"/>
                  </a:schemeClr>
                </a:solidFill>
              </a:rPr>
              <a:t>seseorang yang </a:t>
            </a:r>
            <a:r>
              <a:rPr lang="id-ID" sz="1600" dirty="0">
                <a:solidFill>
                  <a:schemeClr val="bg2">
                    <a:lumMod val="25000"/>
                  </a:schemeClr>
                </a:solidFill>
              </a:rPr>
              <a:t>mengaku dirinya sebagai nabi Dikarenakan jasa-jasanya tersebut, Islam </a:t>
            </a:r>
            <a:r>
              <a:rPr lang="id-ID" sz="1600" dirty="0" smtClean="0">
                <a:solidFill>
                  <a:schemeClr val="bg2">
                    <a:lumMod val="25000"/>
                  </a:schemeClr>
                </a:solidFill>
              </a:rPr>
              <a:t>dapat tersebar </a:t>
            </a:r>
            <a:r>
              <a:rPr lang="id-ID" sz="1600" dirty="0">
                <a:solidFill>
                  <a:schemeClr val="bg2">
                    <a:lumMod val="25000"/>
                  </a:schemeClr>
                </a:solidFill>
              </a:rPr>
              <a:t>sampai ke negeri Syam dan Irak</a:t>
            </a:r>
          </a:p>
        </p:txBody>
      </p:sp>
      <p:sp>
        <p:nvSpPr>
          <p:cNvPr id="2" name="Rectangle 1"/>
          <p:cNvSpPr/>
          <p:nvPr/>
        </p:nvSpPr>
        <p:spPr>
          <a:xfrm>
            <a:off x="6710831" y="1988253"/>
            <a:ext cx="13486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dirty="0">
                <a:solidFill>
                  <a:schemeClr val="bg2">
                    <a:lumMod val="90000"/>
                  </a:schemeClr>
                </a:solidFill>
              </a:rPr>
              <a:t>Menjadi Khalifah Pertama dalam Islam</a:t>
            </a:r>
            <a:endParaRPr lang="id-ID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62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Imam  concept illustration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375186"/>
            <a:ext cx="3575424" cy="357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1947A38-80B9-4996-9EF5-60CB2A953D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1"/>
          <a:stretch/>
        </p:blipFill>
        <p:spPr>
          <a:xfrm>
            <a:off x="0" y="4284223"/>
            <a:ext cx="9144000" cy="95452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" y="94123"/>
            <a:ext cx="7696200" cy="725027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52400" y="163161"/>
            <a:ext cx="7836797" cy="510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id-ID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B</a:t>
            </a:r>
            <a:r>
              <a:rPr lang="id-ID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. Perilaku Meneladani </a:t>
            </a:r>
            <a:r>
              <a:rPr lang="id-ID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Abu </a:t>
            </a:r>
            <a:r>
              <a:rPr lang="id-ID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Bakar Ash-Shiddiq R.A.</a:t>
            </a:r>
          </a:p>
        </p:txBody>
      </p:sp>
      <p:sp>
        <p:nvSpPr>
          <p:cNvPr id="33" name="Rectangle 32"/>
          <p:cNvSpPr/>
          <p:nvPr/>
        </p:nvSpPr>
        <p:spPr>
          <a:xfrm>
            <a:off x="457200" y="1666084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id-ID" sz="1600" dirty="0">
                <a:solidFill>
                  <a:schemeClr val="accent3">
                    <a:lumMod val="50000"/>
                  </a:schemeClr>
                </a:solidFill>
              </a:rPr>
              <a:t>Memiliki keimanan yang tinggi terhadap Islam. </a:t>
            </a:r>
            <a:endParaRPr lang="id-ID" sz="16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sv-SE" sz="1600" dirty="0">
                <a:solidFill>
                  <a:schemeClr val="accent3">
                    <a:lumMod val="50000"/>
                  </a:schemeClr>
                </a:solidFill>
              </a:rPr>
              <a:t>Memiliki semangat juang yang tinggi untuk berdakwah dan mengajak kepada </a:t>
            </a:r>
            <a:r>
              <a:rPr lang="sv-SE" sz="1600" dirty="0" smtClean="0">
                <a:solidFill>
                  <a:schemeClr val="accent3">
                    <a:lumMod val="50000"/>
                  </a:schemeClr>
                </a:solidFill>
              </a:rPr>
              <a:t>kebenaran</a:t>
            </a:r>
            <a:r>
              <a:rPr lang="id-ID" sz="1600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sv-SE" sz="1600" dirty="0">
                <a:solidFill>
                  <a:schemeClr val="accent3">
                    <a:lumMod val="50000"/>
                  </a:schemeClr>
                </a:solidFill>
              </a:rPr>
              <a:t>Memiliki akhlak yang mulia dan menjaga kehormatan diri</a:t>
            </a:r>
            <a:r>
              <a:rPr lang="id-ID" sz="16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sv-SE" sz="1600" dirty="0">
                <a:solidFill>
                  <a:schemeClr val="accent3">
                    <a:lumMod val="50000"/>
                  </a:schemeClr>
                </a:solidFill>
              </a:rPr>
              <a:t>dengan menjauhi </a:t>
            </a:r>
            <a:r>
              <a:rPr lang="sv-SE" sz="1600" dirty="0" smtClean="0">
                <a:solidFill>
                  <a:schemeClr val="accent3">
                    <a:lumMod val="50000"/>
                  </a:schemeClr>
                </a:solidFill>
              </a:rPr>
              <a:t>kemaksiatan</a:t>
            </a:r>
            <a:r>
              <a:rPr lang="id-ID" sz="1600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sv-SE" sz="1600" dirty="0">
                <a:solidFill>
                  <a:schemeClr val="accent3">
                    <a:lumMod val="50000"/>
                  </a:schemeClr>
                </a:solidFill>
              </a:rPr>
              <a:t>Membenarkan ajaran-ajaran yang disampaikan oleh Nabi Muhammad </a:t>
            </a:r>
            <a:r>
              <a:rPr lang="sv-SE" sz="1600" dirty="0" smtClean="0">
                <a:solidFill>
                  <a:schemeClr val="accent3">
                    <a:lumMod val="50000"/>
                  </a:schemeClr>
                </a:solidFill>
              </a:rPr>
              <a:t>Saw</a:t>
            </a:r>
            <a:r>
              <a:rPr lang="id-ID" sz="1600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sv-SE" sz="1600" dirty="0">
                <a:solidFill>
                  <a:schemeClr val="accent3">
                    <a:lumMod val="50000"/>
                  </a:schemeClr>
                </a:solidFill>
              </a:rPr>
              <a:t>Rela berkorban dalam menegakkan </a:t>
            </a:r>
            <a:r>
              <a:rPr lang="sv-SE" sz="1600" dirty="0" smtClean="0">
                <a:solidFill>
                  <a:schemeClr val="accent3">
                    <a:lumMod val="50000"/>
                  </a:schemeClr>
                </a:solidFill>
              </a:rPr>
              <a:t>kebenaran</a:t>
            </a:r>
            <a:r>
              <a:rPr lang="id-ID" sz="1600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  <a:endParaRPr lang="id-ID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105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1947A38-80B9-4996-9EF5-60CB2A953D9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81"/>
          <a:stretch/>
        </p:blipFill>
        <p:spPr>
          <a:xfrm>
            <a:off x="0" y="4284223"/>
            <a:ext cx="9144000" cy="95452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" y="94123"/>
            <a:ext cx="7696200" cy="725027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52400" y="163161"/>
            <a:ext cx="7836797" cy="510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id-ID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B</a:t>
            </a:r>
            <a:r>
              <a:rPr lang="id-ID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. Perilaku Meneladani </a:t>
            </a:r>
            <a:r>
              <a:rPr lang="id-ID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Abu </a:t>
            </a:r>
            <a:r>
              <a:rPr lang="id-ID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Bakar Ash-Shiddiq R.A.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85800" y="1478279"/>
            <a:ext cx="4724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+mj-lt"/>
              <a:buAutoNum type="arabicPeriod" startAt="6"/>
            </a:pPr>
            <a:r>
              <a:rPr lang="id-ID" sz="1600" dirty="0">
                <a:solidFill>
                  <a:schemeClr val="accent3">
                    <a:lumMod val="50000"/>
                  </a:schemeClr>
                </a:solidFill>
              </a:rPr>
              <a:t>Semangat melaksanakan ibadah dalam </a:t>
            </a:r>
            <a:r>
              <a:rPr lang="id-ID" sz="1600" dirty="0" smtClean="0">
                <a:solidFill>
                  <a:schemeClr val="accent3">
                    <a:lumMod val="50000"/>
                  </a:schemeClr>
                </a:solidFill>
              </a:rPr>
              <a:t>kehidupan sehari-hari</a:t>
            </a:r>
            <a:r>
              <a:rPr lang="id-ID" sz="1600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pPr marL="342900" indent="-342900" algn="just">
              <a:buFont typeface="+mj-lt"/>
              <a:buAutoNum type="arabicPeriod" startAt="6"/>
            </a:pPr>
            <a:r>
              <a:rPr lang="sv-SE" sz="1600" dirty="0">
                <a:solidFill>
                  <a:schemeClr val="accent3">
                    <a:lumMod val="50000"/>
                  </a:schemeClr>
                </a:solidFill>
              </a:rPr>
              <a:t>Mudah berbagi dan tidak takut miskin karena menginfakkan harta di jalan Allah </a:t>
            </a:r>
            <a:r>
              <a:rPr lang="sv-SE" sz="1600" dirty="0" smtClean="0">
                <a:solidFill>
                  <a:schemeClr val="accent3">
                    <a:lumMod val="50000"/>
                  </a:schemeClr>
                </a:solidFill>
              </a:rPr>
              <a:t>Swt</a:t>
            </a:r>
            <a:r>
              <a:rPr lang="id-ID" sz="1600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pPr marL="342900" indent="-342900" algn="just">
              <a:buFont typeface="+mj-lt"/>
              <a:buAutoNum type="arabicPeriod" startAt="6"/>
            </a:pPr>
            <a:r>
              <a:rPr lang="sv-SE" sz="1600" dirty="0">
                <a:solidFill>
                  <a:schemeClr val="accent3">
                    <a:lumMod val="50000"/>
                  </a:schemeClr>
                </a:solidFill>
              </a:rPr>
              <a:t>Menjadi pribadi yang </a:t>
            </a:r>
            <a:r>
              <a:rPr lang="sv-SE" sz="1600" dirty="0" smtClean="0">
                <a:solidFill>
                  <a:schemeClr val="accent3">
                    <a:lumMod val="50000"/>
                  </a:schemeClr>
                </a:solidFill>
              </a:rPr>
              <a:t>zuhud</a:t>
            </a:r>
            <a:r>
              <a:rPr lang="id-ID" sz="1600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pPr marL="342900" indent="-342900" algn="just">
              <a:buFont typeface="+mj-lt"/>
              <a:buAutoNum type="arabicPeriod" startAt="6"/>
            </a:pPr>
            <a:r>
              <a:rPr lang="sv-SE" sz="1600" dirty="0">
                <a:solidFill>
                  <a:schemeClr val="accent3">
                    <a:lumMod val="50000"/>
                  </a:schemeClr>
                </a:solidFill>
              </a:rPr>
              <a:t>Amanah dalam menjalankan tugas dan tanggung jawab yang </a:t>
            </a:r>
            <a:r>
              <a:rPr lang="sv-SE" sz="1600" dirty="0" smtClean="0">
                <a:solidFill>
                  <a:schemeClr val="accent3">
                    <a:lumMod val="50000"/>
                  </a:schemeClr>
                </a:solidFill>
              </a:rPr>
              <a:t>diberikan</a:t>
            </a:r>
            <a:r>
              <a:rPr lang="id-ID" sz="1600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pPr marL="342900" indent="-342900" algn="just">
              <a:buFont typeface="+mj-lt"/>
              <a:buAutoNum type="arabicPeriod" startAt="6"/>
            </a:pPr>
            <a:r>
              <a:rPr lang="sv-SE" sz="1600" dirty="0">
                <a:solidFill>
                  <a:schemeClr val="accent3">
                    <a:lumMod val="50000"/>
                  </a:schemeClr>
                </a:solidFill>
              </a:rPr>
              <a:t>Lemah lembut terhadap semua orang, tetapi tegas dalam menegakkan kebenaran (agama </a:t>
            </a:r>
            <a:r>
              <a:rPr lang="sv-SE" sz="1600" dirty="0" smtClean="0">
                <a:solidFill>
                  <a:schemeClr val="accent3">
                    <a:lumMod val="50000"/>
                  </a:schemeClr>
                </a:solidFill>
              </a:rPr>
              <a:t>Islam</a:t>
            </a:r>
            <a:r>
              <a:rPr lang="id-ID" sz="1600" dirty="0" smtClean="0">
                <a:solidFill>
                  <a:schemeClr val="accent3">
                    <a:lumMod val="50000"/>
                  </a:schemeClr>
                </a:solidFill>
              </a:rPr>
              <a:t>).</a:t>
            </a:r>
            <a:endParaRPr lang="id-ID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9220" name="Picture 4" descr="Hand drawn flat design salat illustration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04" b="96645" l="9904" r="89936">
                        <a14:backgroundMark x1="22204" y1="21246" x2="19808" y2="313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19600" y="432763"/>
            <a:ext cx="4495800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3174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1947A38-80B9-4996-9EF5-60CB2A953D9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81"/>
          <a:stretch/>
        </p:blipFill>
        <p:spPr>
          <a:xfrm>
            <a:off x="0" y="4284223"/>
            <a:ext cx="9144000" cy="95452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037"/>
            <a:ext cx="7696200" cy="725027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76200" y="163161"/>
            <a:ext cx="7836797" cy="478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id-ID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B</a:t>
            </a:r>
            <a:r>
              <a:rPr lang="id-ID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. Hikmah Mempelajari </a:t>
            </a:r>
            <a:r>
              <a:rPr lang="id-ID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Kisah Abu </a:t>
            </a:r>
            <a:r>
              <a:rPr lang="id-ID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Bakar Ash-Shiddiq R.A.</a:t>
            </a:r>
          </a:p>
        </p:txBody>
      </p:sp>
      <p:sp>
        <p:nvSpPr>
          <p:cNvPr id="14" name="Flowchart: Stored Data 13"/>
          <p:cNvSpPr/>
          <p:nvPr/>
        </p:nvSpPr>
        <p:spPr>
          <a:xfrm>
            <a:off x="342900" y="915085"/>
            <a:ext cx="689741" cy="540000"/>
          </a:xfrm>
          <a:prstGeom prst="flowChartOnlineStorag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dirty="0" smtClean="0"/>
              <a:t>1.</a:t>
            </a:r>
            <a:endParaRPr lang="id-ID" sz="1600" dirty="0"/>
          </a:p>
        </p:txBody>
      </p:sp>
      <p:sp>
        <p:nvSpPr>
          <p:cNvPr id="18" name="Rectangle 17"/>
          <p:cNvSpPr/>
          <p:nvPr/>
        </p:nvSpPr>
        <p:spPr>
          <a:xfrm>
            <a:off x="1485899" y="915085"/>
            <a:ext cx="5038377" cy="540000"/>
          </a:xfrm>
          <a:prstGeom prst="rect">
            <a:avLst/>
          </a:prstGeom>
          <a:solidFill>
            <a:srgbClr val="E2E2E2"/>
          </a:solidFill>
          <a:ln>
            <a:solidFill>
              <a:srgbClr val="E2E2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9" name="Flowchart: Stored Data 18"/>
          <p:cNvSpPr/>
          <p:nvPr/>
        </p:nvSpPr>
        <p:spPr>
          <a:xfrm flipH="1">
            <a:off x="1062857" y="915085"/>
            <a:ext cx="689741" cy="540000"/>
          </a:xfrm>
          <a:prstGeom prst="flowChartOnlineStorage">
            <a:avLst/>
          </a:prstGeom>
          <a:solidFill>
            <a:srgbClr val="E2E2E2"/>
          </a:solidFill>
          <a:ln>
            <a:solidFill>
              <a:srgbClr val="E2E2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143000" y="878644"/>
            <a:ext cx="51526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600" dirty="0">
                <a:solidFill>
                  <a:schemeClr val="accent4">
                    <a:lumMod val="50000"/>
                  </a:schemeClr>
                </a:solidFill>
              </a:rPr>
              <a:t>Menambah pengetahuan dan wawasan keislaman, terutama </a:t>
            </a:r>
            <a:r>
              <a:rPr lang="id-ID" sz="1600" dirty="0" smtClean="0">
                <a:solidFill>
                  <a:schemeClr val="accent4">
                    <a:lumMod val="50000"/>
                  </a:schemeClr>
                </a:solidFill>
              </a:rPr>
              <a:t>tentang kisah </a:t>
            </a:r>
            <a:r>
              <a:rPr lang="id-ID" sz="1600" dirty="0">
                <a:solidFill>
                  <a:schemeClr val="accent4">
                    <a:lumMod val="50000"/>
                  </a:schemeClr>
                </a:solidFill>
              </a:rPr>
              <a:t>sahabat Rasulullah Saw. yang mulia.</a:t>
            </a:r>
          </a:p>
        </p:txBody>
      </p:sp>
      <p:sp>
        <p:nvSpPr>
          <p:cNvPr id="12" name="Flowchart: Stored Data 11"/>
          <p:cNvSpPr/>
          <p:nvPr/>
        </p:nvSpPr>
        <p:spPr>
          <a:xfrm>
            <a:off x="342899" y="1534164"/>
            <a:ext cx="689741" cy="432000"/>
          </a:xfrm>
          <a:prstGeom prst="flowChartOnlineStorag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dirty="0"/>
              <a:t>2</a:t>
            </a:r>
            <a:r>
              <a:rPr lang="id-ID" sz="1600" dirty="0" smtClean="0"/>
              <a:t>.</a:t>
            </a:r>
            <a:endParaRPr lang="id-ID" sz="1600" dirty="0"/>
          </a:p>
        </p:txBody>
      </p:sp>
      <p:sp>
        <p:nvSpPr>
          <p:cNvPr id="13" name="Rectangle 12"/>
          <p:cNvSpPr/>
          <p:nvPr/>
        </p:nvSpPr>
        <p:spPr>
          <a:xfrm>
            <a:off x="1485898" y="1534164"/>
            <a:ext cx="5038378" cy="432000"/>
          </a:xfrm>
          <a:prstGeom prst="rect">
            <a:avLst/>
          </a:prstGeom>
          <a:solidFill>
            <a:srgbClr val="E2E2E2"/>
          </a:solidFill>
          <a:ln>
            <a:solidFill>
              <a:srgbClr val="E2E2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5" name="Flowchart: Stored Data 14"/>
          <p:cNvSpPr/>
          <p:nvPr/>
        </p:nvSpPr>
        <p:spPr>
          <a:xfrm flipH="1">
            <a:off x="1062855" y="1534164"/>
            <a:ext cx="689741" cy="432000"/>
          </a:xfrm>
          <a:prstGeom prst="flowChartOnlineStorage">
            <a:avLst/>
          </a:prstGeom>
          <a:solidFill>
            <a:srgbClr val="E2E2E2"/>
          </a:solidFill>
          <a:ln>
            <a:solidFill>
              <a:srgbClr val="E2E2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142998" y="1572055"/>
            <a:ext cx="622343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v-SE" sz="1600" dirty="0">
                <a:solidFill>
                  <a:schemeClr val="accent4">
                    <a:lumMod val="50000"/>
                  </a:schemeClr>
                </a:solidFill>
              </a:rPr>
              <a:t>Semakin bertambah iman dan takwanya kepada Allah Swt.</a:t>
            </a:r>
            <a:endParaRPr lang="id-ID" sz="16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1" name="Flowchart: Stored Data 20"/>
          <p:cNvSpPr/>
          <p:nvPr/>
        </p:nvSpPr>
        <p:spPr>
          <a:xfrm>
            <a:off x="342898" y="2037504"/>
            <a:ext cx="689741" cy="432000"/>
          </a:xfrm>
          <a:prstGeom prst="flowChartOnlineStorag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dirty="0" smtClean="0"/>
              <a:t>3.</a:t>
            </a:r>
            <a:endParaRPr lang="id-ID" sz="1600" dirty="0"/>
          </a:p>
        </p:txBody>
      </p:sp>
      <p:sp>
        <p:nvSpPr>
          <p:cNvPr id="22" name="Rectangle 21"/>
          <p:cNvSpPr/>
          <p:nvPr/>
        </p:nvSpPr>
        <p:spPr>
          <a:xfrm>
            <a:off x="1485898" y="2037504"/>
            <a:ext cx="5038378" cy="432000"/>
          </a:xfrm>
          <a:prstGeom prst="rect">
            <a:avLst/>
          </a:prstGeom>
          <a:solidFill>
            <a:srgbClr val="E2E2E2"/>
          </a:solidFill>
          <a:ln>
            <a:solidFill>
              <a:srgbClr val="E2E2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3" name="Flowchart: Stored Data 22"/>
          <p:cNvSpPr/>
          <p:nvPr/>
        </p:nvSpPr>
        <p:spPr>
          <a:xfrm flipH="1">
            <a:off x="1062854" y="2036012"/>
            <a:ext cx="689741" cy="432000"/>
          </a:xfrm>
          <a:prstGeom prst="flowChartOnlineStorage">
            <a:avLst/>
          </a:prstGeom>
          <a:solidFill>
            <a:srgbClr val="E2E2E2"/>
          </a:solidFill>
          <a:ln>
            <a:solidFill>
              <a:srgbClr val="E2E2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142998" y="2063729"/>
            <a:ext cx="622343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v-SE" sz="1600" dirty="0">
                <a:solidFill>
                  <a:schemeClr val="accent4">
                    <a:lumMod val="50000"/>
                  </a:schemeClr>
                </a:solidFill>
              </a:rPr>
              <a:t>Senantiasa berkata jujur dan tegas dalam </a:t>
            </a:r>
            <a:r>
              <a:rPr lang="sv-SE" sz="1600" dirty="0" smtClean="0">
                <a:solidFill>
                  <a:schemeClr val="accent4">
                    <a:lumMod val="50000"/>
                  </a:schemeClr>
                </a:solidFill>
              </a:rPr>
              <a:t>membela</a:t>
            </a:r>
            <a:r>
              <a:rPr lang="id-ID" sz="16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sv-SE" sz="1600" dirty="0" smtClean="0">
                <a:solidFill>
                  <a:schemeClr val="accent4">
                    <a:lumMod val="50000"/>
                  </a:schemeClr>
                </a:solidFill>
              </a:rPr>
              <a:t>kebenaran</a:t>
            </a:r>
            <a:r>
              <a:rPr lang="id-ID" sz="1600" dirty="0" smtClean="0">
                <a:solidFill>
                  <a:schemeClr val="accent4">
                    <a:lumMod val="50000"/>
                  </a:schemeClr>
                </a:solidFill>
              </a:rPr>
              <a:t>.</a:t>
            </a:r>
            <a:endParaRPr lang="id-ID" sz="16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5" name="Flowchart: Stored Data 24"/>
          <p:cNvSpPr/>
          <p:nvPr/>
        </p:nvSpPr>
        <p:spPr>
          <a:xfrm>
            <a:off x="342898" y="2537860"/>
            <a:ext cx="689741" cy="540000"/>
          </a:xfrm>
          <a:prstGeom prst="flowChartOnlineStorag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dirty="0"/>
              <a:t>4</a:t>
            </a:r>
            <a:r>
              <a:rPr lang="id-ID" sz="1600" dirty="0" smtClean="0"/>
              <a:t>.</a:t>
            </a:r>
            <a:endParaRPr lang="id-ID" sz="1600" dirty="0"/>
          </a:p>
        </p:txBody>
      </p:sp>
      <p:sp>
        <p:nvSpPr>
          <p:cNvPr id="26" name="Rectangle 25"/>
          <p:cNvSpPr/>
          <p:nvPr/>
        </p:nvSpPr>
        <p:spPr>
          <a:xfrm>
            <a:off x="1485896" y="2537860"/>
            <a:ext cx="5038380" cy="540000"/>
          </a:xfrm>
          <a:prstGeom prst="rect">
            <a:avLst/>
          </a:prstGeom>
          <a:solidFill>
            <a:srgbClr val="E2E2E2"/>
          </a:solidFill>
          <a:ln>
            <a:solidFill>
              <a:srgbClr val="E2E2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7" name="Flowchart: Stored Data 26"/>
          <p:cNvSpPr/>
          <p:nvPr/>
        </p:nvSpPr>
        <p:spPr>
          <a:xfrm flipH="1">
            <a:off x="1062853" y="2537860"/>
            <a:ext cx="761991" cy="540000"/>
          </a:xfrm>
          <a:prstGeom prst="flowChartOnlineStorage">
            <a:avLst/>
          </a:prstGeom>
          <a:solidFill>
            <a:srgbClr val="E2E2E2"/>
          </a:solidFill>
          <a:ln>
            <a:solidFill>
              <a:srgbClr val="E2E2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142998" y="2496095"/>
            <a:ext cx="52578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600" dirty="0">
                <a:solidFill>
                  <a:schemeClr val="accent4">
                    <a:lumMod val="50000"/>
                  </a:schemeClr>
                </a:solidFill>
              </a:rPr>
              <a:t>Menumbuhkan semangat dalam beribadah dan melakukan </a:t>
            </a:r>
            <a:r>
              <a:rPr lang="sv-SE" sz="1600" dirty="0" smtClean="0">
                <a:solidFill>
                  <a:schemeClr val="accent4">
                    <a:lumMod val="50000"/>
                  </a:schemeClr>
                </a:solidFill>
              </a:rPr>
              <a:t>amal </a:t>
            </a:r>
            <a:r>
              <a:rPr lang="sv-SE" sz="1600" dirty="0">
                <a:solidFill>
                  <a:schemeClr val="accent4">
                    <a:lumMod val="50000"/>
                  </a:schemeClr>
                </a:solidFill>
              </a:rPr>
              <a:t>kebaikan.</a:t>
            </a:r>
            <a:endParaRPr lang="id-ID" sz="16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9" name="Flowchart: Stored Data 28"/>
          <p:cNvSpPr/>
          <p:nvPr/>
        </p:nvSpPr>
        <p:spPr>
          <a:xfrm>
            <a:off x="342898" y="3146390"/>
            <a:ext cx="689741" cy="540000"/>
          </a:xfrm>
          <a:prstGeom prst="flowChartOnlineStorag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dirty="0"/>
              <a:t>5</a:t>
            </a:r>
            <a:r>
              <a:rPr lang="id-ID" sz="1600" dirty="0" smtClean="0"/>
              <a:t>.</a:t>
            </a:r>
            <a:endParaRPr lang="id-ID" sz="1600" dirty="0"/>
          </a:p>
        </p:txBody>
      </p:sp>
      <p:sp>
        <p:nvSpPr>
          <p:cNvPr id="30" name="Rectangle 29"/>
          <p:cNvSpPr/>
          <p:nvPr/>
        </p:nvSpPr>
        <p:spPr>
          <a:xfrm>
            <a:off x="1485896" y="3146390"/>
            <a:ext cx="5038380" cy="540000"/>
          </a:xfrm>
          <a:prstGeom prst="rect">
            <a:avLst/>
          </a:prstGeom>
          <a:solidFill>
            <a:srgbClr val="E2E2E2"/>
          </a:solidFill>
          <a:ln>
            <a:solidFill>
              <a:srgbClr val="E2E2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id-ID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1" name="Flowchart: Stored Data 30"/>
          <p:cNvSpPr/>
          <p:nvPr/>
        </p:nvSpPr>
        <p:spPr>
          <a:xfrm flipH="1">
            <a:off x="1062854" y="3146390"/>
            <a:ext cx="689741" cy="540000"/>
          </a:xfrm>
          <a:prstGeom prst="flowChartOnlineStorage">
            <a:avLst/>
          </a:prstGeom>
          <a:solidFill>
            <a:srgbClr val="E2E2E2"/>
          </a:solidFill>
          <a:ln>
            <a:solidFill>
              <a:srgbClr val="E2E2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143000" y="3093868"/>
            <a:ext cx="5257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600" dirty="0">
                <a:solidFill>
                  <a:schemeClr val="accent4">
                    <a:lumMod val="50000"/>
                  </a:schemeClr>
                </a:solidFill>
              </a:rPr>
              <a:t>Menambah rasa cinta kepada Nabi Muhammad Saw. dan </a:t>
            </a:r>
            <a:r>
              <a:rPr lang="sv-SE" sz="1600" dirty="0" smtClean="0">
                <a:solidFill>
                  <a:schemeClr val="accent4">
                    <a:lumMod val="50000"/>
                  </a:schemeClr>
                </a:solidFill>
              </a:rPr>
              <a:t>para </a:t>
            </a:r>
            <a:r>
              <a:rPr lang="sv-SE" sz="1600" dirty="0">
                <a:solidFill>
                  <a:schemeClr val="accent4">
                    <a:lumMod val="50000"/>
                  </a:schemeClr>
                </a:solidFill>
              </a:rPr>
              <a:t>sahabatnya.</a:t>
            </a:r>
            <a:endParaRPr lang="id-ID" sz="16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3" name="Flowchart: Stored Data 32"/>
          <p:cNvSpPr/>
          <p:nvPr/>
        </p:nvSpPr>
        <p:spPr>
          <a:xfrm>
            <a:off x="342898" y="3757155"/>
            <a:ext cx="689741" cy="540000"/>
          </a:xfrm>
          <a:prstGeom prst="flowChartOnlineStorag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dirty="0"/>
              <a:t>6</a:t>
            </a:r>
            <a:r>
              <a:rPr lang="id-ID" sz="1600" dirty="0" smtClean="0"/>
              <a:t>.</a:t>
            </a:r>
            <a:endParaRPr lang="id-ID" sz="1600" dirty="0"/>
          </a:p>
        </p:txBody>
      </p:sp>
      <p:sp>
        <p:nvSpPr>
          <p:cNvPr id="34" name="Rectangle 33"/>
          <p:cNvSpPr/>
          <p:nvPr/>
        </p:nvSpPr>
        <p:spPr>
          <a:xfrm>
            <a:off x="1485896" y="3757155"/>
            <a:ext cx="5038380" cy="540000"/>
          </a:xfrm>
          <a:prstGeom prst="rect">
            <a:avLst/>
          </a:prstGeom>
          <a:solidFill>
            <a:srgbClr val="E2E2E2"/>
          </a:solidFill>
          <a:ln>
            <a:solidFill>
              <a:srgbClr val="E2E2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5" name="Flowchart: Stored Data 34"/>
          <p:cNvSpPr/>
          <p:nvPr/>
        </p:nvSpPr>
        <p:spPr>
          <a:xfrm flipH="1">
            <a:off x="1062854" y="3757155"/>
            <a:ext cx="689741" cy="540000"/>
          </a:xfrm>
          <a:prstGeom prst="flowChartOnlineStorage">
            <a:avLst/>
          </a:prstGeom>
          <a:solidFill>
            <a:srgbClr val="E2E2E2"/>
          </a:solidFill>
          <a:ln>
            <a:solidFill>
              <a:srgbClr val="E2E2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143000" y="3704633"/>
            <a:ext cx="5257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v-SE" sz="1600" dirty="0">
                <a:solidFill>
                  <a:schemeClr val="accent4">
                    <a:lumMod val="50000"/>
                  </a:schemeClr>
                </a:solidFill>
              </a:rPr>
              <a:t>Menjauhkan diri dari sifat sombong dan tidak amanah ketika </a:t>
            </a:r>
            <a:r>
              <a:rPr lang="sv-SE" sz="1600" dirty="0" smtClean="0">
                <a:solidFill>
                  <a:schemeClr val="accent4">
                    <a:lumMod val="50000"/>
                  </a:schemeClr>
                </a:solidFill>
              </a:rPr>
              <a:t>mendapatkan </a:t>
            </a:r>
            <a:r>
              <a:rPr lang="sv-SE" sz="1600" dirty="0" smtClean="0">
                <a:solidFill>
                  <a:schemeClr val="accent4">
                    <a:lumMod val="50000"/>
                  </a:schemeClr>
                </a:solidFill>
              </a:rPr>
              <a:t>kekuasaan</a:t>
            </a:r>
            <a:r>
              <a:rPr lang="id-ID" sz="1600" dirty="0" smtClean="0">
                <a:solidFill>
                  <a:schemeClr val="accent4">
                    <a:lumMod val="50000"/>
                  </a:schemeClr>
                </a:solidFill>
              </a:rPr>
              <a:t>.</a:t>
            </a:r>
            <a:endParaRPr lang="id-ID" sz="16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244" name="Picture 4" descr="Hand drawn muslim girls cartoon illustration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78" b="99681" l="9744" r="89776">
                        <a14:foregroundMark x1="50639" y1="87700" x2="56070" y2="95687"/>
                        <a14:foregroundMark x1="48403" y1="83866" x2="52556" y2="90415"/>
                        <a14:foregroundMark x1="26198" y1="82109" x2="29233" y2="87700"/>
                        <a14:foregroundMark x1="29872" y1="88658" x2="32588" y2="87540"/>
                        <a14:foregroundMark x1="50000" y1="93770" x2="56390" y2="97284"/>
                        <a14:foregroundMark x1="56390" y1="98083" x2="59105" y2="95687"/>
                        <a14:foregroundMark x1="65974" y1="35623" x2="68690" y2="46326"/>
                        <a14:foregroundMark x1="39776" y1="31789" x2="40415" y2="36901"/>
                        <a14:foregroundMark x1="63898" y1="13738" x2="67093" y2="28754"/>
                        <a14:foregroundMark x1="35463" y1="10064" x2="38978" y2="137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6275" y="1037469"/>
            <a:ext cx="3502025" cy="350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369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165422"/>
            <a:ext cx="3048001" cy="762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581401" y="241622"/>
            <a:ext cx="2133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GB" sz="2800" b="1" dirty="0" err="1" smtClean="0">
                <a:solidFill>
                  <a:schemeClr val="bg1"/>
                </a:solidFill>
                <a:latin typeface="+mj-lt"/>
                <a:cs typeface="Arial" panose="020B0604020202020204" pitchFamily="34" charset="0"/>
                <a:sym typeface="+mn-ea"/>
              </a:rPr>
              <a:t>Rangkuman</a:t>
            </a:r>
            <a:endParaRPr lang="en-US" altLang="en-GB" sz="3600" b="1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7" name="Kotak Teks 2"/>
          <p:cNvSpPr txBox="1"/>
          <p:nvPr/>
        </p:nvSpPr>
        <p:spPr>
          <a:xfrm>
            <a:off x="723899" y="895350"/>
            <a:ext cx="76962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AutoNum type="arabicPeriod"/>
            </a:pPr>
            <a:r>
              <a:rPr lang="id-ID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Nama asli Abu Bakar Ash-Shiddiq R.A. adalah Abdullah bin Utsman bin Amir. </a:t>
            </a:r>
            <a:r>
              <a:rPr lang="id-ID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Ia </a:t>
            </a:r>
            <a:r>
              <a:rPr lang="id-ID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lahir di Makkah dua tahun enam bulan setelah Tahun Gajah. Abu Bakar </a:t>
            </a:r>
            <a:r>
              <a:rPr lang="id-ID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Ash-Shiddiq </a:t>
            </a:r>
            <a:r>
              <a:rPr lang="id-ID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R.A. memiliki ciri fisik berkulit putih, bertubuh kurus, dan berambut </a:t>
            </a:r>
            <a:r>
              <a:rPr lang="id-ID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lebat</a:t>
            </a:r>
            <a:r>
              <a:rPr lang="id-ID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.</a:t>
            </a:r>
          </a:p>
          <a:p>
            <a:pPr marL="342900" indent="-342900" algn="just">
              <a:buAutoNum type="arabicPeriod"/>
            </a:pPr>
            <a:r>
              <a:rPr lang="id-ID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Abu </a:t>
            </a:r>
            <a:r>
              <a:rPr lang="id-ID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Bakar Ash-Shiddiq R.A. dikenal sebagai orang yang sangat jujur, berakhlak </a:t>
            </a:r>
            <a:r>
              <a:rPr lang="id-ID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mulia</a:t>
            </a:r>
            <a:r>
              <a:rPr lang="id-ID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, dan pandai berdagang. Abu Bakar Ash-Shiddiq R.A. tidak suka meminum </a:t>
            </a:r>
            <a:r>
              <a:rPr lang="id-ID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minuman </a:t>
            </a:r>
            <a:r>
              <a:rPr lang="id-ID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keras karena menganggap bahwa minuman keras dapat mengurangi </a:t>
            </a:r>
            <a:r>
              <a:rPr lang="id-ID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kehormatan </a:t>
            </a:r>
            <a:r>
              <a:rPr lang="id-ID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dan kewibawaannya.</a:t>
            </a:r>
          </a:p>
          <a:p>
            <a:pPr marL="342900" indent="-342900" algn="just">
              <a:buAutoNum type="arabicPeriod"/>
            </a:pPr>
            <a:r>
              <a:rPr lang="id-ID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Nabi </a:t>
            </a:r>
            <a:r>
              <a:rPr lang="id-ID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Muhammad Saw. memberikan gelar Ash-Shiddiq kepada Abu Bakar R.A. </a:t>
            </a:r>
            <a:r>
              <a:rPr lang="id-ID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yang </a:t>
            </a:r>
            <a:r>
              <a:rPr lang="id-ID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artinya kejujuran atau </a:t>
            </a:r>
            <a:r>
              <a:rPr lang="id-ID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kebenaran. Hal ini dikarenakan Abu Bakar Ash-Shiddiq R.A. merupakan </a:t>
            </a:r>
            <a:r>
              <a:rPr lang="id-ID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laki-laki pertama yang membenarkan ajaran dan </a:t>
            </a:r>
            <a:r>
              <a:rPr lang="id-ID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beriman </a:t>
            </a:r>
            <a:r>
              <a:rPr lang="id-ID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kepada Nabi Muhammad Saw. </a:t>
            </a:r>
          </a:p>
          <a:p>
            <a:pPr marL="342900" indent="-342900" algn="just">
              <a:buAutoNum type="arabicPeriod"/>
            </a:pPr>
            <a:r>
              <a:rPr lang="id-ID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Abu </a:t>
            </a:r>
            <a:r>
              <a:rPr lang="id-ID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Bakar Ash-Shiddiq R.A. termasuk ke dalam golongan </a:t>
            </a:r>
            <a:r>
              <a:rPr lang="id-ID" sz="14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assabiqunal awwalun </a:t>
            </a:r>
            <a:r>
              <a:rPr lang="id-ID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karena </a:t>
            </a:r>
            <a:r>
              <a:rPr lang="id-ID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menjadi orang yang pertama masuk Islam. </a:t>
            </a:r>
          </a:p>
          <a:p>
            <a:pPr marL="342900" indent="-342900" algn="just">
              <a:buAutoNum type="arabicPeriod"/>
            </a:pPr>
            <a:r>
              <a:rPr lang="id-ID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Keutamaan </a:t>
            </a:r>
            <a:r>
              <a:rPr lang="id-ID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Abu Bakar Ash-Shiddiq R.A. adalah dipilih untuk menemani hijrah </a:t>
            </a:r>
            <a:r>
              <a:rPr lang="id-ID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Nabi </a:t>
            </a:r>
            <a:r>
              <a:rPr lang="id-ID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Muhammad Saw. dan mendapatkan peran sebagai khalifah pertama </a:t>
            </a:r>
            <a:r>
              <a:rPr lang="id-ID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dalam Islam </a:t>
            </a:r>
            <a:r>
              <a:rPr lang="id-ID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sepeninggal Nabi Muhammad Saw. </a:t>
            </a:r>
          </a:p>
          <a:p>
            <a:pPr marL="342900" indent="-342900" algn="just">
              <a:buAutoNum type="arabicPeriod"/>
            </a:pPr>
            <a:r>
              <a:rPr lang="id-ID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Abu </a:t>
            </a:r>
            <a:r>
              <a:rPr lang="id-ID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Bakar Ash-Shiddiq R.A. b</a:t>
            </a:r>
            <a:r>
              <a:rPr lang="id-ID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erakhlak mulia yaitu </a:t>
            </a:r>
            <a:r>
              <a:rPr lang="id-ID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gemar melakukan </a:t>
            </a:r>
            <a:r>
              <a:rPr lang="id-ID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ibadah</a:t>
            </a:r>
            <a:r>
              <a:rPr lang="id-ID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, mudah menginfakkan harta di jalan Allah Swt, zuhud, tidak sombong, </a:t>
            </a:r>
            <a:r>
              <a:rPr lang="id-ID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dan </a:t>
            </a:r>
            <a:r>
              <a:rPr lang="id-ID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amanah terhadap tugas dan tanggung jawab.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AA68D0E3-18FA-464B-A71F-F873F41B66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r="231"/>
          <a:stretch/>
        </p:blipFill>
        <p:spPr>
          <a:xfrm>
            <a:off x="0" y="4284223"/>
            <a:ext cx="9144000" cy="9545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1947A38-80B9-4996-9EF5-60CB2A953D9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81"/>
          <a:stretch/>
        </p:blipFill>
        <p:spPr>
          <a:xfrm>
            <a:off x="0" y="4284223"/>
            <a:ext cx="9144000" cy="954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348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989588" y="2017752"/>
            <a:ext cx="3277612" cy="553998"/>
            <a:chOff x="165847" y="1950806"/>
            <a:chExt cx="3277612" cy="553998"/>
          </a:xfrm>
        </p:grpSpPr>
        <p:sp>
          <p:nvSpPr>
            <p:cNvPr id="36" name="Oval 35"/>
            <p:cNvSpPr/>
            <p:nvPr/>
          </p:nvSpPr>
          <p:spPr>
            <a:xfrm>
              <a:off x="3071145" y="2063777"/>
              <a:ext cx="372314" cy="3810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65847" y="2063777"/>
              <a:ext cx="3119439" cy="381000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 bwMode="auto">
            <a:xfrm>
              <a:off x="174391" y="1950806"/>
              <a:ext cx="2896754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id-ID" sz="2000" b="1" noProof="1">
                  <a:solidFill>
                    <a:schemeClr val="bg1"/>
                  </a:solidFill>
                  <a:latin typeface="+mj-lt"/>
                  <a:cs typeface="Arial" pitchFamily="34" charset="0"/>
                </a:rPr>
                <a:t>TUJUAN PEMBELAJARAN:</a:t>
              </a:r>
              <a:endParaRPr lang="en-US" sz="2000" b="1" noProof="1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</p:grpSp>
      <p:sp>
        <p:nvSpPr>
          <p:cNvPr id="17" name="Rectangle 14"/>
          <p:cNvSpPr>
            <a:spLocks noChangeArrowheads="1"/>
          </p:cNvSpPr>
          <p:nvPr/>
        </p:nvSpPr>
        <p:spPr bwMode="auto">
          <a:xfrm>
            <a:off x="547966" y="2618422"/>
            <a:ext cx="8138834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lvl="0" indent="-342900" algn="just">
              <a:buClrTx/>
              <a:buSzPct val="100000"/>
              <a:buFont typeface="+mj-lt"/>
              <a:buAutoNum type="arabicPeriod"/>
            </a:pPr>
            <a:r>
              <a:rPr lang="id-ID" dirty="0">
                <a:latin typeface="Calibri" pitchFamily="34" charset="0"/>
                <a:cs typeface="Calibri" pitchFamily="34" charset="0"/>
              </a:rPr>
              <a:t>Menguraikan kisah Abu Bakar Ash-Shiddiq R.A. dengan benar.</a:t>
            </a:r>
          </a:p>
          <a:p>
            <a:pPr marL="342900" lvl="0" indent="-342900" algn="just">
              <a:buClrTx/>
              <a:buSzPct val="100000"/>
              <a:buFont typeface="+mj-lt"/>
              <a:buAutoNum type="arabicPeriod"/>
            </a:pPr>
            <a:r>
              <a:rPr lang="id-ID" dirty="0" smtClean="0">
                <a:latin typeface="Calibri" pitchFamily="34" charset="0"/>
                <a:cs typeface="Calibri" pitchFamily="34" charset="0"/>
              </a:rPr>
              <a:t>Menelaah </a:t>
            </a:r>
            <a:r>
              <a:rPr lang="id-ID" dirty="0">
                <a:latin typeface="Calibri" pitchFamily="34" charset="0"/>
                <a:cs typeface="Calibri" pitchFamily="34" charset="0"/>
              </a:rPr>
              <a:t>kisah keteladanan Abu Bakar Ash-Shiddiq R.A. dengan </a:t>
            </a:r>
            <a:r>
              <a:rPr lang="id-ID" dirty="0" smtClean="0">
                <a:latin typeface="Calibri" pitchFamily="34" charset="0"/>
                <a:cs typeface="Calibri" pitchFamily="34" charset="0"/>
              </a:rPr>
              <a:t>benar</a:t>
            </a:r>
            <a:r>
              <a:rPr lang="id-ID" dirty="0">
                <a:latin typeface="Calibri" pitchFamily="34" charset="0"/>
                <a:cs typeface="Calibri" pitchFamily="34" charset="0"/>
              </a:rPr>
              <a:t>.</a:t>
            </a:r>
          </a:p>
          <a:p>
            <a:pPr marL="342900" lvl="0" indent="-342900" algn="just">
              <a:buClrTx/>
              <a:buSzPct val="100000"/>
              <a:buFont typeface="+mj-lt"/>
              <a:buAutoNum type="arabicPeriod"/>
            </a:pPr>
            <a:r>
              <a:rPr lang="id-ID" dirty="0" smtClean="0">
                <a:latin typeface="Calibri" pitchFamily="34" charset="0"/>
                <a:cs typeface="Calibri" pitchFamily="34" charset="0"/>
              </a:rPr>
              <a:t>Menemukan </a:t>
            </a:r>
            <a:r>
              <a:rPr lang="id-ID" dirty="0">
                <a:latin typeface="Calibri" pitchFamily="34" charset="0"/>
                <a:cs typeface="Calibri" pitchFamily="34" charset="0"/>
              </a:rPr>
              <a:t>hikmah mempelajari kisah Abu Bakar Ash-Shiddiq R.A. </a:t>
            </a:r>
            <a:r>
              <a:rPr lang="id-ID" dirty="0" smtClean="0">
                <a:latin typeface="Calibri" pitchFamily="34" charset="0"/>
                <a:cs typeface="Calibri" pitchFamily="34" charset="0"/>
              </a:rPr>
              <a:t>dengan </a:t>
            </a:r>
            <a:r>
              <a:rPr lang="id-ID" dirty="0">
                <a:latin typeface="Calibri" pitchFamily="34" charset="0"/>
                <a:cs typeface="Calibri" pitchFamily="34" charset="0"/>
              </a:rPr>
              <a:t>benar.</a:t>
            </a:r>
          </a:p>
          <a:p>
            <a:pPr marL="342900" lvl="0" indent="-342900" algn="just">
              <a:buClrTx/>
              <a:buSzPct val="100000"/>
              <a:buFont typeface="+mj-lt"/>
              <a:buAutoNum type="arabicPeriod"/>
            </a:pPr>
            <a:r>
              <a:rPr lang="id-ID" dirty="0" smtClean="0">
                <a:latin typeface="Calibri" pitchFamily="34" charset="0"/>
                <a:cs typeface="Calibri" pitchFamily="34" charset="0"/>
              </a:rPr>
              <a:t>Mengimplementasikan </a:t>
            </a:r>
            <a:r>
              <a:rPr lang="id-ID" dirty="0">
                <a:latin typeface="Calibri" pitchFamily="34" charset="0"/>
                <a:cs typeface="Calibri" pitchFamily="34" charset="0"/>
              </a:rPr>
              <a:t>keteladanan Abu Bakar Ash-Shiddiq R.A. </a:t>
            </a:r>
            <a:r>
              <a:rPr lang="id-ID" dirty="0" smtClean="0">
                <a:latin typeface="Calibri" pitchFamily="34" charset="0"/>
                <a:cs typeface="Calibri" pitchFamily="34" charset="0"/>
              </a:rPr>
              <a:t>dengan </a:t>
            </a:r>
            <a:r>
              <a:rPr lang="id-ID" dirty="0">
                <a:latin typeface="Calibri" pitchFamily="34" charset="0"/>
                <a:cs typeface="Calibri" pitchFamily="34" charset="0"/>
              </a:rPr>
              <a:t>benar dalam kehidupan sehari-hari</a:t>
            </a:r>
            <a:endParaRPr lang="en-ID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A1947A38-80B9-4996-9EF5-60CB2A953D9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81"/>
          <a:stretch/>
        </p:blipFill>
        <p:spPr>
          <a:xfrm>
            <a:off x="0" y="4284223"/>
            <a:ext cx="9144000" cy="954527"/>
          </a:xfrm>
          <a:prstGeom prst="rect">
            <a:avLst/>
          </a:prstGeom>
        </p:spPr>
      </p:pic>
      <p:grpSp>
        <p:nvGrpSpPr>
          <p:cNvPr id="26" name="Group 25"/>
          <p:cNvGrpSpPr/>
          <p:nvPr/>
        </p:nvGrpSpPr>
        <p:grpSpPr>
          <a:xfrm>
            <a:off x="137605" y="121182"/>
            <a:ext cx="6341384" cy="1610978"/>
            <a:chOff x="25248" y="-29828"/>
            <a:chExt cx="6249641" cy="1610978"/>
          </a:xfrm>
        </p:grpSpPr>
        <p:grpSp>
          <p:nvGrpSpPr>
            <p:cNvPr id="28" name="Group 27"/>
            <p:cNvGrpSpPr/>
            <p:nvPr/>
          </p:nvGrpSpPr>
          <p:grpSpPr>
            <a:xfrm>
              <a:off x="25248" y="-29828"/>
              <a:ext cx="1552692" cy="1559792"/>
              <a:chOff x="2895601" y="-542991"/>
              <a:chExt cx="960519" cy="960519"/>
            </a:xfrm>
            <a:solidFill>
              <a:srgbClr val="7030A0"/>
            </a:solidFill>
          </p:grpSpPr>
          <p:sp>
            <p:nvSpPr>
              <p:cNvPr id="48" name="Oval 47"/>
              <p:cNvSpPr/>
              <p:nvPr/>
            </p:nvSpPr>
            <p:spPr>
              <a:xfrm>
                <a:off x="2895601" y="-542991"/>
                <a:ext cx="960519" cy="9605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050" dirty="0">
                  <a:solidFill>
                    <a:srgbClr val="4F81BD"/>
                  </a:solidFill>
                </a:endParaRPr>
              </a:p>
            </p:txBody>
          </p:sp>
          <p:sp>
            <p:nvSpPr>
              <p:cNvPr id="49" name="Oval 48"/>
              <p:cNvSpPr/>
              <p:nvPr/>
            </p:nvSpPr>
            <p:spPr>
              <a:xfrm>
                <a:off x="2926336" y="-512255"/>
                <a:ext cx="898264" cy="89826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050" dirty="0"/>
              </a:p>
            </p:txBody>
          </p:sp>
        </p:grpSp>
        <p:sp>
          <p:nvSpPr>
            <p:cNvPr id="30" name="Rounded Rectangle 29"/>
            <p:cNvSpPr/>
            <p:nvPr/>
          </p:nvSpPr>
          <p:spPr>
            <a:xfrm>
              <a:off x="685800" y="266809"/>
              <a:ext cx="5286737" cy="1180589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Horizontal Scroll 32"/>
            <p:cNvSpPr/>
            <p:nvPr/>
          </p:nvSpPr>
          <p:spPr>
            <a:xfrm>
              <a:off x="878820" y="24225"/>
              <a:ext cx="5243915" cy="1480725"/>
            </a:xfrm>
            <a:prstGeom prst="horizontalScroll">
              <a:avLst/>
            </a:prstGeom>
            <a:solidFill>
              <a:schemeClr val="accent4">
                <a:lumMod val="60000"/>
                <a:lumOff val="40000"/>
              </a:schemeClr>
            </a:solidFill>
            <a:ln w="28575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4" name="Group 33"/>
            <p:cNvGrpSpPr/>
            <p:nvPr/>
          </p:nvGrpSpPr>
          <p:grpSpPr>
            <a:xfrm>
              <a:off x="76200" y="21358"/>
              <a:ext cx="1552692" cy="1559792"/>
              <a:chOff x="2895601" y="-542991"/>
              <a:chExt cx="960519" cy="960519"/>
            </a:xfrm>
            <a:solidFill>
              <a:srgbClr val="F286ED"/>
            </a:solidFill>
          </p:grpSpPr>
          <p:grpSp>
            <p:nvGrpSpPr>
              <p:cNvPr id="43" name="Group 42"/>
              <p:cNvGrpSpPr/>
              <p:nvPr/>
            </p:nvGrpSpPr>
            <p:grpSpPr>
              <a:xfrm>
                <a:off x="2895601" y="-542991"/>
                <a:ext cx="960519" cy="960519"/>
                <a:chOff x="2895601" y="-542991"/>
                <a:chExt cx="960519" cy="960519"/>
              </a:xfrm>
              <a:grpFill/>
            </p:grpSpPr>
            <p:sp>
              <p:nvSpPr>
                <p:cNvPr id="46" name="Oval 45"/>
                <p:cNvSpPr/>
                <p:nvPr/>
              </p:nvSpPr>
              <p:spPr>
                <a:xfrm>
                  <a:off x="2895601" y="-542991"/>
                  <a:ext cx="960519" cy="9605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050" dirty="0">
                    <a:solidFill>
                      <a:srgbClr val="4F81BD"/>
                    </a:solidFill>
                  </a:endParaRPr>
                </a:p>
              </p:txBody>
            </p:sp>
            <p:sp>
              <p:nvSpPr>
                <p:cNvPr id="47" name="Oval 46"/>
                <p:cNvSpPr/>
                <p:nvPr/>
              </p:nvSpPr>
              <p:spPr>
                <a:xfrm>
                  <a:off x="2926336" y="-512255"/>
                  <a:ext cx="898264" cy="8982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050" dirty="0"/>
                </a:p>
              </p:txBody>
            </p:sp>
          </p:grpSp>
          <p:sp>
            <p:nvSpPr>
              <p:cNvPr id="44" name="Rectangle 43"/>
              <p:cNvSpPr/>
              <p:nvPr/>
            </p:nvSpPr>
            <p:spPr>
              <a:xfrm>
                <a:off x="3199469" y="-75728"/>
                <a:ext cx="369809" cy="383796"/>
              </a:xfrm>
              <a:prstGeom prst="rect">
                <a:avLst/>
              </a:prstGeom>
              <a:grpFill/>
            </p:spPr>
            <p:txBody>
              <a:bodyPr wrap="none" lIns="68580" tIns="34290" rIns="68580" bIns="34290">
                <a:spAutoFit/>
              </a:bodyPr>
              <a:lstStyle/>
              <a:p>
                <a:pPr algn="ctr"/>
                <a:r>
                  <a:rPr lang="en-US" sz="3600" b="1" dirty="0" smtClean="0">
                    <a:ln w="0"/>
                    <a:solidFill>
                      <a:schemeClr val="bg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0</a:t>
                </a:r>
                <a:r>
                  <a:rPr lang="id-ID" sz="3600" b="1" dirty="0" smtClean="0">
                    <a:ln w="0"/>
                    <a:solidFill>
                      <a:schemeClr val="bg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9</a:t>
                </a:r>
                <a:endParaRPr lang="en-US" sz="3600" b="1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45" name="Rectangle 44"/>
              <p:cNvSpPr/>
              <p:nvPr/>
            </p:nvSpPr>
            <p:spPr>
              <a:xfrm>
                <a:off x="3114265" y="-431148"/>
                <a:ext cx="539850" cy="371515"/>
              </a:xfrm>
              <a:prstGeom prst="rect">
                <a:avLst/>
              </a:prstGeom>
              <a:grpFill/>
            </p:spPr>
            <p:txBody>
              <a:bodyPr wrap="none" lIns="68580" tIns="34290" rIns="68580" bIns="34290">
                <a:spAutoFit/>
              </a:bodyPr>
              <a:lstStyle/>
              <a:p>
                <a:pPr algn="ctr"/>
                <a:r>
                  <a:rPr lang="en-US" sz="3600" b="1" dirty="0">
                    <a:ln w="0"/>
                    <a:solidFill>
                      <a:schemeClr val="bg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Bab</a:t>
                </a:r>
              </a:p>
            </p:txBody>
          </p:sp>
        </p:grpSp>
        <p:sp>
          <p:nvSpPr>
            <p:cNvPr id="35" name="テキスト プレースホルダー 17"/>
            <p:cNvSpPr txBox="1">
              <a:spLocks/>
            </p:cNvSpPr>
            <p:nvPr/>
          </p:nvSpPr>
          <p:spPr>
            <a:xfrm>
              <a:off x="1466683" y="209550"/>
              <a:ext cx="4808206" cy="1028061"/>
            </a:xfrm>
            <a:prstGeom prst="rect">
              <a:avLst/>
            </a:prstGeom>
          </p:spPr>
          <p:txBody>
            <a:bodyPr vert="horz" lIns="36000" tIns="36000" rIns="36000" bIns="36000" rtlCol="0" anchor="ctr">
              <a:noAutofit/>
            </a:bodyPr>
            <a:lstStyle>
              <a:lvl1pPr marL="342900" indent="-342900" algn="l" defTabSz="1632753" rtl="0" eaLnBrk="1" latinLnBrk="0" hangingPunct="1">
                <a:lnSpc>
                  <a:spcPct val="120000"/>
                </a:lnSpc>
                <a:spcBef>
                  <a:spcPts val="1200"/>
                </a:spcBef>
                <a:buClr>
                  <a:schemeClr val="accent5"/>
                </a:buClr>
                <a:buFont typeface="Wingdings" panose="05000000000000000000" pitchFamily="2" charset="2"/>
                <a:buChar char="l"/>
                <a:defRPr kumimoji="1" sz="20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1326612" indent="-510235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5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40941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857317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73693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490070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306446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122822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939199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nl-NL" sz="3000" b="1" dirty="0">
                  <a:ln w="0"/>
                  <a:solidFill>
                    <a:schemeClr val="bg1"/>
                  </a:solidFill>
                  <a:cs typeface="Arial" panose="020B0604020202020204" pitchFamily="34" charset="0"/>
                </a:rPr>
                <a:t>Kisah Keteladanan </a:t>
              </a:r>
              <a:endParaRPr lang="id-ID" sz="3000" b="1" dirty="0" smtClean="0">
                <a:ln w="0"/>
                <a:solidFill>
                  <a:schemeClr val="bg1"/>
                </a:solidFill>
                <a:cs typeface="Arial" panose="020B0604020202020204" pitchFamily="34" charset="0"/>
              </a:endParaRP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nl-NL" sz="3000" b="1" dirty="0" smtClean="0">
                  <a:ln w="0"/>
                  <a:solidFill>
                    <a:schemeClr val="bg1"/>
                  </a:solidFill>
                  <a:cs typeface="Arial" panose="020B0604020202020204" pitchFamily="34" charset="0"/>
                </a:rPr>
                <a:t>Abu </a:t>
              </a:r>
              <a:r>
                <a:rPr lang="nl-NL" sz="3000" b="1" dirty="0">
                  <a:ln w="0"/>
                  <a:solidFill>
                    <a:schemeClr val="bg1"/>
                  </a:solidFill>
                  <a:cs typeface="Arial" panose="020B0604020202020204" pitchFamily="34" charset="0"/>
                </a:rPr>
                <a:t>Bakar </a:t>
              </a:r>
              <a:r>
                <a:rPr lang="nl-NL" sz="3000" b="1" dirty="0" smtClean="0">
                  <a:ln w="0"/>
                  <a:solidFill>
                    <a:schemeClr val="bg1"/>
                  </a:solidFill>
                  <a:cs typeface="Arial" panose="020B0604020202020204" pitchFamily="34" charset="0"/>
                </a:rPr>
                <a:t>Ash</a:t>
              </a:r>
              <a:r>
                <a:rPr lang="id-ID" sz="3000" b="1" dirty="0" smtClean="0">
                  <a:ln w="0"/>
                  <a:solidFill>
                    <a:schemeClr val="bg1"/>
                  </a:solidFill>
                  <a:cs typeface="Arial" panose="020B0604020202020204" pitchFamily="34" charset="0"/>
                </a:rPr>
                <a:t>-</a:t>
              </a:r>
              <a:r>
                <a:rPr lang="nl-NL" sz="3000" b="1" dirty="0" smtClean="0">
                  <a:ln w="0"/>
                  <a:solidFill>
                    <a:schemeClr val="bg1"/>
                  </a:solidFill>
                  <a:cs typeface="Arial" panose="020B0604020202020204" pitchFamily="34" charset="0"/>
                </a:rPr>
                <a:t>Shiddiq </a:t>
              </a:r>
              <a:r>
                <a:rPr lang="nl-NL" sz="3000" b="1" dirty="0">
                  <a:ln w="0"/>
                  <a:solidFill>
                    <a:schemeClr val="bg1"/>
                  </a:solidFill>
                  <a:cs typeface="Arial" panose="020B0604020202020204" pitchFamily="34" charset="0"/>
                </a:rPr>
                <a:t>R.A.</a:t>
              </a:r>
              <a:endParaRPr lang="id-ID" sz="3000" b="1" dirty="0">
                <a:ln w="0"/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9727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33350"/>
            <a:ext cx="5115017" cy="70448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33400" y="193082"/>
            <a:ext cx="5562600" cy="5425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Apa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 yang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akan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kita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pelajari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1947A38-80B9-4996-9EF5-60CB2A953D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1"/>
          <a:stretch/>
        </p:blipFill>
        <p:spPr>
          <a:xfrm>
            <a:off x="0" y="4284223"/>
            <a:ext cx="9144000" cy="954527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381000" y="1047750"/>
            <a:ext cx="8397765" cy="3287767"/>
            <a:chOff x="381000" y="1047750"/>
            <a:chExt cx="8397765" cy="3287767"/>
          </a:xfrm>
        </p:grpSpPr>
        <p:sp>
          <p:nvSpPr>
            <p:cNvPr id="9" name="Horizontal Scroll 8"/>
            <p:cNvSpPr/>
            <p:nvPr/>
          </p:nvSpPr>
          <p:spPr>
            <a:xfrm>
              <a:off x="2667000" y="2147707"/>
              <a:ext cx="3764600" cy="1066800"/>
            </a:xfrm>
            <a:prstGeom prst="horizontalScroll">
              <a:avLst/>
            </a:prstGeom>
            <a:gradFill flip="none" rotWithShape="1">
              <a:gsLst>
                <a:gs pos="0">
                  <a:schemeClr val="accent1">
                    <a:tint val="50000"/>
                    <a:satMod val="300000"/>
                  </a:schemeClr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chemeClr val="accent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4" name="Horizontal Scroll 23"/>
            <p:cNvSpPr/>
            <p:nvPr/>
          </p:nvSpPr>
          <p:spPr>
            <a:xfrm>
              <a:off x="381000" y="1047750"/>
              <a:ext cx="3764601" cy="1066800"/>
            </a:xfrm>
            <a:prstGeom prst="horizontalScroll">
              <a:avLst/>
            </a:prstGeom>
            <a:gradFill flip="none" rotWithShape="1">
              <a:gsLst>
                <a:gs pos="0">
                  <a:schemeClr val="accent1">
                    <a:tint val="50000"/>
                    <a:satMod val="300000"/>
                  </a:schemeClr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chemeClr val="accent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514352" y="1376383"/>
              <a:ext cx="36312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d-ID" b="1" dirty="0" smtClean="0">
                  <a:solidFill>
                    <a:schemeClr val="tx2">
                      <a:lumMod val="75000"/>
                    </a:schemeClr>
                  </a:solidFill>
                </a:rPr>
                <a:t>A. Kisah </a:t>
              </a:r>
              <a:r>
                <a:rPr lang="id-ID" b="1" dirty="0">
                  <a:solidFill>
                    <a:schemeClr val="tx2">
                      <a:lumMod val="75000"/>
                    </a:schemeClr>
                  </a:solidFill>
                </a:rPr>
                <a:t>Abu Bakar Ash-Shiddiq R.A</a:t>
              </a:r>
              <a:r>
                <a:rPr lang="id-ID" b="1" dirty="0" smtClean="0">
                  <a:solidFill>
                    <a:schemeClr val="tx2">
                      <a:lumMod val="75000"/>
                    </a:schemeClr>
                  </a:solidFill>
                </a:rPr>
                <a:t>.</a:t>
              </a:r>
              <a:endParaRPr lang="id-ID" b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3002605" y="2357941"/>
              <a:ext cx="304463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id-ID" b="1" dirty="0" smtClean="0">
                  <a:solidFill>
                    <a:schemeClr val="tx2">
                      <a:lumMod val="75000"/>
                    </a:schemeClr>
                  </a:solidFill>
                </a:rPr>
                <a:t>B. Perilaku </a:t>
              </a:r>
              <a:r>
                <a:rPr lang="id-ID" b="1" dirty="0">
                  <a:solidFill>
                    <a:schemeClr val="tx2">
                      <a:lumMod val="75000"/>
                    </a:schemeClr>
                  </a:solidFill>
                </a:rPr>
                <a:t>Meneladani Abu Bakar Ash-Shiddiq R.A.</a:t>
              </a:r>
            </a:p>
          </p:txBody>
        </p:sp>
        <p:sp>
          <p:nvSpPr>
            <p:cNvPr id="10" name="Horizontal Scroll 9"/>
            <p:cNvSpPr/>
            <p:nvPr/>
          </p:nvSpPr>
          <p:spPr>
            <a:xfrm>
              <a:off x="5029200" y="3247664"/>
              <a:ext cx="3749565" cy="1087853"/>
            </a:xfrm>
            <a:prstGeom prst="horizontalScroll">
              <a:avLst/>
            </a:prstGeom>
            <a:gradFill flip="none" rotWithShape="1">
              <a:gsLst>
                <a:gs pos="0">
                  <a:schemeClr val="accent1">
                    <a:tint val="50000"/>
                    <a:satMod val="300000"/>
                  </a:schemeClr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chemeClr val="accent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265097" y="3457899"/>
              <a:ext cx="3391020" cy="6590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id-ID" b="1" dirty="0" smtClean="0">
                  <a:solidFill>
                    <a:schemeClr val="tx2">
                      <a:lumMod val="75000"/>
                    </a:schemeClr>
                  </a:solidFill>
                </a:rPr>
                <a:t>C. Hikmah </a:t>
              </a:r>
              <a:r>
                <a:rPr lang="id-ID" b="1" dirty="0">
                  <a:solidFill>
                    <a:schemeClr val="tx2">
                      <a:lumMod val="75000"/>
                    </a:schemeClr>
                  </a:solidFill>
                </a:rPr>
                <a:t>Mempelajari Kisah Abu Bakar Ash-Shiddiq R.A.</a:t>
              </a:r>
            </a:p>
          </p:txBody>
        </p:sp>
        <p:sp>
          <p:nvSpPr>
            <p:cNvPr id="5" name="Half Frame 4"/>
            <p:cNvSpPr/>
            <p:nvPr/>
          </p:nvSpPr>
          <p:spPr>
            <a:xfrm rot="5400000">
              <a:off x="6771567" y="2599664"/>
              <a:ext cx="648000" cy="648000"/>
            </a:xfrm>
            <a:prstGeom prst="halfFrame">
              <a:avLst>
                <a:gd name="adj1" fmla="val 16091"/>
                <a:gd name="adj2" fmla="val 16092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12" name="Half Frame 11"/>
            <p:cNvSpPr/>
            <p:nvPr/>
          </p:nvSpPr>
          <p:spPr>
            <a:xfrm rot="5400000">
              <a:off x="4457400" y="1466550"/>
              <a:ext cx="648000" cy="648000"/>
            </a:xfrm>
            <a:prstGeom prst="halfFrame">
              <a:avLst>
                <a:gd name="adj1" fmla="val 16091"/>
                <a:gd name="adj2" fmla="val 16092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13" name="Half Frame 12"/>
            <p:cNvSpPr/>
            <p:nvPr/>
          </p:nvSpPr>
          <p:spPr>
            <a:xfrm rot="10800000" flipH="1">
              <a:off x="1643407" y="2196968"/>
              <a:ext cx="648000" cy="648000"/>
            </a:xfrm>
            <a:prstGeom prst="halfFrame">
              <a:avLst>
                <a:gd name="adj1" fmla="val 16091"/>
                <a:gd name="adj2" fmla="val 16092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14" name="Half Frame 13"/>
            <p:cNvSpPr/>
            <p:nvPr/>
          </p:nvSpPr>
          <p:spPr>
            <a:xfrm rot="10800000" flipH="1">
              <a:off x="4015965" y="3292499"/>
              <a:ext cx="648000" cy="648000"/>
            </a:xfrm>
            <a:prstGeom prst="halfFrame">
              <a:avLst>
                <a:gd name="adj1" fmla="val 16091"/>
                <a:gd name="adj2" fmla="val 16092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6747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dn.erlangga.id/public/ESI/data/preview/230925082155_67d6f27ddee3a99b49bf9cadf3e85fe3.jpe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9" y="170323"/>
            <a:ext cx="6183381" cy="72502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92803" y="239361"/>
            <a:ext cx="5855597" cy="56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id-ID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A. Kisah Abu Bakar Ash-Shiddiq R.A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1947A38-80B9-4996-9EF5-60CB2A953D9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281"/>
          <a:stretch/>
        </p:blipFill>
        <p:spPr>
          <a:xfrm>
            <a:off x="0" y="4284223"/>
            <a:ext cx="9144000" cy="954527"/>
          </a:xfrm>
          <a:prstGeom prst="rect">
            <a:avLst/>
          </a:prstGeom>
        </p:spPr>
      </p:pic>
      <p:sp>
        <p:nvSpPr>
          <p:cNvPr id="11" name="Flowchart: Stored Data 10"/>
          <p:cNvSpPr/>
          <p:nvPr/>
        </p:nvSpPr>
        <p:spPr>
          <a:xfrm flipH="1">
            <a:off x="3932857" y="1427134"/>
            <a:ext cx="4820310" cy="2516216"/>
          </a:xfrm>
          <a:prstGeom prst="flowChartOnlineStorag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818106" y="1999366"/>
            <a:ext cx="3736256" cy="15696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id-ID" sz="1600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Abu Bakar Ash-Shiddiq R.A. terkenal sebagai orang yang sangat jujur, berakhlak mulia, dan pandai berdagang. Oleh karena itu, Nabi Muhammad Saw. memberikannya gelar Ash-Shiddiq yang artinya kejujuran atau kebenaran.</a:t>
            </a:r>
          </a:p>
        </p:txBody>
      </p:sp>
      <p:sp>
        <p:nvSpPr>
          <p:cNvPr id="13" name="Flowchart: Stored Data 12"/>
          <p:cNvSpPr/>
          <p:nvPr/>
        </p:nvSpPr>
        <p:spPr>
          <a:xfrm>
            <a:off x="304800" y="1427134"/>
            <a:ext cx="4820310" cy="2516216"/>
          </a:xfrm>
          <a:prstGeom prst="flowChartOnlineStorag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62000" y="1482626"/>
            <a:ext cx="3458543" cy="238452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id-ID" sz="1600" dirty="0" smtClean="0">
                <a:solidFill>
                  <a:schemeClr val="accent3">
                    <a:lumMod val="50000"/>
                  </a:schemeClr>
                </a:solidFill>
              </a:rPr>
              <a:t>Nama asli Abu Bakar Ash-Shiddiq R.A. adalah Abdullah bin Utsman bin </a:t>
            </a:r>
            <a:r>
              <a:rPr lang="id-ID" sz="1600" dirty="0">
                <a:solidFill>
                  <a:schemeClr val="accent3">
                    <a:lumMod val="50000"/>
                  </a:schemeClr>
                </a:solidFill>
              </a:rPr>
              <a:t>Amir, lahir di Makkah dua tahun enam bulan setelah Tahun </a:t>
            </a:r>
            <a:r>
              <a:rPr lang="id-ID" sz="1600" dirty="0" smtClean="0">
                <a:solidFill>
                  <a:schemeClr val="accent3">
                    <a:lumMod val="50000"/>
                  </a:schemeClr>
                </a:solidFill>
              </a:rPr>
              <a:t>Gajah. Ayahnya bernama Utsman bin Amir dan ibunya bernama Salma binti Shahr bin Amir. Abu Bakar Ash-Shiddiq R.A. memiliki ciri fisik berkulit putih, bertubuh kurus, dan berambut lebat. </a:t>
            </a:r>
            <a:endParaRPr lang="id-ID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236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img.freepik.com/free-photo/nomadic-architecture-desert_181624-26737.jpg?t=st=1727946049~exp=1727949649~hmac=6de8892d52e8aff8e19fe9013d4f215398234d131dfcba8cdb56b0037da93ab3&amp;w=740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256" y="-552450"/>
            <a:ext cx="9164256" cy="610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Flowchart: Stored Data 13"/>
          <p:cNvSpPr/>
          <p:nvPr/>
        </p:nvSpPr>
        <p:spPr>
          <a:xfrm flipH="1">
            <a:off x="1666545" y="1299011"/>
            <a:ext cx="6877710" cy="2573343"/>
          </a:xfrm>
          <a:prstGeom prst="flowChartOnlineStorage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9" y="170323"/>
            <a:ext cx="6183381" cy="72502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92803" y="239361"/>
            <a:ext cx="5855597" cy="56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id-ID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A. Kisah Abu Bakar Ash-Shiddiq R.A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1947A38-80B9-4996-9EF5-60CB2A953D9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281"/>
          <a:stretch/>
        </p:blipFill>
        <p:spPr>
          <a:xfrm>
            <a:off x="0" y="4284223"/>
            <a:ext cx="9144000" cy="954527"/>
          </a:xfrm>
          <a:prstGeom prst="rect">
            <a:avLst/>
          </a:prstGeom>
        </p:spPr>
      </p:pic>
      <p:sp>
        <p:nvSpPr>
          <p:cNvPr id="13" name="Flowchart: Stored Data 12"/>
          <p:cNvSpPr/>
          <p:nvPr/>
        </p:nvSpPr>
        <p:spPr>
          <a:xfrm>
            <a:off x="533400" y="1301747"/>
            <a:ext cx="6877710" cy="2573343"/>
          </a:xfrm>
          <a:prstGeom prst="flowChartOnlineStorage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79868" y="1435624"/>
            <a:ext cx="5146149" cy="230832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id-ID" sz="1600" dirty="0">
                <a:solidFill>
                  <a:schemeClr val="accent6">
                    <a:lumMod val="50000"/>
                  </a:schemeClr>
                </a:solidFill>
              </a:rPr>
              <a:t>Nabi Muhammad Saw. mendapatkan perintah </a:t>
            </a:r>
            <a:r>
              <a:rPr lang="id-ID" sz="1600" dirty="0" smtClean="0">
                <a:solidFill>
                  <a:schemeClr val="accent6">
                    <a:lumMod val="50000"/>
                  </a:schemeClr>
                </a:solidFill>
              </a:rPr>
              <a:t>untuk berdakwah </a:t>
            </a:r>
            <a:r>
              <a:rPr lang="id-ID" sz="1600" dirty="0">
                <a:solidFill>
                  <a:schemeClr val="accent6">
                    <a:lumMod val="50000"/>
                  </a:schemeClr>
                </a:solidFill>
              </a:rPr>
              <a:t>kepada umat manusia. Pada awalnya, beliau berdakwah </a:t>
            </a:r>
            <a:r>
              <a:rPr lang="id-ID" sz="1600" dirty="0" smtClean="0">
                <a:solidFill>
                  <a:schemeClr val="accent6">
                    <a:lumMod val="50000"/>
                  </a:schemeClr>
                </a:solidFill>
              </a:rPr>
              <a:t>secara sembunyi-sembunyi</a:t>
            </a:r>
            <a:r>
              <a:rPr lang="id-ID" sz="1600" dirty="0">
                <a:solidFill>
                  <a:schemeClr val="accent6">
                    <a:lumMod val="50000"/>
                  </a:schemeClr>
                </a:solidFill>
              </a:rPr>
              <a:t>. </a:t>
            </a:r>
            <a:r>
              <a:rPr lang="id-ID" sz="1600" dirty="0" smtClean="0">
                <a:solidFill>
                  <a:schemeClr val="accent6">
                    <a:lumMod val="50000"/>
                  </a:schemeClr>
                </a:solidFill>
              </a:rPr>
              <a:t>Hal </a:t>
            </a:r>
            <a:r>
              <a:rPr lang="id-ID" sz="1600" dirty="0">
                <a:solidFill>
                  <a:schemeClr val="accent6">
                    <a:lumMod val="50000"/>
                  </a:schemeClr>
                </a:solidFill>
              </a:rPr>
              <a:t>ini dikarenakan Makkah pada saat itu merupakan </a:t>
            </a:r>
            <a:r>
              <a:rPr lang="id-ID" sz="1600" dirty="0" smtClean="0">
                <a:solidFill>
                  <a:schemeClr val="accent6">
                    <a:lumMod val="50000"/>
                  </a:schemeClr>
                </a:solidFill>
              </a:rPr>
              <a:t>pusat penyembahan </a:t>
            </a:r>
            <a:r>
              <a:rPr lang="id-ID" sz="1600" dirty="0">
                <a:solidFill>
                  <a:schemeClr val="accent6">
                    <a:lumMod val="50000"/>
                  </a:schemeClr>
                </a:solidFill>
              </a:rPr>
              <a:t>berhala. Abu Bakar Ash Shiddiq R. A. merupakan orang yang pertama </a:t>
            </a:r>
            <a:r>
              <a:rPr lang="id-ID" sz="1600" dirty="0" smtClean="0">
                <a:solidFill>
                  <a:schemeClr val="accent6">
                    <a:lumMod val="50000"/>
                  </a:schemeClr>
                </a:solidFill>
              </a:rPr>
              <a:t>masuk Islam </a:t>
            </a:r>
            <a:r>
              <a:rPr lang="id-ID" sz="1600" dirty="0">
                <a:solidFill>
                  <a:schemeClr val="accent6">
                    <a:lumMod val="50000"/>
                  </a:schemeClr>
                </a:solidFill>
              </a:rPr>
              <a:t>dari kalangan </a:t>
            </a:r>
            <a:r>
              <a:rPr lang="id-ID" sz="1600" dirty="0" smtClean="0">
                <a:solidFill>
                  <a:schemeClr val="accent6">
                    <a:lumMod val="50000"/>
                  </a:schemeClr>
                </a:solidFill>
              </a:rPr>
              <a:t>laki-laki. Oleh </a:t>
            </a:r>
            <a:r>
              <a:rPr lang="id-ID" sz="1600" dirty="0">
                <a:solidFill>
                  <a:schemeClr val="accent6">
                    <a:lumMod val="50000"/>
                  </a:schemeClr>
                </a:solidFill>
              </a:rPr>
              <a:t>karena itu, Abu Bakar AshShiddiq R.A. termasuk </a:t>
            </a:r>
            <a:r>
              <a:rPr lang="id-ID" sz="1600" dirty="0" smtClean="0">
                <a:solidFill>
                  <a:schemeClr val="accent6">
                    <a:lumMod val="50000"/>
                  </a:schemeClr>
                </a:solidFill>
              </a:rPr>
              <a:t>ke dalam </a:t>
            </a:r>
            <a:r>
              <a:rPr lang="id-ID" sz="1600" dirty="0">
                <a:solidFill>
                  <a:schemeClr val="accent6">
                    <a:lumMod val="50000"/>
                  </a:schemeClr>
                </a:solidFill>
              </a:rPr>
              <a:t>golongan </a:t>
            </a:r>
            <a:r>
              <a:rPr lang="id-ID" sz="1600" i="1" dirty="0" smtClean="0">
                <a:solidFill>
                  <a:schemeClr val="accent6">
                    <a:lumMod val="50000"/>
                  </a:schemeClr>
                </a:solidFill>
              </a:rPr>
              <a:t>assabiqunal awwalun</a:t>
            </a:r>
            <a:r>
              <a:rPr lang="id-ID" sz="1600" dirty="0" smtClean="0">
                <a:solidFill>
                  <a:schemeClr val="accent6">
                    <a:lumMod val="50000"/>
                  </a:schemeClr>
                </a:solidFill>
              </a:rPr>
              <a:t>, yaitu </a:t>
            </a:r>
            <a:r>
              <a:rPr lang="id-ID" sz="1600" dirty="0">
                <a:solidFill>
                  <a:schemeClr val="accent6">
                    <a:lumMod val="50000"/>
                  </a:schemeClr>
                </a:solidFill>
              </a:rPr>
              <a:t>orang yang pertama masuk Islam.</a:t>
            </a:r>
          </a:p>
        </p:txBody>
      </p:sp>
      <p:sp>
        <p:nvSpPr>
          <p:cNvPr id="2" name="Rectangle 1"/>
          <p:cNvSpPr/>
          <p:nvPr/>
        </p:nvSpPr>
        <p:spPr>
          <a:xfrm>
            <a:off x="6710831" y="1988253"/>
            <a:ext cx="13486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Abu Bakar Ash-Shiddiq R.A. Masuk Islam</a:t>
            </a:r>
          </a:p>
        </p:txBody>
      </p:sp>
    </p:spTree>
    <p:extLst>
      <p:ext uri="{BB962C8B-B14F-4D97-AF65-F5344CB8AC3E}">
        <p14:creationId xmlns:p14="http://schemas.microsoft.com/office/powerpoint/2010/main" val="3240596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img.freepik.com/free-photo/lone-camel-caravan-traversing-desolate-desert-landscape_1268-30734.jpg?t=st=1727946126~exp=1727949726~hmac=6a1dd79fc9f5be72b8b999092978716fbcd58f16d64419484cb62ca62b1dbd44&amp;w=826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328" y="0"/>
            <a:ext cx="917609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Flowchart: Stored Data 13"/>
          <p:cNvSpPr/>
          <p:nvPr/>
        </p:nvSpPr>
        <p:spPr>
          <a:xfrm flipH="1">
            <a:off x="1666545" y="1299011"/>
            <a:ext cx="6877710" cy="2573343"/>
          </a:xfrm>
          <a:prstGeom prst="flowChartOnlineStorage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9" y="170323"/>
            <a:ext cx="6183381" cy="72502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92803" y="239361"/>
            <a:ext cx="5855597" cy="56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id-ID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A. Kisah Abu Bakar Ash-Shiddiq R.A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1947A38-80B9-4996-9EF5-60CB2A953D9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281"/>
          <a:stretch/>
        </p:blipFill>
        <p:spPr>
          <a:xfrm>
            <a:off x="0" y="4284223"/>
            <a:ext cx="9144000" cy="954527"/>
          </a:xfrm>
          <a:prstGeom prst="rect">
            <a:avLst/>
          </a:prstGeom>
        </p:spPr>
      </p:pic>
      <p:sp>
        <p:nvSpPr>
          <p:cNvPr id="13" name="Flowchart: Stored Data 12"/>
          <p:cNvSpPr/>
          <p:nvPr/>
        </p:nvSpPr>
        <p:spPr>
          <a:xfrm>
            <a:off x="533400" y="1301747"/>
            <a:ext cx="6877710" cy="2573343"/>
          </a:xfrm>
          <a:prstGeom prst="flowChartOnlineStorage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79868" y="1435624"/>
            <a:ext cx="5146149" cy="230832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id-ID" sz="1600" dirty="0">
                <a:solidFill>
                  <a:schemeClr val="accent6">
                    <a:lumMod val="50000"/>
                  </a:schemeClr>
                </a:solidFill>
              </a:rPr>
              <a:t>Sejak masuk </a:t>
            </a:r>
            <a:r>
              <a:rPr lang="id-ID" sz="1600" dirty="0" smtClean="0">
                <a:solidFill>
                  <a:schemeClr val="accent6">
                    <a:lumMod val="50000"/>
                  </a:schemeClr>
                </a:solidFill>
              </a:rPr>
              <a:t>islam, </a:t>
            </a:r>
            <a:r>
              <a:rPr lang="id-ID" sz="1600" dirty="0">
                <a:solidFill>
                  <a:schemeClr val="accent6">
                    <a:lumMod val="50000"/>
                  </a:schemeClr>
                </a:solidFill>
              </a:rPr>
              <a:t>Abu Bakar Ash-Shiddiq R.A. dengan penuh semangat </a:t>
            </a:r>
            <a:r>
              <a:rPr lang="id-ID" sz="1600" dirty="0" smtClean="0">
                <a:solidFill>
                  <a:schemeClr val="accent6">
                    <a:lumMod val="50000"/>
                  </a:schemeClr>
                </a:solidFill>
              </a:rPr>
              <a:t>menyebarkan Islam </a:t>
            </a:r>
            <a:r>
              <a:rPr lang="id-ID" sz="1600" dirty="0">
                <a:solidFill>
                  <a:schemeClr val="accent6">
                    <a:lumMod val="50000"/>
                  </a:schemeClr>
                </a:solidFill>
              </a:rPr>
              <a:t>kepada teman-temannya sehingga beberapa di antaranya masuk Islam, </a:t>
            </a:r>
            <a:r>
              <a:rPr lang="id-ID" sz="1600" dirty="0" smtClean="0">
                <a:solidFill>
                  <a:schemeClr val="accent6">
                    <a:lumMod val="50000"/>
                  </a:schemeClr>
                </a:solidFill>
              </a:rPr>
              <a:t>seperti Utsman </a:t>
            </a:r>
            <a:r>
              <a:rPr lang="id-ID" sz="1600" dirty="0">
                <a:solidFill>
                  <a:schemeClr val="accent6">
                    <a:lumMod val="50000"/>
                  </a:schemeClr>
                </a:solidFill>
              </a:rPr>
              <a:t>bin Affan, Az-Zubair bin Al-Awwam, Abdurrahman bin Auf, Sa’ad bin Abi </a:t>
            </a:r>
            <a:r>
              <a:rPr lang="id-ID" sz="1600" dirty="0" smtClean="0">
                <a:solidFill>
                  <a:schemeClr val="accent6">
                    <a:lumMod val="50000"/>
                  </a:schemeClr>
                </a:solidFill>
              </a:rPr>
              <a:t>Waqqash, dan </a:t>
            </a:r>
            <a:r>
              <a:rPr lang="id-ID" sz="1600" dirty="0">
                <a:solidFill>
                  <a:schemeClr val="accent6">
                    <a:lumMod val="50000"/>
                  </a:schemeClr>
                </a:solidFill>
              </a:rPr>
              <a:t>Thalhah bin Ubaidillah. Keimanan Abu Bakar </a:t>
            </a:r>
            <a:r>
              <a:rPr lang="id-ID" sz="1600" dirty="0" smtClean="0">
                <a:solidFill>
                  <a:schemeClr val="accent6">
                    <a:lumMod val="50000"/>
                  </a:schemeClr>
                </a:solidFill>
              </a:rPr>
              <a:t>Ash Shiddiq </a:t>
            </a:r>
            <a:r>
              <a:rPr lang="id-ID" sz="1600" dirty="0">
                <a:solidFill>
                  <a:schemeClr val="accent6">
                    <a:lumMod val="50000"/>
                  </a:schemeClr>
                </a:solidFill>
              </a:rPr>
              <a:t>R.A. begitu kuat, </a:t>
            </a:r>
            <a:r>
              <a:rPr lang="id-ID" sz="1600" dirty="0" smtClean="0">
                <a:solidFill>
                  <a:schemeClr val="accent6">
                    <a:lumMod val="50000"/>
                  </a:schemeClr>
                </a:solidFill>
              </a:rPr>
              <a:t>salah satunya </a:t>
            </a:r>
            <a:r>
              <a:rPr lang="id-ID" sz="1600" dirty="0">
                <a:solidFill>
                  <a:schemeClr val="accent6">
                    <a:lumMod val="50000"/>
                  </a:schemeClr>
                </a:solidFill>
              </a:rPr>
              <a:t>ia dengan sangat tegas membenarkan peristiwa Isra Mikraj. Karena hal </a:t>
            </a:r>
            <a:r>
              <a:rPr lang="id-ID" sz="1600" dirty="0" smtClean="0">
                <a:solidFill>
                  <a:schemeClr val="accent6">
                    <a:lumMod val="50000"/>
                  </a:schemeClr>
                </a:solidFill>
              </a:rPr>
              <a:t>tersebut banyak </a:t>
            </a:r>
            <a:r>
              <a:rPr lang="id-ID" sz="1600" dirty="0">
                <a:solidFill>
                  <a:schemeClr val="accent6">
                    <a:lumMod val="50000"/>
                  </a:schemeClr>
                </a:solidFill>
              </a:rPr>
              <a:t>para sahabat yang juga semakin mantap keimanannya.</a:t>
            </a:r>
          </a:p>
        </p:txBody>
      </p:sp>
      <p:sp>
        <p:nvSpPr>
          <p:cNvPr id="2" name="Rectangle 1"/>
          <p:cNvSpPr/>
          <p:nvPr/>
        </p:nvSpPr>
        <p:spPr>
          <a:xfrm>
            <a:off x="6710831" y="1988253"/>
            <a:ext cx="13486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Abu Bakar Ash-Shiddiq R.A. Masuk Islam</a:t>
            </a:r>
          </a:p>
        </p:txBody>
      </p:sp>
    </p:spTree>
    <p:extLst>
      <p:ext uri="{BB962C8B-B14F-4D97-AF65-F5344CB8AC3E}">
        <p14:creationId xmlns:p14="http://schemas.microsoft.com/office/powerpoint/2010/main" val="2717143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dn.erlangga.id/public/ESI/data/preview/200107015837_2526f69fc8d5536732c11869d051d34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62091"/>
            <a:ext cx="9158387" cy="6105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1947A38-80B9-4996-9EF5-60CB2A953D9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281"/>
          <a:stretch/>
        </p:blipFill>
        <p:spPr>
          <a:xfrm>
            <a:off x="0" y="4284223"/>
            <a:ext cx="9144000" cy="95452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94123"/>
            <a:ext cx="6183381" cy="725027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51584" y="163161"/>
            <a:ext cx="5855597" cy="56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id-ID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A. Kisah Abu Bakar Ash-Shiddiq R.A</a:t>
            </a:r>
          </a:p>
        </p:txBody>
      </p:sp>
      <p:sp>
        <p:nvSpPr>
          <p:cNvPr id="16" name="Horizontal Scroll 15"/>
          <p:cNvSpPr/>
          <p:nvPr/>
        </p:nvSpPr>
        <p:spPr>
          <a:xfrm>
            <a:off x="4924097" y="834846"/>
            <a:ext cx="4030225" cy="479704"/>
          </a:xfrm>
          <a:prstGeom prst="horizontalScroll">
            <a:avLst/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d-ID" sz="1600"/>
          </a:p>
        </p:txBody>
      </p:sp>
      <p:sp>
        <p:nvSpPr>
          <p:cNvPr id="3" name="Rectangle 2"/>
          <p:cNvSpPr/>
          <p:nvPr/>
        </p:nvSpPr>
        <p:spPr>
          <a:xfrm>
            <a:off x="5076497" y="896431"/>
            <a:ext cx="4038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d-ID" dirty="0"/>
              <a:t>Hijrah Bersama Nabi Muhammad Saw.</a:t>
            </a:r>
          </a:p>
        </p:txBody>
      </p:sp>
      <p:sp>
        <p:nvSpPr>
          <p:cNvPr id="13" name="Flowchart: Stored Data 12"/>
          <p:cNvSpPr/>
          <p:nvPr/>
        </p:nvSpPr>
        <p:spPr>
          <a:xfrm>
            <a:off x="316603" y="2200532"/>
            <a:ext cx="1123594" cy="432000"/>
          </a:xfrm>
          <a:prstGeom prst="flowChartOnlineStorag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dirty="0" smtClean="0"/>
              <a:t>1.</a:t>
            </a:r>
            <a:endParaRPr lang="id-ID" sz="1600" dirty="0"/>
          </a:p>
        </p:txBody>
      </p:sp>
      <p:sp>
        <p:nvSpPr>
          <p:cNvPr id="15" name="Rectangle 14"/>
          <p:cNvSpPr/>
          <p:nvPr/>
        </p:nvSpPr>
        <p:spPr>
          <a:xfrm>
            <a:off x="2178558" y="2200532"/>
            <a:ext cx="6709471" cy="432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7" name="Flowchart: Stored Data 16"/>
          <p:cNvSpPr/>
          <p:nvPr/>
        </p:nvSpPr>
        <p:spPr>
          <a:xfrm flipH="1">
            <a:off x="1489419" y="2200532"/>
            <a:ext cx="1123594" cy="432000"/>
          </a:xfrm>
          <a:prstGeom prst="flowChartOnlineStorag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619973" y="2243367"/>
            <a:ext cx="7447827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id-ID" sz="1600" dirty="0">
                <a:solidFill>
                  <a:schemeClr val="accent6">
                    <a:lumMod val="50000"/>
                  </a:schemeClr>
                </a:solidFill>
              </a:rPr>
              <a:t>Menyiapkan unta tercepat untuk Rasulullah Saw. naiki.</a:t>
            </a:r>
          </a:p>
        </p:txBody>
      </p:sp>
      <p:sp>
        <p:nvSpPr>
          <p:cNvPr id="22" name="Flowchart: Stored Data 21"/>
          <p:cNvSpPr/>
          <p:nvPr/>
        </p:nvSpPr>
        <p:spPr>
          <a:xfrm>
            <a:off x="316603" y="2709813"/>
            <a:ext cx="1123594" cy="540000"/>
          </a:xfrm>
          <a:prstGeom prst="flowChartOnlineStorag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dirty="0"/>
              <a:t>2</a:t>
            </a:r>
            <a:r>
              <a:rPr lang="id-ID" sz="1600" dirty="0" smtClean="0"/>
              <a:t>.</a:t>
            </a:r>
            <a:endParaRPr lang="id-ID" sz="1600" dirty="0"/>
          </a:p>
        </p:txBody>
      </p:sp>
      <p:sp>
        <p:nvSpPr>
          <p:cNvPr id="23" name="Rectangle 22"/>
          <p:cNvSpPr/>
          <p:nvPr/>
        </p:nvSpPr>
        <p:spPr>
          <a:xfrm>
            <a:off x="2178558" y="2709813"/>
            <a:ext cx="6709471" cy="54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4" name="Flowchart: Stored Data 23"/>
          <p:cNvSpPr/>
          <p:nvPr/>
        </p:nvSpPr>
        <p:spPr>
          <a:xfrm flipH="1">
            <a:off x="1489418" y="2709813"/>
            <a:ext cx="1123594" cy="540000"/>
          </a:xfrm>
          <a:prstGeom prst="flowChartOnlineStorag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619973" y="2700398"/>
            <a:ext cx="7137501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sv-SE" sz="1600" dirty="0">
                <a:solidFill>
                  <a:schemeClr val="accent6">
                    <a:lumMod val="50000"/>
                  </a:schemeClr>
                </a:solidFill>
              </a:rPr>
              <a:t>Memastikan keamanan gua tsur termasuk menutup lubang-lubang hewan </a:t>
            </a:r>
            <a:r>
              <a:rPr lang="sv-SE" sz="1600" dirty="0" smtClean="0">
                <a:solidFill>
                  <a:schemeClr val="accent6">
                    <a:lumMod val="50000"/>
                  </a:schemeClr>
                </a:solidFill>
              </a:rPr>
              <a:t>sebelum</a:t>
            </a:r>
            <a:r>
              <a:rPr lang="id-ID" sz="16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sv-SE" sz="1600" dirty="0" smtClean="0">
                <a:solidFill>
                  <a:schemeClr val="accent6">
                    <a:lumMod val="50000"/>
                  </a:schemeClr>
                </a:solidFill>
              </a:rPr>
              <a:t>dimasuki </a:t>
            </a:r>
            <a:r>
              <a:rPr lang="sv-SE" sz="1600" dirty="0">
                <a:solidFill>
                  <a:schemeClr val="accent6">
                    <a:lumMod val="50000"/>
                  </a:schemeClr>
                </a:solidFill>
              </a:rPr>
              <a:t>oleh Rasulullah Saw. Abu Bakar</a:t>
            </a:r>
            <a:endParaRPr lang="id-ID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6" name="Flowchart: Stored Data 25"/>
          <p:cNvSpPr/>
          <p:nvPr/>
        </p:nvSpPr>
        <p:spPr>
          <a:xfrm>
            <a:off x="316603" y="3338424"/>
            <a:ext cx="1123594" cy="432000"/>
          </a:xfrm>
          <a:prstGeom prst="flowChartOnlineStorag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dirty="0" smtClean="0"/>
              <a:t>3.</a:t>
            </a:r>
            <a:endParaRPr lang="id-ID" sz="1600" dirty="0"/>
          </a:p>
        </p:txBody>
      </p:sp>
      <p:sp>
        <p:nvSpPr>
          <p:cNvPr id="27" name="Rectangle 26"/>
          <p:cNvSpPr/>
          <p:nvPr/>
        </p:nvSpPr>
        <p:spPr>
          <a:xfrm>
            <a:off x="2178558" y="3338424"/>
            <a:ext cx="6709471" cy="432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8" name="Flowchart: Stored Data 27"/>
          <p:cNvSpPr/>
          <p:nvPr/>
        </p:nvSpPr>
        <p:spPr>
          <a:xfrm flipH="1">
            <a:off x="1489418" y="3336932"/>
            <a:ext cx="1123594" cy="432000"/>
          </a:xfrm>
          <a:prstGeom prst="flowChartOnlineStorag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619973" y="3375712"/>
            <a:ext cx="744782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v-SE" sz="1600" dirty="0">
                <a:solidFill>
                  <a:schemeClr val="accent6">
                    <a:lumMod val="50000"/>
                  </a:schemeClr>
                </a:solidFill>
              </a:rPr>
              <a:t>Mencarikan tempat berteduh dan menyiapkan tempat </a:t>
            </a:r>
            <a:r>
              <a:rPr lang="id-ID" sz="1600" dirty="0" smtClean="0">
                <a:solidFill>
                  <a:schemeClr val="accent6">
                    <a:lumMod val="50000"/>
                  </a:schemeClr>
                </a:solidFill>
              </a:rPr>
              <a:t>istirahat</a:t>
            </a:r>
            <a:r>
              <a:rPr lang="sv-SE" sz="16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sv-SE" sz="1600" dirty="0">
                <a:solidFill>
                  <a:schemeClr val="accent6">
                    <a:lumMod val="50000"/>
                  </a:schemeClr>
                </a:solidFill>
              </a:rPr>
              <a:t>Nabi Muhammad </a:t>
            </a:r>
            <a:r>
              <a:rPr lang="sv-SE" sz="1600" dirty="0" smtClean="0">
                <a:solidFill>
                  <a:schemeClr val="accent6">
                    <a:lumMod val="50000"/>
                  </a:schemeClr>
                </a:solidFill>
              </a:rPr>
              <a:t>Saw.</a:t>
            </a:r>
            <a:r>
              <a:rPr lang="id-ID" sz="16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id-ID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0" name="Flowchart: Stored Data 29"/>
          <p:cNvSpPr/>
          <p:nvPr/>
        </p:nvSpPr>
        <p:spPr>
          <a:xfrm>
            <a:off x="316603" y="3857540"/>
            <a:ext cx="1123594" cy="540000"/>
          </a:xfrm>
          <a:prstGeom prst="flowChartOnlineStorag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dirty="0"/>
              <a:t>4</a:t>
            </a:r>
            <a:r>
              <a:rPr lang="id-ID" sz="1600" dirty="0" smtClean="0"/>
              <a:t>.</a:t>
            </a:r>
            <a:endParaRPr lang="id-ID" sz="1600" dirty="0"/>
          </a:p>
        </p:txBody>
      </p:sp>
      <p:sp>
        <p:nvSpPr>
          <p:cNvPr id="31" name="Rectangle 30"/>
          <p:cNvSpPr/>
          <p:nvPr/>
        </p:nvSpPr>
        <p:spPr>
          <a:xfrm>
            <a:off x="2178557" y="3857540"/>
            <a:ext cx="6709471" cy="54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2" name="Flowchart: Stored Data 31"/>
          <p:cNvSpPr/>
          <p:nvPr/>
        </p:nvSpPr>
        <p:spPr>
          <a:xfrm flipH="1">
            <a:off x="1489416" y="3857540"/>
            <a:ext cx="1241290" cy="540000"/>
          </a:xfrm>
          <a:prstGeom prst="flowChartOnlineStorag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619973" y="3815775"/>
            <a:ext cx="72680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v-SE" sz="1600" dirty="0">
                <a:solidFill>
                  <a:schemeClr val="accent6">
                    <a:lumMod val="50000"/>
                  </a:schemeClr>
                </a:solidFill>
              </a:rPr>
              <a:t>Mencarikan seseorang yang bisa memerahkan susu kambing </a:t>
            </a:r>
            <a:r>
              <a:rPr lang="sv-SE" sz="1600" dirty="0" smtClean="0">
                <a:solidFill>
                  <a:schemeClr val="accent6">
                    <a:lumMod val="50000"/>
                  </a:schemeClr>
                </a:solidFill>
              </a:rPr>
              <a:t>kepadanya</a:t>
            </a:r>
            <a:r>
              <a:rPr lang="id-ID" sz="16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sv-SE" sz="1600" dirty="0" smtClean="0">
                <a:solidFill>
                  <a:schemeClr val="accent6">
                    <a:lumMod val="50000"/>
                  </a:schemeClr>
                </a:solidFill>
              </a:rPr>
              <a:t>untuk </a:t>
            </a:r>
            <a:r>
              <a:rPr lang="sv-SE" sz="1600" dirty="0">
                <a:solidFill>
                  <a:schemeClr val="accent6">
                    <a:lumMod val="50000"/>
                  </a:schemeClr>
                </a:solidFill>
              </a:rPr>
              <a:t>ia berikan kepada Nabi Muhammad Saw</a:t>
            </a:r>
            <a:endParaRPr lang="id-ID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16603" y="1352550"/>
            <a:ext cx="85714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d-ID" sz="1600" dirty="0">
                <a:solidFill>
                  <a:schemeClr val="bg1"/>
                </a:solidFill>
              </a:rPr>
              <a:t>Abu Bakar Ash-Shiddiq R.A. ikut bersama Nabi Muhammad Saw. untuk hijrah </a:t>
            </a:r>
            <a:r>
              <a:rPr lang="id-ID" sz="1600" dirty="0" smtClean="0">
                <a:solidFill>
                  <a:schemeClr val="bg1"/>
                </a:solidFill>
              </a:rPr>
              <a:t>meninggalkan Makkah </a:t>
            </a:r>
            <a:r>
              <a:rPr lang="id-ID" sz="1600" dirty="0">
                <a:solidFill>
                  <a:schemeClr val="bg1"/>
                </a:solidFill>
              </a:rPr>
              <a:t>menuju Madinah. Rasa cinta Abu Bakar Ash-Shiddiq R.A. kepada Nabi </a:t>
            </a:r>
            <a:r>
              <a:rPr lang="id-ID" sz="1600" dirty="0" smtClean="0">
                <a:solidFill>
                  <a:schemeClr val="bg1"/>
                </a:solidFill>
              </a:rPr>
              <a:t>Muhammad Saw</a:t>
            </a:r>
            <a:r>
              <a:rPr lang="id-ID" sz="1600" dirty="0">
                <a:solidFill>
                  <a:schemeClr val="bg1"/>
                </a:solidFill>
              </a:rPr>
              <a:t>. dibuktikan dengan beberapa perilaku berikut.</a:t>
            </a:r>
          </a:p>
        </p:txBody>
      </p:sp>
    </p:spTree>
    <p:extLst>
      <p:ext uri="{BB962C8B-B14F-4D97-AF65-F5344CB8AC3E}">
        <p14:creationId xmlns:p14="http://schemas.microsoft.com/office/powerpoint/2010/main" val="3928276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https://img.freepik.com/free-photo/3d-tree-mountain-landscape-sunrise_1048-11513.jpg?t=st=1727946441~exp=1727950041~hmac=2ba9dbfb9c8cc675d2e7a73a3f7fc821c37585d98e395ee62ab6025931e900f6&amp;w=740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9144000" cy="6314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1947A38-80B9-4996-9EF5-60CB2A953D9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281"/>
          <a:stretch/>
        </p:blipFill>
        <p:spPr>
          <a:xfrm>
            <a:off x="0" y="4284223"/>
            <a:ext cx="9144000" cy="95452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94123"/>
            <a:ext cx="6183381" cy="725027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51584" y="163161"/>
            <a:ext cx="5855597" cy="56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id-ID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A. Kisah Abu Bakar Ash-Shiddiq R.A</a:t>
            </a:r>
          </a:p>
        </p:txBody>
      </p:sp>
      <p:sp>
        <p:nvSpPr>
          <p:cNvPr id="16" name="Horizontal Scroll 15"/>
          <p:cNvSpPr/>
          <p:nvPr/>
        </p:nvSpPr>
        <p:spPr>
          <a:xfrm>
            <a:off x="4924097" y="949046"/>
            <a:ext cx="4030225" cy="479704"/>
          </a:xfrm>
          <a:prstGeom prst="horizontalScroll">
            <a:avLst/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d-ID" sz="1600"/>
          </a:p>
        </p:txBody>
      </p:sp>
      <p:sp>
        <p:nvSpPr>
          <p:cNvPr id="3" name="Rectangle 2"/>
          <p:cNvSpPr/>
          <p:nvPr/>
        </p:nvSpPr>
        <p:spPr>
          <a:xfrm>
            <a:off x="5076497" y="1010631"/>
            <a:ext cx="4038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d-ID" dirty="0"/>
              <a:t>Kemuliaan Abu Bakar Ash-Shiddiq R.A</a:t>
            </a:r>
          </a:p>
        </p:txBody>
      </p:sp>
      <p:sp>
        <p:nvSpPr>
          <p:cNvPr id="22" name="Flowchart: Stored Data 21"/>
          <p:cNvSpPr/>
          <p:nvPr/>
        </p:nvSpPr>
        <p:spPr>
          <a:xfrm>
            <a:off x="316603" y="2594117"/>
            <a:ext cx="1123594" cy="540000"/>
          </a:xfrm>
          <a:prstGeom prst="flowChartOnlineStorage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1</a:t>
            </a:r>
            <a:r>
              <a:rPr lang="id-ID" sz="16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endParaRPr lang="id-ID" sz="16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178558" y="2594117"/>
            <a:ext cx="6709471" cy="540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4" name="Flowchart: Stored Data 23"/>
          <p:cNvSpPr/>
          <p:nvPr/>
        </p:nvSpPr>
        <p:spPr>
          <a:xfrm flipH="1">
            <a:off x="1489418" y="2594117"/>
            <a:ext cx="1123594" cy="540000"/>
          </a:xfrm>
          <a:prstGeom prst="flowChartOnlineStorag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619973" y="2584702"/>
            <a:ext cx="7137501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sv-SE" sz="1600" dirty="0">
                <a:solidFill>
                  <a:schemeClr val="accent2">
                    <a:lumMod val="50000"/>
                  </a:schemeClr>
                </a:solidFill>
              </a:rPr>
              <a:t>Menyumbangkan hartanya untuk perang dan menyelamatkan umat Islam yang</a:t>
            </a:r>
          </a:p>
          <a:p>
            <a:pPr algn="just"/>
            <a:r>
              <a:rPr lang="sv-SE" sz="1600" dirty="0">
                <a:solidFill>
                  <a:schemeClr val="accent2">
                    <a:lumMod val="50000"/>
                  </a:schemeClr>
                </a:solidFill>
              </a:rPr>
              <a:t>tertindas oleh kaum kafir Quraisy</a:t>
            </a:r>
            <a:endParaRPr lang="id-ID" sz="1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6" name="Flowchart: Stored Data 25"/>
          <p:cNvSpPr/>
          <p:nvPr/>
        </p:nvSpPr>
        <p:spPr>
          <a:xfrm>
            <a:off x="316603" y="3190348"/>
            <a:ext cx="1123594" cy="540000"/>
          </a:xfrm>
          <a:prstGeom prst="flowChartOnlineStorage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2</a:t>
            </a:r>
            <a:r>
              <a:rPr lang="id-ID" sz="16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endParaRPr lang="id-ID" sz="16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178558" y="3190348"/>
            <a:ext cx="6709471" cy="540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8" name="Flowchart: Stored Data 27"/>
          <p:cNvSpPr/>
          <p:nvPr/>
        </p:nvSpPr>
        <p:spPr>
          <a:xfrm flipH="1">
            <a:off x="1489418" y="3188856"/>
            <a:ext cx="1123594" cy="540000"/>
          </a:xfrm>
          <a:prstGeom prst="flowChartOnlineStorag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619973" y="3129975"/>
            <a:ext cx="74478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v-SE" sz="1600" dirty="0">
                <a:solidFill>
                  <a:schemeClr val="accent2">
                    <a:lumMod val="50000"/>
                  </a:schemeClr>
                </a:solidFill>
              </a:rPr>
              <a:t>Sangat bersemangat dalam beribadah. Dalam satu hari, ia melakukan berbagai</a:t>
            </a:r>
          </a:p>
          <a:p>
            <a:pPr algn="just"/>
            <a:r>
              <a:rPr lang="sv-SE" sz="1600" dirty="0">
                <a:solidFill>
                  <a:schemeClr val="accent2">
                    <a:lumMod val="50000"/>
                  </a:schemeClr>
                </a:solidFill>
              </a:rPr>
              <a:t>macam jenis ibadah.</a:t>
            </a:r>
          </a:p>
        </p:txBody>
      </p:sp>
      <p:sp>
        <p:nvSpPr>
          <p:cNvPr id="30" name="Flowchart: Stored Data 29"/>
          <p:cNvSpPr/>
          <p:nvPr/>
        </p:nvSpPr>
        <p:spPr>
          <a:xfrm>
            <a:off x="316604" y="3790000"/>
            <a:ext cx="1123594" cy="540000"/>
          </a:xfrm>
          <a:prstGeom prst="flowChartOnlineStorage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3.</a:t>
            </a:r>
            <a:endParaRPr lang="id-ID" sz="16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2178558" y="3790000"/>
            <a:ext cx="6709471" cy="540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2" name="Flowchart: Stored Data 31"/>
          <p:cNvSpPr/>
          <p:nvPr/>
        </p:nvSpPr>
        <p:spPr>
          <a:xfrm flipH="1">
            <a:off x="1489417" y="3790000"/>
            <a:ext cx="1241290" cy="540000"/>
          </a:xfrm>
          <a:prstGeom prst="flowChartOnlineStorag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619973" y="3748235"/>
            <a:ext cx="73343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v-SE" sz="1600" dirty="0">
                <a:solidFill>
                  <a:schemeClr val="accent2">
                    <a:lumMod val="50000"/>
                  </a:schemeClr>
                </a:solidFill>
              </a:rPr>
              <a:t>Abu Bakar Ash-Shiddiq R.A. merupakan sosok yang sangat zuhud. Zuhud </a:t>
            </a:r>
            <a:r>
              <a:rPr lang="sv-SE" sz="1600" dirty="0" smtClean="0">
                <a:solidFill>
                  <a:schemeClr val="accent2">
                    <a:lumMod val="50000"/>
                  </a:schemeClr>
                </a:solidFill>
              </a:rPr>
              <a:t>adalah</a:t>
            </a:r>
            <a:r>
              <a:rPr lang="id-ID" sz="16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sv-SE" sz="1600" dirty="0" smtClean="0">
                <a:solidFill>
                  <a:schemeClr val="accent2">
                    <a:lumMod val="50000"/>
                  </a:schemeClr>
                </a:solidFill>
              </a:rPr>
              <a:t>meninggalkan </a:t>
            </a:r>
            <a:r>
              <a:rPr lang="sv-SE" sz="1600" dirty="0">
                <a:solidFill>
                  <a:schemeClr val="accent2">
                    <a:lumMod val="50000"/>
                  </a:schemeClr>
                </a:solidFill>
              </a:rPr>
              <a:t>hal-hal duniawi yang dapat melalaikan diri dari hal-hal </a:t>
            </a:r>
            <a:r>
              <a:rPr lang="sv-SE" sz="1600" dirty="0" smtClean="0">
                <a:solidFill>
                  <a:schemeClr val="accent2">
                    <a:lumMod val="50000"/>
                  </a:schemeClr>
                </a:solidFill>
              </a:rPr>
              <a:t>ukhrawi</a:t>
            </a:r>
            <a:r>
              <a:rPr lang="id-ID" sz="16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sv-SE" sz="1600" dirty="0" smtClean="0">
                <a:solidFill>
                  <a:schemeClr val="accent2">
                    <a:lumMod val="50000"/>
                  </a:schemeClr>
                </a:solidFill>
              </a:rPr>
              <a:t>(akhirat</a:t>
            </a:r>
            <a:r>
              <a:rPr lang="sv-SE" sz="1600" dirty="0">
                <a:solidFill>
                  <a:schemeClr val="accent2">
                    <a:lumMod val="50000"/>
                  </a:schemeClr>
                </a:solidFill>
              </a:rPr>
              <a:t>).</a:t>
            </a:r>
            <a:endParaRPr lang="id-ID" sz="1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16603" y="1494532"/>
            <a:ext cx="857142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d-ID" sz="1600" dirty="0"/>
              <a:t>Sesampainya di Madinah, Abu Bakar Ash-Shiddiq R.A. memulai kehidupan barunya. </a:t>
            </a:r>
            <a:r>
              <a:rPr lang="id-ID" sz="1600" dirty="0" smtClean="0"/>
              <a:t>Karena kepandaiannya </a:t>
            </a:r>
            <a:r>
              <a:rPr lang="id-ID" sz="1600" dirty="0"/>
              <a:t>dalam berdagang, Abu Bakar Ash-Shiddiq R.A. termasuk orang yang </a:t>
            </a:r>
            <a:r>
              <a:rPr lang="id-ID" sz="1600" dirty="0" smtClean="0"/>
              <a:t>kaya dan </a:t>
            </a:r>
            <a:r>
              <a:rPr lang="id-ID" sz="1600" dirty="0"/>
              <a:t>terhormat pada saat itu. Namun, ia sama sekali tidak terpengaruh dengan urusan </a:t>
            </a:r>
            <a:r>
              <a:rPr lang="id-ID" sz="1600" dirty="0" smtClean="0"/>
              <a:t>dunia dan </a:t>
            </a:r>
            <a:r>
              <a:rPr lang="id-ID" sz="1600" dirty="0"/>
              <a:t>hanya menggunakan hartanya untuk kepentingan </a:t>
            </a:r>
            <a:r>
              <a:rPr lang="id-ID" sz="1600" dirty="0" smtClean="0"/>
              <a:t>akhirat. Kemuliaan </a:t>
            </a:r>
            <a:r>
              <a:rPr lang="id-ID" sz="1600" dirty="0"/>
              <a:t>Abu Bakar Ash-Shiddiq </a:t>
            </a:r>
            <a:r>
              <a:rPr lang="id-ID" sz="1600" dirty="0" smtClean="0"/>
              <a:t>R.A.:</a:t>
            </a:r>
            <a:endParaRPr lang="id-ID" sz="1600" dirty="0"/>
          </a:p>
        </p:txBody>
      </p:sp>
    </p:spTree>
    <p:extLst>
      <p:ext uri="{BB962C8B-B14F-4D97-AF65-F5344CB8AC3E}">
        <p14:creationId xmlns:p14="http://schemas.microsoft.com/office/powerpoint/2010/main" val="850523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cdn.erlangga.id/public/ESI/data/preview/200205024405_c025ec3232749d4a4b142af7a0883cc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52787"/>
            <a:ext cx="9144000" cy="6091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Flowchart: Stored Data 13"/>
          <p:cNvSpPr/>
          <p:nvPr/>
        </p:nvSpPr>
        <p:spPr>
          <a:xfrm flipH="1">
            <a:off x="1666545" y="1299011"/>
            <a:ext cx="6877710" cy="2573343"/>
          </a:xfrm>
          <a:prstGeom prst="flowChartOnlineStorag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9" y="170323"/>
            <a:ext cx="6183381" cy="72502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92803" y="239361"/>
            <a:ext cx="5855597" cy="56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id-ID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A. Kisah Abu Bakar Ash-Shiddiq R.A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1947A38-80B9-4996-9EF5-60CB2A953D9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281"/>
          <a:stretch/>
        </p:blipFill>
        <p:spPr>
          <a:xfrm>
            <a:off x="0" y="4284223"/>
            <a:ext cx="9144000" cy="954527"/>
          </a:xfrm>
          <a:prstGeom prst="rect">
            <a:avLst/>
          </a:prstGeom>
        </p:spPr>
      </p:pic>
      <p:sp>
        <p:nvSpPr>
          <p:cNvPr id="13" name="Flowchart: Stored Data 12"/>
          <p:cNvSpPr/>
          <p:nvPr/>
        </p:nvSpPr>
        <p:spPr>
          <a:xfrm>
            <a:off x="533400" y="1301747"/>
            <a:ext cx="6877710" cy="2573343"/>
          </a:xfrm>
          <a:prstGeom prst="flowChartOnlineStorag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79868" y="1435624"/>
            <a:ext cx="5146149" cy="230832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id-ID" sz="1600" dirty="0">
                <a:solidFill>
                  <a:schemeClr val="bg2">
                    <a:lumMod val="25000"/>
                  </a:schemeClr>
                </a:solidFill>
              </a:rPr>
              <a:t>Ketika Nabi Muhammad Saw. wafat, Abu Bakar Ash-Shiddiq R.A. diangkat </a:t>
            </a:r>
            <a:r>
              <a:rPr lang="id-ID" sz="1600" dirty="0" smtClean="0">
                <a:solidFill>
                  <a:schemeClr val="bg2">
                    <a:lumMod val="25000"/>
                  </a:schemeClr>
                </a:solidFill>
              </a:rPr>
              <a:t>menjadi pemimpin </a:t>
            </a:r>
            <a:r>
              <a:rPr lang="id-ID" sz="1600" dirty="0">
                <a:solidFill>
                  <a:schemeClr val="bg2">
                    <a:lumMod val="25000"/>
                  </a:schemeClr>
                </a:solidFill>
              </a:rPr>
              <a:t>kaum muslimin yang didasarkan pada pesan Rasulullah Saw. menjelang wafatnya yang pernah meminta Abu Bakar </a:t>
            </a:r>
            <a:r>
              <a:rPr lang="id-ID" sz="1600" dirty="0" smtClean="0">
                <a:solidFill>
                  <a:schemeClr val="bg2">
                    <a:lumMod val="25000"/>
                  </a:schemeClr>
                </a:solidFill>
              </a:rPr>
              <a:t>Ash-Shiddiq </a:t>
            </a:r>
            <a:r>
              <a:rPr lang="id-ID" sz="1600" dirty="0">
                <a:solidFill>
                  <a:schemeClr val="bg2">
                    <a:lumMod val="25000"/>
                  </a:schemeClr>
                </a:solidFill>
              </a:rPr>
              <a:t>R.A. </a:t>
            </a:r>
            <a:r>
              <a:rPr lang="id-ID" sz="1600" dirty="0" smtClean="0">
                <a:solidFill>
                  <a:schemeClr val="bg2">
                    <a:lumMod val="25000"/>
                  </a:schemeClr>
                </a:solidFill>
              </a:rPr>
              <a:t>Untuk memimpin </a:t>
            </a:r>
            <a:r>
              <a:rPr lang="id-ID" sz="1600" dirty="0">
                <a:solidFill>
                  <a:schemeClr val="bg2">
                    <a:lumMod val="25000"/>
                  </a:schemeClr>
                </a:solidFill>
              </a:rPr>
              <a:t>salat. Selain itu, Nabi Muhammad Saw. juga pernah menyatakan, baik </a:t>
            </a:r>
            <a:r>
              <a:rPr lang="id-ID" sz="1600" dirty="0" smtClean="0">
                <a:solidFill>
                  <a:schemeClr val="bg2">
                    <a:lumMod val="25000"/>
                  </a:schemeClr>
                </a:solidFill>
              </a:rPr>
              <a:t>secara tersirat </a:t>
            </a:r>
            <a:r>
              <a:rPr lang="id-ID" sz="1600" dirty="0">
                <a:solidFill>
                  <a:schemeClr val="bg2">
                    <a:lumMod val="25000"/>
                  </a:schemeClr>
                </a:solidFill>
              </a:rPr>
              <a:t>maupun tersurat, bahwa Allah Swt. dan kaum mukminin menginginkan Abu </a:t>
            </a:r>
            <a:r>
              <a:rPr lang="id-ID" sz="1600" dirty="0" smtClean="0">
                <a:solidFill>
                  <a:schemeClr val="bg2">
                    <a:lumMod val="25000"/>
                  </a:schemeClr>
                </a:solidFill>
              </a:rPr>
              <a:t>Bakar Ash-Shiddiq </a:t>
            </a:r>
            <a:r>
              <a:rPr lang="id-ID" sz="1600" dirty="0">
                <a:solidFill>
                  <a:schemeClr val="bg2">
                    <a:lumMod val="25000"/>
                  </a:schemeClr>
                </a:solidFill>
              </a:rPr>
              <a:t>R.A. untuk menjadi khalifah sepeninggal beliau.</a:t>
            </a:r>
          </a:p>
        </p:txBody>
      </p:sp>
      <p:sp>
        <p:nvSpPr>
          <p:cNvPr id="2" name="Rectangle 1"/>
          <p:cNvSpPr/>
          <p:nvPr/>
        </p:nvSpPr>
        <p:spPr>
          <a:xfrm>
            <a:off x="6710831" y="1988253"/>
            <a:ext cx="13486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dirty="0">
                <a:solidFill>
                  <a:schemeClr val="bg2">
                    <a:lumMod val="90000"/>
                  </a:schemeClr>
                </a:solidFill>
              </a:rPr>
              <a:t>Menjadi Khalifah Pertama dalam Islam</a:t>
            </a:r>
            <a:endParaRPr lang="id-ID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043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6636</TotalTime>
  <Words>1200</Words>
  <Application>Microsoft Office PowerPoint</Application>
  <PresentationFormat>On-screen Show (16:9)</PresentationFormat>
  <Paragraphs>92</Paragraphs>
  <Slides>14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ae_Ouhod</vt:lpstr>
      <vt:lpstr>Arial</vt:lpstr>
      <vt:lpstr>Calibri</vt:lpstr>
      <vt:lpstr>ＭＳ Ｐゴシック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Hasanuddin</cp:lastModifiedBy>
  <cp:revision>458</cp:revision>
  <cp:lastPrinted>2022-04-09T01:52:42Z</cp:lastPrinted>
  <dcterms:created xsi:type="dcterms:W3CDTF">2022-01-17T01:37:52Z</dcterms:created>
  <dcterms:modified xsi:type="dcterms:W3CDTF">2024-10-03T09:26:45Z</dcterms:modified>
</cp:coreProperties>
</file>