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81" r:id="rId3"/>
    <p:sldId id="282" r:id="rId4"/>
    <p:sldId id="283" r:id="rId5"/>
    <p:sldId id="294" r:id="rId6"/>
    <p:sldId id="293" r:id="rId7"/>
    <p:sldId id="295" r:id="rId8"/>
    <p:sldId id="296" r:id="rId9"/>
    <p:sldId id="292" r:id="rId10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978A"/>
    <a:srgbClr val="F79646"/>
    <a:srgbClr val="10BCAC"/>
    <a:srgbClr val="C800B0"/>
    <a:srgbClr val="FF9015"/>
    <a:srgbClr val="FF19E4"/>
    <a:srgbClr val="716903"/>
    <a:srgbClr val="A7B400"/>
    <a:srgbClr val="FCFC70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5" autoAdjust="0"/>
    <p:restoredTop sz="90364" autoAdjust="0"/>
  </p:normalViewPr>
  <p:slideViewPr>
    <p:cSldViewPr>
      <p:cViewPr varScale="1">
        <p:scale>
          <a:sx n="83" d="100"/>
          <a:sy n="83" d="100"/>
        </p:scale>
        <p:origin x="930" y="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8573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4133725" y="2292145"/>
            <a:ext cx="4274018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err="1" smtClean="0">
                <a:solidFill>
                  <a:srgbClr val="B1CE37"/>
                </a:solidFill>
                <a:cs typeface="Arial" pitchFamily="34" charset="0"/>
              </a:rPr>
              <a:t>Akidah</a:t>
            </a:r>
            <a:r>
              <a:rPr lang="en-US" b="1" dirty="0" smtClean="0">
                <a:solidFill>
                  <a:srgbClr val="B1CE37"/>
                </a:solidFill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B1CE37"/>
                </a:solidFill>
                <a:cs typeface="Arial" pitchFamily="34" charset="0"/>
              </a:rPr>
              <a:t>dan</a:t>
            </a:r>
            <a:r>
              <a:rPr lang="en-US" b="1" dirty="0" smtClean="0">
                <a:solidFill>
                  <a:srgbClr val="B1CE37"/>
                </a:solidFill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B1CE37"/>
                </a:solidFill>
                <a:cs typeface="Arial" pitchFamily="34" charset="0"/>
              </a:rPr>
              <a:t>Akhlak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379853" y="3015289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33800" y="1581150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45710" y="3080818"/>
            <a:ext cx="2050049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KELAS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49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566" y="907374"/>
            <a:ext cx="2273393" cy="315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924704" y="2017752"/>
            <a:ext cx="3277612" cy="553998"/>
            <a:chOff x="165847" y="1950806"/>
            <a:chExt cx="3277612" cy="553998"/>
          </a:xfrm>
        </p:grpSpPr>
        <p:sp>
          <p:nvSpPr>
            <p:cNvPr id="36" name="Oval 35"/>
            <p:cNvSpPr/>
            <p:nvPr/>
          </p:nvSpPr>
          <p:spPr>
            <a:xfrm>
              <a:off x="3071145" y="2063777"/>
              <a:ext cx="372314" cy="381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65847" y="2063777"/>
              <a:ext cx="3119439" cy="381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74391" y="1950806"/>
              <a:ext cx="2896754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2000" b="1" noProof="1">
                  <a:solidFill>
                    <a:schemeClr val="bg1"/>
                  </a:solidFill>
                  <a:latin typeface="+mj-lt"/>
                  <a:cs typeface="Arial" pitchFamily="34" charset="0"/>
                </a:rPr>
                <a:t>TUJUAN PEMBELAJARAN:</a:t>
              </a:r>
              <a:endParaRPr lang="en-US" sz="2000" b="1" noProof="1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547966" y="2618422"/>
            <a:ext cx="813883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lvl="0" indent="-342900" algn="just">
              <a:buClrTx/>
              <a:buSzPct val="100000"/>
              <a:buFont typeface="+mj-lt"/>
              <a:buAutoNum type="arabicPeriod"/>
            </a:pPr>
            <a:r>
              <a:rPr lang="id-ID" dirty="0">
                <a:latin typeface="Calibri" pitchFamily="34" charset="0"/>
                <a:cs typeface="Calibri" pitchFamily="34" charset="0"/>
              </a:rPr>
              <a:t>Menguraikan pengertian adab bermedia sosial dengan benar.</a:t>
            </a:r>
          </a:p>
          <a:p>
            <a:pPr marL="342900" lvl="0" indent="-342900" algn="just">
              <a:buClrTx/>
              <a:buSzPct val="100000"/>
              <a:buFont typeface="+mj-lt"/>
              <a:buAutoNum type="arabicPeriod"/>
            </a:pPr>
            <a:r>
              <a:rPr lang="id-ID" dirty="0" smtClean="0">
                <a:latin typeface="Calibri" pitchFamily="34" charset="0"/>
                <a:cs typeface="Calibri" pitchFamily="34" charset="0"/>
              </a:rPr>
              <a:t>Menelaah </a:t>
            </a:r>
            <a:r>
              <a:rPr lang="id-ID" dirty="0">
                <a:latin typeface="Calibri" pitchFamily="34" charset="0"/>
                <a:cs typeface="Calibri" pitchFamily="34" charset="0"/>
              </a:rPr>
              <a:t>adab bermedia sosial dengan benar.</a:t>
            </a:r>
          </a:p>
          <a:p>
            <a:pPr marL="342900" lvl="0" indent="-342900" algn="just">
              <a:buClrTx/>
              <a:buSzPct val="100000"/>
              <a:buFont typeface="+mj-lt"/>
              <a:buAutoNum type="arabicPeriod"/>
            </a:pPr>
            <a:r>
              <a:rPr lang="id-ID" dirty="0" smtClean="0">
                <a:latin typeface="Calibri" pitchFamily="34" charset="0"/>
                <a:cs typeface="Calibri" pitchFamily="34" charset="0"/>
              </a:rPr>
              <a:t>Mengimplementasikan </a:t>
            </a:r>
            <a:r>
              <a:rPr lang="id-ID" dirty="0">
                <a:latin typeface="Calibri" pitchFamily="34" charset="0"/>
                <a:cs typeface="Calibri" pitchFamily="34" charset="0"/>
              </a:rPr>
              <a:t>adab bermedia sosial dengan benar dalam </a:t>
            </a:r>
            <a:r>
              <a:rPr lang="id-ID" dirty="0" smtClean="0">
                <a:latin typeface="Calibri" pitchFamily="34" charset="0"/>
                <a:cs typeface="Calibri" pitchFamily="34" charset="0"/>
              </a:rPr>
              <a:t>kehidupan </a:t>
            </a:r>
            <a:r>
              <a:rPr lang="id-ID" dirty="0">
                <a:latin typeface="Calibri" pitchFamily="34" charset="0"/>
                <a:cs typeface="Calibri" pitchFamily="34" charset="0"/>
              </a:rPr>
              <a:t>sehari-hari.</a:t>
            </a:r>
          </a:p>
          <a:p>
            <a:pPr marL="342900" lvl="0" indent="-342900" algn="just">
              <a:buClrTx/>
              <a:buSzPct val="100000"/>
              <a:buFont typeface="+mj-lt"/>
              <a:buAutoNum type="arabicPeriod"/>
            </a:pPr>
            <a:r>
              <a:rPr lang="id-ID" dirty="0" smtClean="0">
                <a:latin typeface="Calibri" pitchFamily="34" charset="0"/>
                <a:cs typeface="Calibri" pitchFamily="34" charset="0"/>
              </a:rPr>
              <a:t>Menguraikan </a:t>
            </a:r>
            <a:r>
              <a:rPr lang="id-ID" dirty="0">
                <a:latin typeface="Calibri" pitchFamily="34" charset="0"/>
                <a:cs typeface="Calibri" pitchFamily="34" charset="0"/>
              </a:rPr>
              <a:t>hikmah menerapkan adab bermedia sosial dengan </a:t>
            </a:r>
            <a:r>
              <a:rPr lang="id-ID" dirty="0" smtClean="0">
                <a:latin typeface="Calibri" pitchFamily="34" charset="0"/>
                <a:cs typeface="Calibri" pitchFamily="34" charset="0"/>
              </a:rPr>
              <a:t>benar</a:t>
            </a:r>
            <a:r>
              <a:rPr lang="id-ID" dirty="0">
                <a:latin typeface="Calibri" pitchFamily="34" charset="0"/>
                <a:cs typeface="Calibri" pitchFamily="34" charset="0"/>
              </a:rPr>
              <a:t>.</a:t>
            </a:r>
            <a:endParaRPr lang="en-ID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137605" y="121182"/>
            <a:ext cx="5577397" cy="1610978"/>
            <a:chOff x="25248" y="-29828"/>
            <a:chExt cx="5496707" cy="1610978"/>
          </a:xfrm>
        </p:grpSpPr>
        <p:grpSp>
          <p:nvGrpSpPr>
            <p:cNvPr id="28" name="Group 27"/>
            <p:cNvGrpSpPr/>
            <p:nvPr/>
          </p:nvGrpSpPr>
          <p:grpSpPr>
            <a:xfrm>
              <a:off x="25248" y="-29828"/>
              <a:ext cx="1552692" cy="1559792"/>
              <a:chOff x="2895601" y="-542991"/>
              <a:chExt cx="960519" cy="960519"/>
            </a:xfrm>
            <a:solidFill>
              <a:srgbClr val="7030A0"/>
            </a:solidFill>
          </p:grpSpPr>
          <p:sp>
            <p:nvSpPr>
              <p:cNvPr id="48" name="Oval 47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30" name="Rounded Rectangle 29"/>
            <p:cNvSpPr/>
            <p:nvPr/>
          </p:nvSpPr>
          <p:spPr>
            <a:xfrm>
              <a:off x="685801" y="266809"/>
              <a:ext cx="4685957" cy="1180589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Horizontal Scroll 32"/>
            <p:cNvSpPr/>
            <p:nvPr/>
          </p:nvSpPr>
          <p:spPr>
            <a:xfrm>
              <a:off x="878819" y="24225"/>
              <a:ext cx="4643136" cy="1480725"/>
            </a:xfrm>
            <a:prstGeom prst="horizontalScroll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76200" y="21358"/>
              <a:ext cx="1552692" cy="1559792"/>
              <a:chOff x="2895601" y="-542991"/>
              <a:chExt cx="960519" cy="960519"/>
            </a:xfrm>
            <a:solidFill>
              <a:srgbClr val="F286ED"/>
            </a:solidFill>
          </p:grpSpPr>
          <p:grpSp>
            <p:nvGrpSpPr>
              <p:cNvPr id="43" name="Group 42"/>
              <p:cNvGrpSpPr/>
              <p:nvPr/>
            </p:nvGrpSpPr>
            <p:grpSpPr>
              <a:xfrm>
                <a:off x="2895601" y="-542991"/>
                <a:ext cx="960519" cy="960519"/>
                <a:chOff x="2895601" y="-542991"/>
                <a:chExt cx="960519" cy="960519"/>
              </a:xfrm>
              <a:grpFill/>
            </p:grpSpPr>
            <p:sp>
              <p:nvSpPr>
                <p:cNvPr id="46" name="Oval 45"/>
                <p:cNvSpPr/>
                <p:nvPr/>
              </p:nvSpPr>
              <p:spPr>
                <a:xfrm>
                  <a:off x="2895601" y="-542991"/>
                  <a:ext cx="960519" cy="96051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050" dirty="0">
                    <a:solidFill>
                      <a:srgbClr val="4F81BD"/>
                    </a:solidFill>
                  </a:endParaRPr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2926336" y="-512255"/>
                  <a:ext cx="898264" cy="8982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050" dirty="0"/>
                </a:p>
              </p:txBody>
            </p:sp>
          </p:grpSp>
          <p:sp>
            <p:nvSpPr>
              <p:cNvPr id="44" name="Rectangle 43"/>
              <p:cNvSpPr/>
              <p:nvPr/>
            </p:nvSpPr>
            <p:spPr>
              <a:xfrm>
                <a:off x="3199469" y="-75728"/>
                <a:ext cx="369809" cy="383796"/>
              </a:xfrm>
              <a:prstGeom prst="rect">
                <a:avLst/>
              </a:prstGeom>
              <a:grpFill/>
            </p:spPr>
            <p:txBody>
              <a:bodyPr wrap="none" lIns="68580" tIns="34290" rIns="68580" bIns="34290">
                <a:spAutoFit/>
              </a:bodyPr>
              <a:lstStyle/>
              <a:p>
                <a:pPr algn="ctr"/>
                <a:r>
                  <a:rPr lang="en-US" sz="3600" b="1" dirty="0" smtClean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0</a:t>
                </a:r>
                <a:r>
                  <a:rPr lang="id-ID" sz="3600" b="1" dirty="0" smtClean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9</a:t>
                </a:r>
                <a:endParaRPr lang="en-US" sz="36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3114265" y="-431148"/>
                <a:ext cx="539850" cy="371515"/>
              </a:xfrm>
              <a:prstGeom prst="rect">
                <a:avLst/>
              </a:prstGeom>
              <a:grpFill/>
            </p:spPr>
            <p:txBody>
              <a:bodyPr wrap="none" lIns="68580" tIns="34290" rIns="68580" bIns="34290">
                <a:spAutoFit/>
              </a:bodyPr>
              <a:lstStyle/>
              <a:p>
                <a:pPr algn="ctr"/>
                <a:r>
                  <a:rPr lang="en-US" sz="3600" b="1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Bab</a:t>
                </a:r>
              </a:p>
            </p:txBody>
          </p:sp>
        </p:grpSp>
        <p:sp>
          <p:nvSpPr>
            <p:cNvPr id="35" name="テキスト プレースホルダー 17"/>
            <p:cNvSpPr txBox="1">
              <a:spLocks/>
            </p:cNvSpPr>
            <p:nvPr/>
          </p:nvSpPr>
          <p:spPr>
            <a:xfrm>
              <a:off x="1466684" y="209550"/>
              <a:ext cx="4055270" cy="1028061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nl-NL" sz="3000" b="1" dirty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Adab Bermedia </a:t>
              </a:r>
              <a:r>
                <a:rPr lang="nl-NL" sz="3000" b="1" dirty="0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Sosial</a:t>
              </a:r>
              <a:endParaRPr lang="id-ID" sz="3000" b="1" dirty="0">
                <a:ln w="0"/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own Arrow Callout 40"/>
          <p:cNvSpPr/>
          <p:nvPr/>
        </p:nvSpPr>
        <p:spPr>
          <a:xfrm>
            <a:off x="3070704" y="1016848"/>
            <a:ext cx="3002592" cy="1132877"/>
          </a:xfrm>
          <a:prstGeom prst="downArrowCallou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33350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193082"/>
            <a:ext cx="5562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3889043" y="2283436"/>
            <a:ext cx="1365913" cy="949913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bg1"/>
                </a:solidFill>
              </a:rPr>
              <a:t>MATERI</a:t>
            </a:r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173158" y="1206280"/>
            <a:ext cx="279768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700" dirty="0" smtClean="0">
                <a:solidFill>
                  <a:schemeClr val="bg1"/>
                </a:solidFill>
              </a:rPr>
              <a:t>A. Pengertian Media Sosial</a:t>
            </a:r>
            <a:endParaRPr lang="id-ID" sz="1700" dirty="0">
              <a:solidFill>
                <a:schemeClr val="bg1"/>
              </a:solidFill>
            </a:endParaRPr>
          </a:p>
        </p:txBody>
      </p:sp>
      <p:sp>
        <p:nvSpPr>
          <p:cNvPr id="23" name="Left Arrow Callout 22"/>
          <p:cNvSpPr/>
          <p:nvPr/>
        </p:nvSpPr>
        <p:spPr>
          <a:xfrm rot="10800000">
            <a:off x="381000" y="2356880"/>
            <a:ext cx="3420819" cy="731036"/>
          </a:xfrm>
          <a:prstGeom prst="leftArrowCallout">
            <a:avLst>
              <a:gd name="adj1" fmla="val 40635"/>
              <a:gd name="adj2" fmla="val 38030"/>
              <a:gd name="adj3" fmla="val 38030"/>
              <a:gd name="adj4" fmla="val 87826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45" name="Left Arrow Callout 44"/>
          <p:cNvSpPr/>
          <p:nvPr/>
        </p:nvSpPr>
        <p:spPr>
          <a:xfrm rot="10800000" flipH="1">
            <a:off x="5342181" y="2374114"/>
            <a:ext cx="3420819" cy="731036"/>
          </a:xfrm>
          <a:prstGeom prst="leftArrowCallout">
            <a:avLst>
              <a:gd name="adj1" fmla="val 40635"/>
              <a:gd name="adj2" fmla="val 38030"/>
              <a:gd name="adj3" fmla="val 38030"/>
              <a:gd name="adj4" fmla="val 87826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46" name="Down Arrow Callout 45"/>
          <p:cNvSpPr/>
          <p:nvPr/>
        </p:nvSpPr>
        <p:spPr>
          <a:xfrm flipV="1">
            <a:off x="3070704" y="3343873"/>
            <a:ext cx="3002592" cy="1132877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096000" y="2571750"/>
            <a:ext cx="258828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700" dirty="0" smtClean="0">
                <a:solidFill>
                  <a:schemeClr val="bg1"/>
                </a:solidFill>
              </a:rPr>
              <a:t>B. Adab </a:t>
            </a:r>
            <a:r>
              <a:rPr lang="id-ID" sz="1700" dirty="0">
                <a:solidFill>
                  <a:schemeClr val="bg1"/>
                </a:solidFill>
              </a:rPr>
              <a:t>Bermedia Sosial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358775" y="3796095"/>
            <a:ext cx="242645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700" dirty="0" smtClean="0">
                <a:solidFill>
                  <a:schemeClr val="bg1"/>
                </a:solidFill>
              </a:rPr>
              <a:t>C. Hikmah </a:t>
            </a:r>
            <a:r>
              <a:rPr lang="id-ID" sz="1700" dirty="0">
                <a:solidFill>
                  <a:schemeClr val="bg1"/>
                </a:solidFill>
              </a:rPr>
              <a:t>Menerapkan Adab Bermedia Sosial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04800" y="2429323"/>
            <a:ext cx="32004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700" dirty="0" smtClean="0">
                <a:solidFill>
                  <a:schemeClr val="bg1"/>
                </a:solidFill>
              </a:rPr>
              <a:t>D. Dampak </a:t>
            </a:r>
            <a:r>
              <a:rPr lang="id-ID" sz="1700" dirty="0">
                <a:solidFill>
                  <a:schemeClr val="bg1"/>
                </a:solidFill>
              </a:rPr>
              <a:t>Negatif </a:t>
            </a:r>
            <a:r>
              <a:rPr lang="id-ID" sz="1700" dirty="0" smtClean="0">
                <a:solidFill>
                  <a:schemeClr val="bg1"/>
                </a:solidFill>
              </a:rPr>
              <a:t>Penggunaan </a:t>
            </a:r>
            <a:r>
              <a:rPr lang="id-ID" sz="1700" dirty="0">
                <a:solidFill>
                  <a:schemeClr val="bg1"/>
                </a:solidFill>
              </a:rPr>
              <a:t>Media Sosial yang </a:t>
            </a:r>
            <a:r>
              <a:rPr lang="id-ID" sz="1700" dirty="0" smtClean="0">
                <a:solidFill>
                  <a:schemeClr val="bg1"/>
                </a:solidFill>
              </a:rPr>
              <a:t>Salah</a:t>
            </a:r>
            <a:endParaRPr lang="id-ID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Open modern Laptop with blank screen isolated on white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C3C8CC"/>
              </a:clrFrom>
              <a:clrTo>
                <a:srgbClr val="C3C8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69" b="19488"/>
          <a:stretch/>
        </p:blipFill>
        <p:spPr bwMode="auto">
          <a:xfrm>
            <a:off x="-457200" y="694947"/>
            <a:ext cx="6678785" cy="4096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9" y="170323"/>
            <a:ext cx="4944825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3" y="239361"/>
            <a:ext cx="4419765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 Pengertian Media Sosial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38200" y="2004728"/>
            <a:ext cx="4157859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id-ID" dirty="0"/>
              <a:t>Media sosial berasal dari kata dalam bahasa Inggris, yaitu </a:t>
            </a:r>
            <a:r>
              <a:rPr lang="id-ID" i="1" dirty="0"/>
              <a:t>social media</a:t>
            </a:r>
            <a:r>
              <a:rPr lang="id-ID" dirty="0"/>
              <a:t>. Media sosial dapat diartikan sebagai media digital yang menyediakan fasilitas untuk melakukan berbagai kegiatan sosial bagi penggunanya.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62000" y="1543063"/>
            <a:ext cx="12418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2400" b="1" dirty="0" smtClean="0"/>
              <a:t>Definisi</a:t>
            </a:r>
            <a:endParaRPr lang="id-ID" sz="2400" b="1" dirty="0"/>
          </a:p>
        </p:txBody>
      </p:sp>
      <p:sp>
        <p:nvSpPr>
          <p:cNvPr id="24" name="Rectangle 23"/>
          <p:cNvSpPr/>
          <p:nvPr/>
        </p:nvSpPr>
        <p:spPr>
          <a:xfrm>
            <a:off x="6439382" y="1565836"/>
            <a:ext cx="12418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2400" dirty="0" smtClean="0"/>
              <a:t>Contoh:</a:t>
            </a:r>
            <a:endParaRPr lang="id-ID" sz="2400" dirty="0"/>
          </a:p>
        </p:txBody>
      </p:sp>
      <p:pic>
        <p:nvPicPr>
          <p:cNvPr id="1026" name="Picture 2" descr="Instagram logo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E8EDF0"/>
              </a:clrFrom>
              <a:clrTo>
                <a:srgbClr val="E8ED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807" y="2034976"/>
            <a:ext cx="1334089" cy="133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Youtube player icon with flat design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81"/>
          <a:stretch/>
        </p:blipFill>
        <p:spPr bwMode="auto">
          <a:xfrm>
            <a:off x="6205609" y="1915616"/>
            <a:ext cx="1819846" cy="1377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Whatsapp icon design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D7E6E1"/>
              </a:clrFrom>
              <a:clrTo>
                <a:srgbClr val="D7E6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03"/>
          <a:stretch/>
        </p:blipFill>
        <p:spPr bwMode="auto">
          <a:xfrm>
            <a:off x="7286547" y="1809750"/>
            <a:ext cx="1945362" cy="149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2236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Single Corner Rectangle 7"/>
          <p:cNvSpPr/>
          <p:nvPr/>
        </p:nvSpPr>
        <p:spPr>
          <a:xfrm flipV="1">
            <a:off x="392803" y="1064034"/>
            <a:ext cx="8370197" cy="8120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9" y="170323"/>
            <a:ext cx="4944825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3" y="239361"/>
            <a:ext cx="4419765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 Pengertian Media Sosial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42600" y="1153715"/>
            <a:ext cx="7968000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id-ID" dirty="0">
                <a:solidFill>
                  <a:schemeClr val="bg1"/>
                </a:solidFill>
              </a:rPr>
              <a:t>Adab bermedia </a:t>
            </a:r>
            <a:r>
              <a:rPr lang="id-ID" dirty="0" smtClean="0">
                <a:solidFill>
                  <a:schemeClr val="bg1"/>
                </a:solidFill>
              </a:rPr>
              <a:t>sosial artinya </a:t>
            </a:r>
            <a:r>
              <a:rPr lang="id-ID" dirty="0">
                <a:solidFill>
                  <a:schemeClr val="bg1"/>
                </a:solidFill>
              </a:rPr>
              <a:t>berperilaku baik dan bijak ketika menggunakan media </a:t>
            </a:r>
            <a:r>
              <a:rPr lang="id-ID" dirty="0" smtClean="0">
                <a:solidFill>
                  <a:schemeClr val="bg1"/>
                </a:solidFill>
              </a:rPr>
              <a:t>sosial</a:t>
            </a:r>
            <a:r>
              <a:rPr lang="id-ID" dirty="0">
                <a:solidFill>
                  <a:schemeClr val="bg1"/>
                </a:solidFill>
              </a:rPr>
              <a:t>, sesuai dengan syariat Islam dan norma-norma yang </a:t>
            </a:r>
            <a:r>
              <a:rPr lang="id-ID" dirty="0" smtClean="0">
                <a:solidFill>
                  <a:schemeClr val="bg1"/>
                </a:solidFill>
              </a:rPr>
              <a:t>berlaku </a:t>
            </a:r>
            <a:r>
              <a:rPr lang="id-ID" dirty="0">
                <a:solidFill>
                  <a:schemeClr val="bg1"/>
                </a:solidFill>
              </a:rPr>
              <a:t>di </a:t>
            </a:r>
            <a:r>
              <a:rPr lang="id-ID" dirty="0" smtClean="0">
                <a:solidFill>
                  <a:schemeClr val="bg1"/>
                </a:solidFill>
              </a:rPr>
              <a:t>masyarakat.</a:t>
            </a:r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3400" y="20273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id-ID" dirty="0" smtClean="0">
                <a:solidFill>
                  <a:srgbClr val="0D978A"/>
                </a:solidFill>
              </a:rPr>
              <a:t>Allah Swt. berfirman sebagai </a:t>
            </a:r>
            <a:r>
              <a:rPr lang="id-ID" dirty="0" smtClean="0">
                <a:solidFill>
                  <a:srgbClr val="0D978A"/>
                </a:solidFill>
              </a:rPr>
              <a:t>berikut.</a:t>
            </a:r>
            <a:endParaRPr lang="id-ID" dirty="0">
              <a:solidFill>
                <a:srgbClr val="0D978A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7" b="10667"/>
          <a:stretch/>
        </p:blipFill>
        <p:spPr>
          <a:xfrm>
            <a:off x="533400" y="2275394"/>
            <a:ext cx="8229600" cy="685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3399" y="3077383"/>
            <a:ext cx="8229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dirty="0" smtClean="0">
                <a:solidFill>
                  <a:srgbClr val="0D978A"/>
                </a:solidFill>
              </a:rPr>
              <a:t>“</a:t>
            </a:r>
            <a:r>
              <a:rPr lang="id-ID" i="1" dirty="0" smtClean="0">
                <a:solidFill>
                  <a:srgbClr val="0D978A"/>
                </a:solidFill>
              </a:rPr>
              <a:t>Katakan </a:t>
            </a:r>
            <a:r>
              <a:rPr lang="id-ID" i="1" dirty="0">
                <a:solidFill>
                  <a:srgbClr val="0D978A"/>
                </a:solidFill>
              </a:rPr>
              <a:t>kepada hamba-hamba-Ku supaya mereka mengucapkan perkataan yang lebih baik (dan benar). Sesungguhnya setan itu selalu menimbulkan perselisihan di antara mereka. Sesungguhnya setan adalah musuh yang nyata bagi manusia</a:t>
            </a:r>
            <a:r>
              <a:rPr lang="id-ID" dirty="0" smtClean="0">
                <a:solidFill>
                  <a:srgbClr val="0D978A"/>
                </a:solidFill>
              </a:rPr>
              <a:t>” </a:t>
            </a:r>
            <a:r>
              <a:rPr lang="id-ID" b="1" dirty="0">
                <a:solidFill>
                  <a:srgbClr val="0D978A"/>
                </a:solidFill>
              </a:rPr>
              <a:t>(Q.S. Al-Isrā’/17: </a:t>
            </a:r>
            <a:r>
              <a:rPr lang="id-ID" b="1" dirty="0" smtClean="0">
                <a:solidFill>
                  <a:srgbClr val="0D978A"/>
                </a:solidFill>
              </a:rPr>
              <a:t>53</a:t>
            </a:r>
            <a:r>
              <a:rPr lang="id-ID" b="1" dirty="0">
                <a:solidFill>
                  <a:srgbClr val="0D978A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28276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Social media people holding phones marketing concept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6466A"/>
              </a:clrFrom>
              <a:clrTo>
                <a:srgbClr val="06466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568" y="781945"/>
            <a:ext cx="4093582" cy="409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9" y="170323"/>
            <a:ext cx="4465431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3" y="239361"/>
            <a:ext cx="4419765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 Adab Bermedia Sosial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3400" y="1144902"/>
            <a:ext cx="4724400" cy="31393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fi-FI" dirty="0" smtClean="0"/>
              <a:t>Menata </a:t>
            </a:r>
            <a:r>
              <a:rPr lang="fi-FI" dirty="0"/>
              <a:t>niat ketika ingin menggunakan media </a:t>
            </a:r>
            <a:r>
              <a:rPr lang="fi-FI" dirty="0" smtClean="0"/>
              <a:t>sosial</a:t>
            </a:r>
            <a:endParaRPr lang="id-ID" dirty="0" smtClean="0"/>
          </a:p>
          <a:p>
            <a:pPr marL="342900" indent="-342900">
              <a:buAutoNum type="arabicPeriod"/>
            </a:pPr>
            <a:r>
              <a:rPr lang="id-ID" dirty="0"/>
              <a:t>Memanfaatkan media sosial dengan </a:t>
            </a:r>
            <a:r>
              <a:rPr lang="id-ID" dirty="0" smtClean="0"/>
              <a:t>sebaik-baiknya</a:t>
            </a:r>
          </a:p>
          <a:p>
            <a:pPr marL="342900" indent="-342900">
              <a:buAutoNum type="arabicPeriod"/>
            </a:pPr>
            <a:r>
              <a:rPr lang="id-ID" dirty="0"/>
              <a:t>Tidak memublikasikan teks, foto, atau video yang melanggar </a:t>
            </a:r>
            <a:r>
              <a:rPr lang="id-ID" dirty="0" smtClean="0"/>
              <a:t>syariat</a:t>
            </a:r>
          </a:p>
          <a:p>
            <a:pPr marL="342900" indent="-342900">
              <a:buAutoNum type="arabicPeriod"/>
            </a:pPr>
            <a:r>
              <a:rPr lang="id-ID" dirty="0"/>
              <a:t>Menyeleksi perkataan dan informasi yang </a:t>
            </a:r>
            <a:r>
              <a:rPr lang="id-ID" dirty="0" smtClean="0"/>
              <a:t>tepat</a:t>
            </a:r>
          </a:p>
          <a:p>
            <a:pPr marL="342900" indent="-342900">
              <a:buAutoNum type="arabicPeriod"/>
            </a:pPr>
            <a:r>
              <a:rPr lang="id-ID" dirty="0"/>
              <a:t>Menundukkan pandangan dari hal-hal yang </a:t>
            </a:r>
            <a:r>
              <a:rPr lang="id-ID" dirty="0" smtClean="0"/>
              <a:t>haram</a:t>
            </a:r>
          </a:p>
          <a:p>
            <a:pPr marL="342900" indent="-342900">
              <a:buAutoNum type="arabicPeriod"/>
            </a:pPr>
            <a:r>
              <a:rPr lang="id-ID" dirty="0"/>
              <a:t>Bijak dalam menggunakan media sosial</a:t>
            </a:r>
          </a:p>
        </p:txBody>
      </p:sp>
    </p:spTree>
    <p:extLst>
      <p:ext uri="{BB962C8B-B14F-4D97-AF65-F5344CB8AC3E}">
        <p14:creationId xmlns:p14="http://schemas.microsoft.com/office/powerpoint/2010/main" val="1149528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cdn.erlangga.id/public/ESI/data/preview/230203012807_9138e0f60da1b7ebcd4eb2384027e02c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52450"/>
            <a:ext cx="9578803" cy="639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170323"/>
            <a:ext cx="7554981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1584" y="239361"/>
            <a:ext cx="7227197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C. Hikmah Menerapkan </a:t>
            </a: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Adab Bermedia </a:t>
            </a:r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Sosial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64665" y="1809750"/>
            <a:ext cx="8014669" cy="1815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fi-FI" sz="1600" dirty="0"/>
              <a:t>Menjadi orang yang produktif dan </a:t>
            </a:r>
            <a:r>
              <a:rPr lang="fi-FI" sz="1600" dirty="0" smtClean="0"/>
              <a:t>bermanfaat.</a:t>
            </a:r>
          </a:p>
          <a:p>
            <a:pPr marL="342900" indent="-342900" algn="just">
              <a:buAutoNum type="arabicPeriod"/>
            </a:pPr>
            <a:r>
              <a:rPr lang="fi-FI" sz="1600" dirty="0" smtClean="0"/>
              <a:t>Terhindar dari hal-hal yang dilarang oleh Allah Swt. dan sia-sia.</a:t>
            </a:r>
          </a:p>
          <a:p>
            <a:pPr marL="342900" indent="-342900" algn="just">
              <a:buAutoNum type="arabicPeriod"/>
            </a:pPr>
            <a:r>
              <a:rPr lang="fi-FI" sz="1600" dirty="0" smtClean="0"/>
              <a:t>Terhindar </a:t>
            </a:r>
            <a:r>
              <a:rPr lang="fi-FI" sz="1600" dirty="0"/>
              <a:t>dari akhlak tercela, seperti berkata kasar, gibah, </a:t>
            </a:r>
            <a:r>
              <a:rPr lang="fi-FI" sz="1600" dirty="0" smtClean="0"/>
              <a:t>dan </a:t>
            </a:r>
            <a:r>
              <a:rPr lang="fi-FI" sz="1600" dirty="0"/>
              <a:t>fitnah.</a:t>
            </a:r>
          </a:p>
          <a:p>
            <a:pPr marL="342900" indent="-342900" algn="just">
              <a:buAutoNum type="arabicPeriod"/>
            </a:pPr>
            <a:r>
              <a:rPr lang="fi-FI" sz="1600" dirty="0" smtClean="0"/>
              <a:t>Terhindar </a:t>
            </a:r>
            <a:r>
              <a:rPr lang="fi-FI" sz="1600" dirty="0"/>
              <a:t>dari penipuan dan informasi hoaks yang belum </a:t>
            </a:r>
            <a:r>
              <a:rPr lang="fi-FI" sz="1600" dirty="0" smtClean="0"/>
              <a:t>terbukti </a:t>
            </a:r>
            <a:r>
              <a:rPr lang="fi-FI" sz="1600" dirty="0"/>
              <a:t>kebenarannya.</a:t>
            </a:r>
          </a:p>
          <a:p>
            <a:pPr marL="342900" indent="-342900" algn="just">
              <a:buAutoNum type="arabicPeriod"/>
            </a:pPr>
            <a:r>
              <a:rPr lang="fi-FI" sz="1600" dirty="0" smtClean="0"/>
              <a:t>Mendapatkan </a:t>
            </a:r>
            <a:r>
              <a:rPr lang="fi-FI" sz="1600" dirty="0"/>
              <a:t>pahala jariyah dengan menyebarkan konten </a:t>
            </a:r>
            <a:r>
              <a:rPr lang="fi-FI" sz="1600" dirty="0" smtClean="0"/>
              <a:t>bermanfaat </a:t>
            </a:r>
            <a:r>
              <a:rPr lang="fi-FI" sz="1600" dirty="0"/>
              <a:t>di media sosial.</a:t>
            </a:r>
          </a:p>
          <a:p>
            <a:pPr marL="342900" indent="-342900" algn="just">
              <a:buAutoNum type="arabicPeriod"/>
            </a:pPr>
            <a:r>
              <a:rPr lang="fi-FI" sz="1600" dirty="0" smtClean="0"/>
              <a:t>Menjadi </a:t>
            </a:r>
            <a:r>
              <a:rPr lang="fi-FI" sz="1600" dirty="0"/>
              <a:t>pribadi yang percaya diri dan tidak mudah </a:t>
            </a:r>
            <a:r>
              <a:rPr lang="fi-FI" sz="1600" dirty="0" smtClean="0"/>
              <a:t>membandingkan </a:t>
            </a:r>
            <a:r>
              <a:rPr lang="fi-FI" sz="1600" dirty="0"/>
              <a:t>diri dengan orang </a:t>
            </a:r>
            <a:r>
              <a:rPr lang="fi-FI" sz="1600" dirty="0" smtClean="0"/>
              <a:t>lain.</a:t>
            </a:r>
            <a:endParaRPr lang="id-ID" sz="1600" dirty="0" smtClean="0"/>
          </a:p>
          <a:p>
            <a:pPr marL="342900" indent="-342900" algn="just">
              <a:buAutoNum type="arabicPeriod"/>
            </a:pPr>
            <a:r>
              <a:rPr lang="fi-FI" sz="1600" dirty="0" smtClean="0"/>
              <a:t>Menjadi </a:t>
            </a:r>
            <a:r>
              <a:rPr lang="fi-FI" sz="1600" dirty="0"/>
              <a:t>lebih bijaksana dalam menggunakan media sosial.</a:t>
            </a:r>
            <a:endParaRPr lang="id-ID" sz="1600" dirty="0"/>
          </a:p>
        </p:txBody>
      </p:sp>
    </p:spTree>
    <p:extLst>
      <p:ext uri="{BB962C8B-B14F-4D97-AF65-F5344CB8AC3E}">
        <p14:creationId xmlns:p14="http://schemas.microsoft.com/office/powerpoint/2010/main" val="838424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dn.erlangga.id/public/ESI/data/preview/231017032852_cb212ab3511f566747082e1d835859f6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10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"/>
            <a:ext cx="5715000" cy="117131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4392" y="122664"/>
            <a:ext cx="5006216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D</a:t>
            </a:r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. Dampak Negatif Penggunaan </a:t>
            </a:r>
            <a:endParaRPr lang="id-ID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>
              <a:lnSpc>
                <a:spcPct val="110000"/>
              </a:lnSpc>
              <a:buSzPct val="100000"/>
            </a:pP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Media Sosial </a:t>
            </a:r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yang </a:t>
            </a: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Salah</a:t>
            </a:r>
            <a:endParaRPr lang="id-ID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62000" y="1421901"/>
            <a:ext cx="7620000" cy="286232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fi-FI" dirty="0" smtClean="0"/>
              <a:t>Mendapatkan </a:t>
            </a:r>
            <a:r>
              <a:rPr lang="fi-FI" dirty="0"/>
              <a:t>dosa jariyah karena menyebarkan konten yang </a:t>
            </a:r>
            <a:r>
              <a:rPr lang="fi-FI" dirty="0" smtClean="0"/>
              <a:t>tidak </a:t>
            </a:r>
            <a:r>
              <a:rPr lang="fi-FI" dirty="0"/>
              <a:t>baik.</a:t>
            </a:r>
          </a:p>
          <a:p>
            <a:pPr marL="342900" indent="-342900" algn="just">
              <a:buAutoNum type="arabicPeriod"/>
            </a:pPr>
            <a:r>
              <a:rPr lang="fi-FI" dirty="0" smtClean="0"/>
              <a:t>Penggunaan </a:t>
            </a:r>
            <a:r>
              <a:rPr lang="fi-FI" dirty="0"/>
              <a:t>media sosial yang berlebihan dapat </a:t>
            </a:r>
            <a:r>
              <a:rPr lang="fi-FI" dirty="0" smtClean="0"/>
              <a:t>mengakibatkan </a:t>
            </a:r>
            <a:r>
              <a:rPr lang="fi-FI" dirty="0"/>
              <a:t>kesehatan mental </a:t>
            </a:r>
            <a:r>
              <a:rPr lang="id-ID" dirty="0" smtClean="0"/>
              <a:t>dan fisik </a:t>
            </a:r>
            <a:r>
              <a:rPr lang="fi-FI" dirty="0" smtClean="0"/>
              <a:t>terganggu</a:t>
            </a:r>
            <a:r>
              <a:rPr lang="id-ID" dirty="0" smtClean="0"/>
              <a:t>, </a:t>
            </a:r>
            <a:r>
              <a:rPr lang="fi-FI" dirty="0" smtClean="0"/>
              <a:t>menimbulkan </a:t>
            </a:r>
            <a:r>
              <a:rPr lang="fi-FI" dirty="0"/>
              <a:t>sifat malas dan tidak fokus.</a:t>
            </a:r>
          </a:p>
          <a:p>
            <a:pPr marL="342900" indent="-342900" algn="just">
              <a:buAutoNum type="arabicPeriod"/>
            </a:pPr>
            <a:r>
              <a:rPr lang="fi-FI" dirty="0" smtClean="0"/>
              <a:t>Membandingkan </a:t>
            </a:r>
            <a:r>
              <a:rPr lang="fi-FI" dirty="0"/>
              <a:t>diri dengan orang lain sehingga menyebabkan </a:t>
            </a:r>
            <a:r>
              <a:rPr lang="fi-FI" dirty="0" smtClean="0"/>
              <a:t>kurangnya </a:t>
            </a:r>
            <a:r>
              <a:rPr lang="fi-FI" dirty="0"/>
              <a:t>rasa bersyukur kepada Allah Swt.</a:t>
            </a:r>
          </a:p>
          <a:p>
            <a:pPr marL="342900" indent="-342900" algn="just">
              <a:buAutoNum type="arabicPeriod"/>
            </a:pPr>
            <a:r>
              <a:rPr lang="fi-FI" dirty="0" smtClean="0"/>
              <a:t>Melalaikan </a:t>
            </a:r>
            <a:r>
              <a:rPr lang="fi-FI" dirty="0"/>
              <a:t>tugas dan tanggung jawab, serta mengurangi </a:t>
            </a:r>
            <a:r>
              <a:rPr lang="fi-FI" dirty="0" smtClean="0"/>
              <a:t>waktu </a:t>
            </a:r>
            <a:r>
              <a:rPr lang="fi-FI" dirty="0"/>
              <a:t>beribadah kepada Allah Swt.</a:t>
            </a:r>
          </a:p>
          <a:p>
            <a:pPr marL="342900" indent="-342900" algn="just">
              <a:buAutoNum type="arabicPeriod"/>
            </a:pPr>
            <a:r>
              <a:rPr lang="fi-FI" dirty="0" smtClean="0"/>
              <a:t>Tersebarnya </a:t>
            </a:r>
            <a:r>
              <a:rPr lang="fi-FI" dirty="0"/>
              <a:t>informasi atau rahasia pribadi kepada orang </a:t>
            </a:r>
            <a:r>
              <a:rPr lang="fi-FI" dirty="0" smtClean="0"/>
              <a:t>lain.</a:t>
            </a:r>
            <a:endParaRPr lang="id-ID" dirty="0" smtClean="0"/>
          </a:p>
          <a:p>
            <a:pPr marL="342900" indent="-342900" algn="just">
              <a:buAutoNum type="arabicPeriod"/>
            </a:pPr>
            <a:r>
              <a:rPr lang="fi-FI" dirty="0" smtClean="0"/>
              <a:t>Mengurangi </a:t>
            </a:r>
            <a:r>
              <a:rPr lang="fi-FI" dirty="0"/>
              <a:t>makna silaturahmi yang sebenarnya dan </a:t>
            </a:r>
            <a:r>
              <a:rPr lang="fi-FI" dirty="0" smtClean="0"/>
              <a:t>menurunkan kemampuan bersosialisasi.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51065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9" y="285750"/>
            <a:ext cx="3048001" cy="76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81400" y="36195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GB" sz="2800" b="1" dirty="0" err="1" smtClean="0">
                <a:solidFill>
                  <a:schemeClr val="bg1"/>
                </a:solidFill>
                <a:latin typeface="+mj-lt"/>
                <a:cs typeface="Arial" panose="020B0604020202020204" pitchFamily="34" charset="0"/>
                <a:sym typeface="+mn-ea"/>
              </a:rPr>
              <a:t>Rangkuman</a:t>
            </a:r>
            <a:endParaRPr lang="en-US" altLang="en-GB" sz="3600" b="1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Kotak Teks 2"/>
          <p:cNvSpPr txBox="1"/>
          <p:nvPr/>
        </p:nvSpPr>
        <p:spPr>
          <a:xfrm>
            <a:off x="533399" y="1048956"/>
            <a:ext cx="807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id-ID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Media sosial berasal dari kata dalam bahasa Inggris, yaitu </a:t>
            </a:r>
            <a:r>
              <a:rPr lang="id-ID" i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social media</a:t>
            </a:r>
            <a:r>
              <a:rPr lang="id-ID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. Media </a:t>
            </a:r>
            <a:r>
              <a:rPr lang="id-ID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sosial </a:t>
            </a:r>
            <a:r>
              <a:rPr lang="id-ID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dapat diartikan sebagai media digital yang menyediakan fasilitas untuk </a:t>
            </a:r>
            <a:r>
              <a:rPr lang="id-ID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melakukan </a:t>
            </a:r>
            <a:r>
              <a:rPr lang="id-ID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berbagai kegiatan sosial bagi penggunanya.</a:t>
            </a:r>
          </a:p>
          <a:p>
            <a:pPr marL="342900" indent="-342900" algn="just">
              <a:buAutoNum type="arabicPeriod"/>
            </a:pPr>
            <a:r>
              <a:rPr lang="id-ID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Adab </a:t>
            </a:r>
            <a:r>
              <a:rPr lang="id-ID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bermedia sosial adalah berperilaku baik dan bijak ketika menggunakan </a:t>
            </a:r>
            <a:r>
              <a:rPr lang="id-ID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media </a:t>
            </a:r>
            <a:r>
              <a:rPr lang="id-ID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sosial, serta sesuai dengan syariat Islam dan norma-norma yang berlaku </a:t>
            </a:r>
            <a:r>
              <a:rPr lang="id-ID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di </a:t>
            </a:r>
            <a:r>
              <a:rPr lang="id-ID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masyarakat.</a:t>
            </a:r>
          </a:p>
          <a:p>
            <a:pPr marL="342900" indent="-342900" algn="just">
              <a:buAutoNum type="arabicPeriod"/>
            </a:pPr>
            <a:r>
              <a:rPr lang="id-ID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Media </a:t>
            </a:r>
            <a:r>
              <a:rPr lang="id-ID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sosial dapat membawa banyak dampak positif apabila digunakan untuk </a:t>
            </a:r>
            <a:r>
              <a:rPr lang="id-ID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hal-hal </a:t>
            </a:r>
            <a:r>
              <a:rPr lang="id-ID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yang bermanfaat, seperti berkomunikasi dengan orang lain, mencari </a:t>
            </a:r>
            <a:r>
              <a:rPr lang="id-ID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berbagai </a:t>
            </a:r>
            <a:r>
              <a:rPr lang="id-ID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informasi, bahkan memperluas syiar dakwah Islam. Media sosial juga </a:t>
            </a:r>
            <a:r>
              <a:rPr lang="id-ID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dapat </a:t>
            </a:r>
            <a:r>
              <a:rPr lang="id-ID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digunakan sebagai tempat untuk jual-beli.</a:t>
            </a:r>
          </a:p>
          <a:p>
            <a:pPr marL="342900" indent="-342900" algn="just">
              <a:buAutoNum type="arabicPeriod"/>
            </a:pPr>
            <a:r>
              <a:rPr lang="id-ID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Penggunaan </a:t>
            </a:r>
            <a:r>
              <a:rPr lang="id-ID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media sosial tanpa disertai adab yang baik dapat menimbulkan </a:t>
            </a:r>
            <a:r>
              <a:rPr lang="id-ID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berbagai </a:t>
            </a:r>
            <a:r>
              <a:rPr lang="id-ID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dampak negatif, baik terhadap fisik, mental, maupun spiritual.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48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5875</TotalTime>
  <Words>538</Words>
  <Application>Microsoft Office PowerPoint</Application>
  <PresentationFormat>On-screen Show (16:9)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ae_Ouhod</vt:lpstr>
      <vt:lpstr>Arial</vt:lpstr>
      <vt:lpstr>Calibri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Hasanuddin</cp:lastModifiedBy>
  <cp:revision>433</cp:revision>
  <cp:lastPrinted>2022-04-09T01:52:42Z</cp:lastPrinted>
  <dcterms:created xsi:type="dcterms:W3CDTF">2022-01-17T01:37:52Z</dcterms:created>
  <dcterms:modified xsi:type="dcterms:W3CDTF">2024-10-03T07:57:11Z</dcterms:modified>
</cp:coreProperties>
</file>