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8" r:id="rId2"/>
    <p:sldId id="281" r:id="rId3"/>
    <p:sldId id="282" r:id="rId4"/>
    <p:sldId id="283" r:id="rId5"/>
    <p:sldId id="311" r:id="rId6"/>
    <p:sldId id="312" r:id="rId7"/>
    <p:sldId id="313" r:id="rId8"/>
    <p:sldId id="314" r:id="rId9"/>
    <p:sldId id="315" r:id="rId10"/>
    <p:sldId id="316" r:id="rId11"/>
    <p:sldId id="317" r:id="rId12"/>
    <p:sldId id="318" r:id="rId13"/>
    <p:sldId id="319" r:id="rId14"/>
    <p:sldId id="292" r:id="rId15"/>
  </p:sldIdLst>
  <p:sldSz cx="9144000" cy="5143500" type="screen16x9"/>
  <p:notesSz cx="9296400" cy="7010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2F"/>
    <a:srgbClr val="D1B301"/>
    <a:srgbClr val="F5D201"/>
    <a:srgbClr val="FEDF22"/>
    <a:srgbClr val="FEE658"/>
    <a:srgbClr val="FEE530"/>
    <a:srgbClr val="485925"/>
    <a:srgbClr val="BBD18F"/>
    <a:srgbClr val="FFD13F"/>
    <a:srgbClr val="8282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5" autoAdjust="0"/>
    <p:restoredTop sz="90364" autoAdjust="0"/>
  </p:normalViewPr>
  <p:slideViewPr>
    <p:cSldViewPr>
      <p:cViewPr varScale="1">
        <p:scale>
          <a:sx n="83" d="100"/>
          <a:sy n="83" d="100"/>
        </p:scale>
        <p:origin x="930" y="6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809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2E6E017-A963-4A82-B8B2-F25912348ED9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809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BED2E8A-BC53-4118-AA88-80264F1A9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6895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9075" cy="350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738" y="0"/>
            <a:ext cx="4029075" cy="350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E276CD-5A03-400B-9626-9CAC9FC07700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46350" y="876300"/>
            <a:ext cx="4203700" cy="2365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0275" y="3373438"/>
            <a:ext cx="7435850" cy="27606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9563"/>
            <a:ext cx="4029075" cy="3508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738" y="6659563"/>
            <a:ext cx="4029075" cy="3508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4A5CCB-EE0E-4589-AFE9-2AE502C1D0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0824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4A5CCB-EE0E-4589-AFE9-2AE502C1D06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588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02940"/>
            <a:ext cx="9144000" cy="85039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75940A6-6B58-4C50-8006-0CA1F2B5298B}"/>
              </a:ext>
            </a:extLst>
          </p:cNvPr>
          <p:cNvSpPr/>
          <p:nvPr userDrawn="1"/>
        </p:nvSpPr>
        <p:spPr>
          <a:xfrm>
            <a:off x="3048000" y="4781550"/>
            <a:ext cx="2438400" cy="324000"/>
          </a:xfrm>
          <a:prstGeom prst="rect">
            <a:avLst/>
          </a:prstGeom>
          <a:solidFill>
            <a:srgbClr val="F880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5DAB9A3-DA0D-4826-A94E-E96849D6EA0E}"/>
              </a:ext>
            </a:extLst>
          </p:cNvPr>
          <p:cNvSpPr txBox="1"/>
          <p:nvPr userDrawn="1"/>
        </p:nvSpPr>
        <p:spPr>
          <a:xfrm>
            <a:off x="3637974" y="4820878"/>
            <a:ext cx="2590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Sejarah </a:t>
            </a:r>
            <a:r>
              <a:rPr lang="en-US" sz="1100" dirty="0" err="1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Kebudayaan</a:t>
            </a:r>
            <a:r>
              <a:rPr lang="en-US" sz="1100" dirty="0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 Islam</a:t>
            </a:r>
            <a:endParaRPr lang="en-ID" sz="1100" dirty="0">
              <a:solidFill>
                <a:schemeClr val="bg1"/>
              </a:solidFill>
              <a:latin typeface="ae_Ouhod" panose="020B0803030604020204" pitchFamily="34" charset="-78"/>
              <a:cs typeface="ae_Ouhod" panose="020B0803030604020204" pitchFamily="34" charset="-78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B741517-C15C-40FB-B78B-0CE180BB4AC3}"/>
              </a:ext>
            </a:extLst>
          </p:cNvPr>
          <p:cNvSpPr/>
          <p:nvPr userDrawn="1"/>
        </p:nvSpPr>
        <p:spPr>
          <a:xfrm>
            <a:off x="8305800" y="4891357"/>
            <a:ext cx="762000" cy="194993"/>
          </a:xfrm>
          <a:prstGeom prst="rect">
            <a:avLst/>
          </a:prstGeom>
          <a:solidFill>
            <a:srgbClr val="15C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B409A54-7B0D-4BC4-8096-69695C6AD07A}"/>
              </a:ext>
            </a:extLst>
          </p:cNvPr>
          <p:cNvSpPr txBox="1"/>
          <p:nvPr userDrawn="1"/>
        </p:nvSpPr>
        <p:spPr>
          <a:xfrm>
            <a:off x="8534400" y="4793218"/>
            <a:ext cx="589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MI</a:t>
            </a:r>
            <a:endParaRPr lang="en-ID" b="1" dirty="0">
              <a:solidFill>
                <a:schemeClr val="bg1"/>
              </a:solidFill>
              <a:latin typeface="ae_Ouhod" panose="020B0803030604020204" pitchFamily="34" charset="-78"/>
              <a:cs typeface="ae_Ouhod" panose="020B0803030604020204" pitchFamily="34" charset="-78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A7859D8-F533-49FD-80EC-9D8DED124CA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4757838"/>
            <a:ext cx="1656774" cy="360000"/>
          </a:xfrm>
          <a:prstGeom prst="rect">
            <a:avLst/>
          </a:prstGeom>
          <a:effectLst>
            <a:glow rad="25400">
              <a:schemeClr val="bg1">
                <a:alpha val="50000"/>
              </a:schemeClr>
            </a:glow>
          </a:effec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DC0B35D-6CD5-4F07-97B2-378CAA575587}"/>
              </a:ext>
            </a:extLst>
          </p:cNvPr>
          <p:cNvSpPr/>
          <p:nvPr userDrawn="1"/>
        </p:nvSpPr>
        <p:spPr>
          <a:xfrm>
            <a:off x="8470488" y="4820878"/>
            <a:ext cx="653848" cy="256487"/>
          </a:xfrm>
          <a:prstGeom prst="rect">
            <a:avLst/>
          </a:prstGeom>
          <a:solidFill>
            <a:srgbClr val="15C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MTs</a:t>
            </a:r>
            <a:endParaRPr lang="en-ID" sz="2000" b="1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6A22F32B-1D14-4F15-AC9A-EFCAB144EE9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4451" y="94841"/>
            <a:ext cx="1656774" cy="360000"/>
          </a:xfrm>
          <a:prstGeom prst="rect">
            <a:avLst/>
          </a:prstGeom>
          <a:effectLst>
            <a:glow rad="25400">
              <a:schemeClr val="bg1">
                <a:alpha val="5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541881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985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7931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8573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99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039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274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622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07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797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639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606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32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4" r="2812"/>
          <a:stretch/>
        </p:blipFill>
        <p:spPr>
          <a:xfrm>
            <a:off x="-9525" y="0"/>
            <a:ext cx="9153525" cy="5193750"/>
          </a:xfrm>
          <a:prstGeom prst="rect">
            <a:avLst/>
          </a:prstGeom>
        </p:spPr>
      </p:pic>
      <p:sp>
        <p:nvSpPr>
          <p:cNvPr id="8" name="テキスト プレースホルダー 11"/>
          <p:cNvSpPr txBox="1">
            <a:spLocks/>
          </p:cNvSpPr>
          <p:nvPr/>
        </p:nvSpPr>
        <p:spPr>
          <a:xfrm>
            <a:off x="4133725" y="2292145"/>
            <a:ext cx="4274018" cy="788673"/>
          </a:xfrm>
          <a:prstGeom prst="rect">
            <a:avLst/>
          </a:prstGeom>
        </p:spPr>
        <p:txBody>
          <a:bodyPr lIns="68580" tIns="34290" rIns="68580" bIns="34290"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err="1" smtClean="0">
                <a:solidFill>
                  <a:srgbClr val="B1CE37"/>
                </a:solidFill>
                <a:cs typeface="Arial" pitchFamily="34" charset="0"/>
              </a:rPr>
              <a:t>Akidah</a:t>
            </a:r>
            <a:r>
              <a:rPr lang="en-US" b="1" dirty="0" smtClean="0">
                <a:solidFill>
                  <a:srgbClr val="B1CE37"/>
                </a:solidFill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rgbClr val="B1CE37"/>
                </a:solidFill>
                <a:cs typeface="Arial" pitchFamily="34" charset="0"/>
              </a:rPr>
              <a:t>dan</a:t>
            </a:r>
            <a:r>
              <a:rPr lang="en-US" b="1" dirty="0" smtClean="0">
                <a:solidFill>
                  <a:srgbClr val="B1CE37"/>
                </a:solidFill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rgbClr val="B1CE37"/>
                </a:solidFill>
                <a:cs typeface="Arial" pitchFamily="34" charset="0"/>
              </a:rPr>
              <a:t>Akhlak</a:t>
            </a:r>
            <a:endParaRPr lang="id-ID" b="1" dirty="0">
              <a:solidFill>
                <a:srgbClr val="B1CE37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9" name="直線コネクタ 9"/>
          <p:cNvCxnSpPr/>
          <p:nvPr/>
        </p:nvCxnSpPr>
        <p:spPr>
          <a:xfrm>
            <a:off x="4379853" y="3015289"/>
            <a:ext cx="3733800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/>
            <a:tailEnd type="oval"/>
          </a:ln>
          <a:effectLst/>
        </p:spPr>
      </p:cxnSp>
      <p:sp>
        <p:nvSpPr>
          <p:cNvPr id="10" name="タイトル 1"/>
          <p:cNvSpPr txBox="1">
            <a:spLocks/>
          </p:cNvSpPr>
          <p:nvPr/>
        </p:nvSpPr>
        <p:spPr>
          <a:xfrm>
            <a:off x="3733800" y="1581150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245710" y="3080818"/>
            <a:ext cx="2050049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UNTUK MTs KELAS </a:t>
            </a:r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VIII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Cube 12"/>
          <p:cNvSpPr/>
          <p:nvPr/>
        </p:nvSpPr>
        <p:spPr>
          <a:xfrm>
            <a:off x="1524000" y="819149"/>
            <a:ext cx="2377966" cy="3232405"/>
          </a:xfrm>
          <a:prstGeom prst="cube">
            <a:avLst>
              <a:gd name="adj" fmla="val 3711"/>
            </a:avLst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895350"/>
            <a:ext cx="2273393" cy="3150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7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0" y="170323"/>
            <a:ext cx="2373380" cy="72502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92804" y="239361"/>
            <a:ext cx="1893195" cy="5425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id-ID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D. Fitnah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1947A38-80B9-4996-9EF5-60CB2A953D9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8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57200" y="2190286"/>
            <a:ext cx="2819400" cy="167686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chemeClr val="accent4">
                <a:lumMod val="75000"/>
              </a:schemeClr>
            </a:solidFill>
            <a:prstDash val="lgDashDotDot"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4138" algn="just"/>
            <a:r>
              <a:rPr lang="en-US" sz="1600" dirty="0" err="1">
                <a:solidFill>
                  <a:schemeClr val="tx1"/>
                </a:solidFill>
                <a:latin typeface="+mj-lt"/>
              </a:rPr>
              <a:t>Fitnah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adalah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perbuatan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menuduh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orang lain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tanpa</a:t>
            </a:r>
            <a:r>
              <a:rPr lang="id-ID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berdasarkan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kebenaran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(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bukti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)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dan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disebarluaskan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dengan</a:t>
            </a:r>
            <a:r>
              <a:rPr lang="id-ID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maksud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untuk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menjatuhkan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orang</a:t>
            </a:r>
            <a:r>
              <a:rPr lang="id-ID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tersebut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.</a:t>
            </a:r>
            <a:endParaRPr lang="en-US" sz="1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57200" y="1671959"/>
            <a:ext cx="914400" cy="42178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accent4">
                <a:lumMod val="75000"/>
              </a:schemeClr>
            </a:solidFill>
            <a:prstDash val="lgDashDotDot"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600" dirty="0" smtClean="0">
                <a:solidFill>
                  <a:schemeClr val="bg1"/>
                </a:solidFill>
                <a:latin typeface="+mj-lt"/>
              </a:rPr>
              <a:t>Definisi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429000" y="1916023"/>
            <a:ext cx="5181600" cy="1942205"/>
          </a:xfrm>
          <a:prstGeom prst="rect">
            <a:avLst/>
          </a:prstGeom>
          <a:solidFill>
            <a:srgbClr val="BBD18F"/>
          </a:solidFill>
          <a:ln w="38100">
            <a:solidFill>
              <a:schemeClr val="accent4">
                <a:lumMod val="75000"/>
              </a:schemeClr>
            </a:solidFill>
            <a:prstDash val="lgDashDotDot"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27038" indent="-342900" algn="just">
              <a:buAutoNum type="arabicPeriod"/>
            </a:pPr>
            <a:r>
              <a:rPr lang="id-ID" sz="1600" dirty="0">
                <a:solidFill>
                  <a:schemeClr val="tx1"/>
                </a:solidFill>
                <a:latin typeface="+mj-lt"/>
              </a:rPr>
              <a:t>Mendapatkan azab yang pedih di akhirat </a:t>
            </a:r>
            <a:r>
              <a:rPr lang="id-ID" sz="1600" dirty="0" smtClean="0">
                <a:solidFill>
                  <a:schemeClr val="tx1"/>
                </a:solidFill>
                <a:latin typeface="+mj-lt"/>
              </a:rPr>
              <a:t>kelak.</a:t>
            </a:r>
          </a:p>
          <a:p>
            <a:pPr marL="427038" indent="-342900" algn="just">
              <a:buAutoNum type="arabicPeriod"/>
            </a:pPr>
            <a:r>
              <a:rPr lang="id-ID" sz="1600" dirty="0" smtClean="0">
                <a:solidFill>
                  <a:schemeClr val="tx1"/>
                </a:solidFill>
                <a:latin typeface="+mj-lt"/>
              </a:rPr>
              <a:t>Sulit </a:t>
            </a:r>
            <a:r>
              <a:rPr lang="id-ID" sz="1600" dirty="0">
                <a:solidFill>
                  <a:schemeClr val="tx1"/>
                </a:solidFill>
                <a:latin typeface="+mj-lt"/>
              </a:rPr>
              <a:t>untuk dipercaya oleh orang lain.</a:t>
            </a:r>
          </a:p>
          <a:p>
            <a:pPr marL="427038" indent="-342900" algn="just">
              <a:buAutoNum type="arabicPeriod"/>
            </a:pPr>
            <a:r>
              <a:rPr lang="id-ID" sz="1600" dirty="0" smtClean="0">
                <a:solidFill>
                  <a:schemeClr val="tx1"/>
                </a:solidFill>
                <a:latin typeface="+mj-lt"/>
              </a:rPr>
              <a:t>Menjatuhkan </a:t>
            </a:r>
            <a:r>
              <a:rPr lang="id-ID" sz="1600" dirty="0">
                <a:solidFill>
                  <a:schemeClr val="tx1"/>
                </a:solidFill>
                <a:latin typeface="+mj-lt"/>
              </a:rPr>
              <a:t>nama baik orang lain yang tidak bersalah</a:t>
            </a:r>
            <a:r>
              <a:rPr lang="id-ID" sz="1600" dirty="0" smtClean="0">
                <a:solidFill>
                  <a:schemeClr val="tx1"/>
                </a:solidFill>
                <a:latin typeface="+mj-lt"/>
              </a:rPr>
              <a:t>.</a:t>
            </a:r>
          </a:p>
          <a:p>
            <a:pPr marL="427038" indent="-342900" algn="just">
              <a:buAutoNum type="arabicPeriod"/>
            </a:pPr>
            <a:r>
              <a:rPr lang="id-ID" sz="1600" dirty="0">
                <a:solidFill>
                  <a:schemeClr val="tx1"/>
                </a:solidFill>
                <a:latin typeface="+mj-lt"/>
              </a:rPr>
              <a:t>Menimbulkan kesengsaraan lahir dan </a:t>
            </a:r>
            <a:r>
              <a:rPr lang="id-ID" sz="1600" dirty="0" smtClean="0">
                <a:solidFill>
                  <a:schemeClr val="tx1"/>
                </a:solidFill>
                <a:latin typeface="+mj-lt"/>
              </a:rPr>
              <a:t>batin.</a:t>
            </a:r>
          </a:p>
          <a:p>
            <a:pPr marL="427038" indent="-342900" algn="just">
              <a:buAutoNum type="arabicPeriod"/>
            </a:pPr>
            <a:r>
              <a:rPr lang="id-ID" sz="1600" dirty="0" smtClean="0">
                <a:solidFill>
                  <a:schemeClr val="tx1"/>
                </a:solidFill>
                <a:latin typeface="+mj-lt"/>
              </a:rPr>
              <a:t>Menimbulkan </a:t>
            </a:r>
            <a:r>
              <a:rPr lang="id-ID" sz="1600" dirty="0">
                <a:solidFill>
                  <a:schemeClr val="tx1"/>
                </a:solidFill>
                <a:latin typeface="+mj-lt"/>
              </a:rPr>
              <a:t>keresahan dan ketidaknyamanan di </a:t>
            </a:r>
            <a:r>
              <a:rPr lang="id-ID" sz="1600" dirty="0" smtClean="0">
                <a:solidFill>
                  <a:schemeClr val="tx1"/>
                </a:solidFill>
                <a:latin typeface="+mj-lt"/>
              </a:rPr>
              <a:t>tengah-tengah </a:t>
            </a:r>
            <a:r>
              <a:rPr lang="id-ID" sz="1600" dirty="0">
                <a:solidFill>
                  <a:schemeClr val="tx1"/>
                </a:solidFill>
                <a:latin typeface="+mj-lt"/>
              </a:rPr>
              <a:t>masyarakat.</a:t>
            </a:r>
          </a:p>
          <a:p>
            <a:pPr marL="427038" indent="-342900" algn="just">
              <a:buAutoNum type="arabicPeriod"/>
            </a:pPr>
            <a:r>
              <a:rPr lang="id-ID" sz="1600" dirty="0" smtClean="0">
                <a:solidFill>
                  <a:schemeClr val="tx1"/>
                </a:solidFill>
                <a:latin typeface="+mj-lt"/>
              </a:rPr>
              <a:t>Termasuk </a:t>
            </a:r>
            <a:r>
              <a:rPr lang="id-ID" sz="1600" dirty="0">
                <a:solidFill>
                  <a:schemeClr val="tx1"/>
                </a:solidFill>
                <a:latin typeface="+mj-lt"/>
              </a:rPr>
              <a:t>dalam golongan orang-orang munafik.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581400" y="1382294"/>
            <a:ext cx="2286000" cy="42178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accent4">
                <a:lumMod val="75000"/>
              </a:schemeClr>
            </a:solidFill>
            <a:prstDash val="lgDashDotDot"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bg1"/>
                </a:solidFill>
                <a:latin typeface="+mj-lt"/>
              </a:rPr>
              <a:t>Dampak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Negatif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id-ID" sz="1600" dirty="0" smtClean="0">
                <a:solidFill>
                  <a:schemeClr val="bg1"/>
                </a:solidFill>
                <a:latin typeface="+mj-lt"/>
              </a:rPr>
              <a:t>Fitnah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06298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cdn.erlangga.id/public/ESI/data/preview/240123101540_93fecb8d3d54e30088a14c1d2f5e5253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521" y="-702636"/>
            <a:ext cx="9160521" cy="6115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1947A38-80B9-4996-9EF5-60CB2A953D9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8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752600" y="1124200"/>
            <a:ext cx="7086600" cy="167615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38100">
            <a:solidFill>
              <a:schemeClr val="accent4">
                <a:lumMod val="75000"/>
              </a:schemeClr>
            </a:solidFill>
            <a:prstDash val="lgDashDotDot"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27038" indent="-342900" algn="just">
              <a:buAutoNum type="arabicPeriod"/>
            </a:pPr>
            <a:r>
              <a:rPr lang="en-US" sz="1600" dirty="0">
                <a:solidFill>
                  <a:schemeClr val="bg1"/>
                </a:solidFill>
                <a:latin typeface="+mj-lt"/>
              </a:rPr>
              <a:t>Menyadari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betapa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besarnya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dosa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fitnah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</a:t>
            </a:r>
          </a:p>
          <a:p>
            <a:pPr marL="427038" indent="-342900" algn="just">
              <a:buAutoNum type="arabicPeriod"/>
            </a:pP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Selalu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menjaga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lisan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dari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membicarakan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orang lain.</a:t>
            </a:r>
          </a:p>
          <a:p>
            <a:pPr marL="427038" indent="-342900" algn="just">
              <a:buAutoNum type="arabicPeriod"/>
            </a:pP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Menyibukkan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diri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untuk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mencari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kegiatan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yang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bermanfaat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</a:t>
            </a:r>
          </a:p>
          <a:p>
            <a:pPr marL="427038" indent="-342900" algn="just">
              <a:buAutoNum type="arabicPeriod"/>
            </a:pP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Selalu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memastikan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kebenaran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informasi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yang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didapatkan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</a:t>
            </a:r>
          </a:p>
          <a:p>
            <a:pPr marL="427038" indent="-342900" algn="just">
              <a:buAutoNum type="arabicPeriod"/>
            </a:pP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Menjaga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kepercayaan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orang lain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dengan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hati-hati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</a:t>
            </a:r>
          </a:p>
          <a:p>
            <a:pPr marL="427038" indent="-342900" algn="just">
              <a:buAutoNum type="arabicPeriod"/>
            </a:pP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Menghindari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sifat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hasad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,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iri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,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dengki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65805" y="1504950"/>
            <a:ext cx="1283595" cy="84998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accent4">
                <a:lumMod val="75000"/>
              </a:schemeClr>
            </a:solidFill>
            <a:prstDash val="lgDashDotDot"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600" dirty="0" smtClean="0">
                <a:solidFill>
                  <a:schemeClr val="bg1"/>
                </a:solidFill>
                <a:latin typeface="+mj-lt"/>
              </a:rPr>
              <a:t>Cara Menghindari Fitnah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752600" y="3092486"/>
            <a:ext cx="7086600" cy="1384264"/>
          </a:xfrm>
          <a:prstGeom prst="rect">
            <a:avLst/>
          </a:prstGeom>
          <a:solidFill>
            <a:srgbClr val="485925"/>
          </a:solidFill>
          <a:ln w="38100">
            <a:solidFill>
              <a:schemeClr val="accent4">
                <a:lumMod val="75000"/>
              </a:schemeClr>
            </a:solidFill>
            <a:prstDash val="lgDashDotDot"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27038" indent="-342900" algn="just">
              <a:buAutoNum type="arabicPeriod"/>
            </a:pPr>
            <a:r>
              <a:rPr lang="en-US" sz="1600" dirty="0" err="1">
                <a:solidFill>
                  <a:schemeClr val="bg1"/>
                </a:solidFill>
                <a:latin typeface="+mj-lt"/>
              </a:rPr>
              <a:t>Terhindar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dari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dosa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besar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</a:t>
            </a:r>
          </a:p>
          <a:p>
            <a:pPr marL="427038" indent="-342900" algn="just">
              <a:buAutoNum type="arabicPeriod"/>
            </a:pP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Menjadi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pribadi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yang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dipercaya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oleh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orang lain.</a:t>
            </a:r>
          </a:p>
          <a:p>
            <a:pPr marL="427038" indent="-342900" algn="just">
              <a:buAutoNum type="arabicPeriod"/>
            </a:pP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Menjadi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pribadi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yang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senantiasa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berpikiran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positif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</a:t>
            </a:r>
          </a:p>
          <a:p>
            <a:pPr marL="427038" indent="-342900" algn="just">
              <a:buAutoNum type="arabicPeriod"/>
            </a:pP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Hidup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lebih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tenang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karena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tidak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menyebarkan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berita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yang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salah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</a:t>
            </a:r>
          </a:p>
          <a:p>
            <a:pPr marL="427038" indent="-342900" algn="just">
              <a:buAutoNum type="arabicPeriod"/>
            </a:pP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Terhindar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dari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perselisihan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65805" y="3333750"/>
            <a:ext cx="1283595" cy="84998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accent4">
                <a:lumMod val="75000"/>
              </a:schemeClr>
            </a:solidFill>
            <a:prstDash val="lgDashDotDot"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bg1"/>
                </a:solidFill>
              </a:rPr>
              <a:t>Hikmah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Menghindari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id-ID" sz="1600" dirty="0" smtClean="0">
                <a:solidFill>
                  <a:schemeClr val="bg1"/>
                </a:solidFill>
              </a:rPr>
              <a:t>Fitnah</a:t>
            </a:r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0" y="170323"/>
            <a:ext cx="2373380" cy="725027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392804" y="239361"/>
            <a:ext cx="1893195" cy="5425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id-ID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D. Fitnah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27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0" y="170323"/>
            <a:ext cx="2525780" cy="72502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92804" y="239361"/>
            <a:ext cx="2045596" cy="56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id-ID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E. Namimah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1947A38-80B9-4996-9EF5-60CB2A953D9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8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57200" y="1773213"/>
            <a:ext cx="2971800" cy="2322537"/>
          </a:xfrm>
          <a:prstGeom prst="rect">
            <a:avLst/>
          </a:prstGeom>
          <a:solidFill>
            <a:srgbClr val="FEE658"/>
          </a:solidFill>
          <a:ln w="38100">
            <a:solidFill>
              <a:schemeClr val="accent4">
                <a:lumMod val="75000"/>
              </a:schemeClr>
            </a:solidFill>
            <a:prstDash val="lgDashDotDot"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id-ID" sz="1600" dirty="0">
                <a:solidFill>
                  <a:schemeClr val="tx1"/>
                </a:solidFill>
                <a:latin typeface="+mj-lt"/>
              </a:rPr>
              <a:t>N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amimah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id-ID" sz="1600" dirty="0" smtClean="0">
                <a:solidFill>
                  <a:schemeClr val="tx1"/>
                </a:solidFill>
                <a:latin typeface="+mj-lt"/>
              </a:rPr>
              <a:t>menurut bahasa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dapat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bermakna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adu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domba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.</a:t>
            </a:r>
            <a:r>
              <a:rPr lang="id-ID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Adapun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menurut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istilah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,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namimah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adalah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perbuatan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untuk</a:t>
            </a:r>
            <a:r>
              <a:rPr lang="id-ID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menimbulkan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permusuhan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antara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seseorang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dan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orang lain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dengan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maksud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agar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kedua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orang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tersebut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saling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membenci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.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57200" y="1240277"/>
            <a:ext cx="914400" cy="42178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38100">
            <a:solidFill>
              <a:schemeClr val="accent4">
                <a:lumMod val="75000"/>
              </a:schemeClr>
            </a:solidFill>
            <a:prstDash val="lgDashDotDot"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600" dirty="0" smtClean="0">
                <a:solidFill>
                  <a:schemeClr val="bg1"/>
                </a:solidFill>
                <a:latin typeface="+mj-lt"/>
              </a:rPr>
              <a:t>Definisi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581400" y="1640542"/>
            <a:ext cx="5181600" cy="2455208"/>
          </a:xfrm>
          <a:prstGeom prst="rect">
            <a:avLst/>
          </a:prstGeom>
          <a:solidFill>
            <a:srgbClr val="FEDF22"/>
          </a:solidFill>
          <a:ln w="38100">
            <a:solidFill>
              <a:schemeClr val="accent4">
                <a:lumMod val="75000"/>
              </a:schemeClr>
            </a:solidFill>
            <a:prstDash val="lgDashDotDot"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27038" indent="-342900" algn="just">
              <a:buAutoNum type="arabicPeriod"/>
            </a:pPr>
            <a:r>
              <a:rPr lang="id-ID" sz="1600" dirty="0">
                <a:solidFill>
                  <a:schemeClr val="tx1"/>
                </a:solidFill>
                <a:latin typeface="+mj-lt"/>
              </a:rPr>
              <a:t>Dibenci oleh Allah Swt. dan mendapat dosa. </a:t>
            </a:r>
          </a:p>
          <a:p>
            <a:pPr marL="427038" indent="-342900" algn="just">
              <a:buAutoNum type="arabicPeriod"/>
            </a:pPr>
            <a:r>
              <a:rPr lang="id-ID" sz="1600" dirty="0" smtClean="0">
                <a:solidFill>
                  <a:schemeClr val="tx1"/>
                </a:solidFill>
                <a:latin typeface="+mj-lt"/>
              </a:rPr>
              <a:t>Menimbulkan </a:t>
            </a:r>
            <a:r>
              <a:rPr lang="id-ID" sz="1600" dirty="0">
                <a:solidFill>
                  <a:schemeClr val="tx1"/>
                </a:solidFill>
                <a:latin typeface="+mj-lt"/>
              </a:rPr>
              <a:t>perpecahan dan permusuhan di antara </a:t>
            </a:r>
            <a:r>
              <a:rPr lang="id-ID" sz="1600" dirty="0" smtClean="0">
                <a:solidFill>
                  <a:schemeClr val="tx1"/>
                </a:solidFill>
                <a:latin typeface="+mj-lt"/>
              </a:rPr>
              <a:t>masyarakat.</a:t>
            </a:r>
          </a:p>
          <a:p>
            <a:pPr marL="427038" indent="-342900" algn="just">
              <a:buAutoNum type="arabicPeriod"/>
            </a:pPr>
            <a:r>
              <a:rPr lang="id-ID" sz="1600" dirty="0" smtClean="0">
                <a:solidFill>
                  <a:schemeClr val="tx1"/>
                </a:solidFill>
                <a:latin typeface="+mj-lt"/>
              </a:rPr>
              <a:t>Dikucilkan </a:t>
            </a:r>
            <a:r>
              <a:rPr lang="id-ID" sz="1600" dirty="0">
                <a:solidFill>
                  <a:schemeClr val="tx1"/>
                </a:solidFill>
                <a:latin typeface="+mj-lt"/>
              </a:rPr>
              <a:t>karena selalu berbuat onar di tengah masyarakat.</a:t>
            </a:r>
          </a:p>
          <a:p>
            <a:pPr marL="427038" indent="-342900" algn="just">
              <a:buAutoNum type="arabicPeriod"/>
            </a:pPr>
            <a:r>
              <a:rPr lang="id-ID" sz="1600" dirty="0" smtClean="0">
                <a:solidFill>
                  <a:schemeClr val="tx1"/>
                </a:solidFill>
                <a:latin typeface="+mj-lt"/>
              </a:rPr>
              <a:t>Hilangnya </a:t>
            </a:r>
            <a:r>
              <a:rPr lang="id-ID" sz="1600" dirty="0">
                <a:solidFill>
                  <a:schemeClr val="tx1"/>
                </a:solidFill>
                <a:latin typeface="+mj-lt"/>
              </a:rPr>
              <a:t>kepekaan hati terhadap kebaikan.</a:t>
            </a:r>
          </a:p>
          <a:p>
            <a:pPr marL="427038" indent="-342900" algn="just">
              <a:buAutoNum type="arabicPeriod"/>
            </a:pPr>
            <a:r>
              <a:rPr lang="id-ID" sz="1600" dirty="0" smtClean="0">
                <a:solidFill>
                  <a:schemeClr val="tx1"/>
                </a:solidFill>
                <a:latin typeface="+mj-lt"/>
              </a:rPr>
              <a:t>Mencerminkan </a:t>
            </a:r>
            <a:r>
              <a:rPr lang="id-ID" sz="1600" dirty="0">
                <a:solidFill>
                  <a:schemeClr val="tx1"/>
                </a:solidFill>
                <a:latin typeface="+mj-lt"/>
              </a:rPr>
              <a:t>kebodohan diri yang memalukan.</a:t>
            </a:r>
          </a:p>
          <a:p>
            <a:pPr marL="427038" indent="-342900" algn="just">
              <a:buAutoNum type="arabicPeriod"/>
            </a:pPr>
            <a:r>
              <a:rPr lang="id-ID" sz="1600" dirty="0" smtClean="0">
                <a:solidFill>
                  <a:schemeClr val="tx1"/>
                </a:solidFill>
                <a:latin typeface="+mj-lt"/>
              </a:rPr>
              <a:t>Menumbuhkan </a:t>
            </a:r>
            <a:r>
              <a:rPr lang="id-ID" sz="1600" dirty="0">
                <a:solidFill>
                  <a:schemeClr val="tx1"/>
                </a:solidFill>
                <a:latin typeface="+mj-lt"/>
              </a:rPr>
              <a:t>sifat egois karena selalu mencari keuntungan </a:t>
            </a:r>
            <a:r>
              <a:rPr lang="id-ID" sz="1600" dirty="0" smtClean="0">
                <a:solidFill>
                  <a:schemeClr val="tx1"/>
                </a:solidFill>
                <a:latin typeface="+mj-lt"/>
              </a:rPr>
              <a:t>pribadi</a:t>
            </a:r>
            <a:r>
              <a:rPr lang="id-ID" sz="1600" dirty="0">
                <a:solidFill>
                  <a:schemeClr val="tx1"/>
                </a:solidFill>
                <a:latin typeface="+mj-lt"/>
              </a:rPr>
              <a:t>.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581400" y="1083165"/>
            <a:ext cx="2362200" cy="42178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38100">
            <a:solidFill>
              <a:schemeClr val="accent4">
                <a:lumMod val="75000"/>
              </a:schemeClr>
            </a:solidFill>
            <a:prstDash val="lgDashDotDot"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bg1"/>
                </a:solidFill>
                <a:latin typeface="+mj-lt"/>
              </a:rPr>
              <a:t>Dampak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Negatif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id-ID" sz="1600" dirty="0" smtClean="0">
                <a:solidFill>
                  <a:schemeClr val="bg1"/>
                </a:solidFill>
                <a:latin typeface="+mj-lt"/>
              </a:rPr>
              <a:t>Namimah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31097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cdn.erlangga.id/public/ESI/data/preview/200111082948_276275505ca69aa59ee20095f978985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93068"/>
            <a:ext cx="9144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1947A38-80B9-4996-9EF5-60CB2A953D9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8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981200" y="881870"/>
            <a:ext cx="6629400" cy="19946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4">
                <a:lumMod val="75000"/>
              </a:schemeClr>
            </a:solidFill>
            <a:prstDash val="lgDashDotDot"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27038" indent="-342900" algn="just">
              <a:buAutoNum type="arabicPeriod"/>
            </a:pPr>
            <a:r>
              <a:rPr lang="en-US" sz="1600" dirty="0" err="1">
                <a:solidFill>
                  <a:schemeClr val="tx1"/>
                </a:solidFill>
                <a:latin typeface="+mj-lt"/>
              </a:rPr>
              <a:t>Menumbuhkan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sikap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cinta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perdamaian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dan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kerukunan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id-ID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antarmasyarakat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.</a:t>
            </a:r>
          </a:p>
          <a:p>
            <a:pPr marL="427038" indent="-342900" algn="just">
              <a:buAutoNum type="arabicPeriod"/>
            </a:pPr>
            <a:r>
              <a:rPr lang="id-ID" sz="1600" dirty="0">
                <a:solidFill>
                  <a:schemeClr val="tx1"/>
                </a:solidFill>
                <a:latin typeface="+mj-lt"/>
              </a:rPr>
              <a:t>B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anyak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bergaul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dengan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orang yang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cerdas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dan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saleh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.</a:t>
            </a:r>
          </a:p>
          <a:p>
            <a:pPr marL="427038" indent="-342900" algn="just">
              <a:buAutoNum type="arabicPeriod"/>
            </a:pP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Meningkatkan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ketakwaan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kepada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Allah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Swt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.</a:t>
            </a:r>
          </a:p>
          <a:p>
            <a:pPr marL="427038" indent="-342900" algn="just">
              <a:buAutoNum type="arabicPeriod"/>
            </a:pP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Menyadari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bahwa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perbuatan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adu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domba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merupakan</a:t>
            </a:r>
            <a:r>
              <a:rPr lang="id-ID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perbuatan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tercela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yang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harus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dihindari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. </a:t>
            </a:r>
          </a:p>
          <a:p>
            <a:pPr marL="427038" indent="-342900" algn="just">
              <a:buAutoNum type="arabicPeriod"/>
            </a:pP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Menjauhi 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orang-orang yang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suka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menyebarkan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fitnah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dan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k</a:t>
            </a:r>
            <a:r>
              <a:rPr lang="id-ID" sz="1600" dirty="0" smtClean="0">
                <a:solidFill>
                  <a:schemeClr val="tx1"/>
                </a:solidFill>
                <a:latin typeface="+mj-lt"/>
              </a:rPr>
              <a:t>e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bencian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.</a:t>
            </a:r>
          </a:p>
          <a:p>
            <a:pPr marL="427038" indent="-342900" algn="just">
              <a:buAutoNum type="arabicPeriod"/>
            </a:pP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Selalu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berzikir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dan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berdoa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kepada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Allah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Swt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. agar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dijauhkan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dari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perilaku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namimah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.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94405" y="1504950"/>
            <a:ext cx="1283595" cy="8499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38100">
            <a:solidFill>
              <a:schemeClr val="accent4">
                <a:lumMod val="75000"/>
              </a:schemeClr>
            </a:solidFill>
            <a:prstDash val="lgDashDotDot"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600" dirty="0" smtClean="0">
                <a:solidFill>
                  <a:schemeClr val="bg1"/>
                </a:solidFill>
                <a:latin typeface="+mj-lt"/>
              </a:rPr>
              <a:t>Cara Menghindari Namimah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981200" y="3028950"/>
            <a:ext cx="6629400" cy="1524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accent4">
                <a:lumMod val="75000"/>
              </a:schemeClr>
            </a:solidFill>
            <a:prstDash val="lgDashDotDot"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27038" indent="-342900" algn="just">
              <a:buAutoNum type="arabicPeriod"/>
            </a:pP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Menciptakan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masyarakat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yang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rukun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dan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damai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.</a:t>
            </a:r>
          </a:p>
          <a:p>
            <a:pPr marL="427038" indent="-342900" algn="just">
              <a:buAutoNum type="arabicPeriod"/>
            </a:pP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Menjadi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pribadi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yang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dikenal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baik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oleh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orang lain.</a:t>
            </a:r>
          </a:p>
          <a:p>
            <a:pPr marL="427038" indent="-342900" algn="just">
              <a:buAutoNum type="arabicPeriod"/>
            </a:pP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Menjadi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pribadi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yang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selalu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berhati-hati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dalam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berbicara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.</a:t>
            </a:r>
          </a:p>
          <a:p>
            <a:pPr marL="427038" indent="-342900" algn="just">
              <a:buAutoNum type="arabicPeriod"/>
            </a:pP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Terhindar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dari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sifat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egois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dan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mementingkan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diri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sendiri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.</a:t>
            </a:r>
            <a:endParaRPr lang="id-ID" sz="1600" dirty="0" smtClean="0">
              <a:solidFill>
                <a:schemeClr val="tx1"/>
              </a:solidFill>
              <a:latin typeface="+mj-lt"/>
            </a:endParaRPr>
          </a:p>
          <a:p>
            <a:pPr marL="427038" indent="-342900" algn="just">
              <a:buAutoNum type="arabicPeriod"/>
            </a:pPr>
            <a:r>
              <a:rPr lang="en-US" sz="1600" dirty="0" err="1">
                <a:solidFill>
                  <a:schemeClr val="tx1"/>
                </a:solidFill>
                <a:latin typeface="+mj-lt"/>
              </a:rPr>
              <a:t>Menumbuhkan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kepekaan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hati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terhadap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hal-hal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yang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baik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.</a:t>
            </a:r>
          </a:p>
          <a:p>
            <a:pPr marL="427038" indent="-342900" algn="just">
              <a:buAutoNum type="arabicPeriod"/>
            </a:pP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Menjadi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pribadi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yang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tidak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mudah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diadu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domba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oleh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orang</a:t>
            </a:r>
            <a:r>
              <a:rPr lang="id-ID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lain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94405" y="3409950"/>
            <a:ext cx="1283595" cy="8499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38100">
            <a:solidFill>
              <a:schemeClr val="accent4">
                <a:lumMod val="75000"/>
              </a:schemeClr>
            </a:solidFill>
            <a:prstDash val="lgDashDotDot"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bg1"/>
                </a:solidFill>
              </a:rPr>
              <a:t>Hikmah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Menghindari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id-ID" sz="1600" dirty="0" smtClean="0">
                <a:solidFill>
                  <a:schemeClr val="bg1"/>
                </a:solidFill>
              </a:rPr>
              <a:t>Namimah</a:t>
            </a:r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0" y="57150"/>
            <a:ext cx="2525780" cy="72502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92804" y="126188"/>
            <a:ext cx="2045596" cy="56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id-ID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E. Namimah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2416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999" y="209550"/>
            <a:ext cx="3048001" cy="762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581400" y="285750"/>
            <a:ext cx="2133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en-GB" sz="2800" b="1" dirty="0" err="1" smtClean="0">
                <a:solidFill>
                  <a:schemeClr val="bg1"/>
                </a:solidFill>
                <a:latin typeface="+mj-lt"/>
                <a:cs typeface="Arial" panose="020B0604020202020204" pitchFamily="34" charset="0"/>
                <a:sym typeface="+mn-ea"/>
              </a:rPr>
              <a:t>Rangkuman</a:t>
            </a:r>
            <a:endParaRPr lang="en-US" altLang="en-GB" sz="3600" b="1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Kotak Teks 2"/>
          <p:cNvSpPr txBox="1"/>
          <p:nvPr/>
        </p:nvSpPr>
        <p:spPr>
          <a:xfrm>
            <a:off x="526731" y="971550"/>
            <a:ext cx="809053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AutoNum type="arabicPeriod"/>
            </a:pPr>
            <a:r>
              <a:rPr lang="id-ID" sz="1600" dirty="0">
                <a:latin typeface="Calibri" pitchFamily="34" charset="0"/>
                <a:cs typeface="Calibri" pitchFamily="34" charset="0"/>
              </a:rPr>
              <a:t>Hasad merupakan perasaan tidak senang ketika melihat orang lain </a:t>
            </a:r>
            <a:r>
              <a:rPr lang="id-ID" sz="1600" dirty="0" smtClean="0">
                <a:latin typeface="Calibri" pitchFamily="34" charset="0"/>
                <a:cs typeface="Calibri" pitchFamily="34" charset="0"/>
              </a:rPr>
              <a:t>mendapatkan kenikmatan </a:t>
            </a:r>
            <a:r>
              <a:rPr lang="id-ID" sz="1600" dirty="0">
                <a:latin typeface="Calibri" pitchFamily="34" charset="0"/>
                <a:cs typeface="Calibri" pitchFamily="34" charset="0"/>
              </a:rPr>
              <a:t>dan berharap kenikmatan tersebut hilang.</a:t>
            </a:r>
          </a:p>
          <a:p>
            <a:pPr marL="342900" indent="-342900" algn="just">
              <a:buAutoNum type="arabicPeriod"/>
            </a:pPr>
            <a:r>
              <a:rPr lang="id-ID" sz="1600" dirty="0" smtClean="0">
                <a:latin typeface="Calibri" pitchFamily="34" charset="0"/>
                <a:cs typeface="Calibri" pitchFamily="34" charset="0"/>
              </a:rPr>
              <a:t>Dendam </a:t>
            </a:r>
            <a:r>
              <a:rPr lang="id-ID" sz="1600" dirty="0">
                <a:latin typeface="Calibri" pitchFamily="34" charset="0"/>
                <a:cs typeface="Calibri" pitchFamily="34" charset="0"/>
              </a:rPr>
              <a:t>merupakan sikap bersikeras ingin membalas suatu kejahatan yang </a:t>
            </a:r>
            <a:r>
              <a:rPr lang="id-ID" sz="1600" dirty="0" smtClean="0">
                <a:latin typeface="Calibri" pitchFamily="34" charset="0"/>
                <a:cs typeface="Calibri" pitchFamily="34" charset="0"/>
              </a:rPr>
              <a:t>dilakukan </a:t>
            </a:r>
            <a:r>
              <a:rPr lang="id-ID" sz="1600" dirty="0">
                <a:latin typeface="Calibri" pitchFamily="34" charset="0"/>
                <a:cs typeface="Calibri" pitchFamily="34" charset="0"/>
              </a:rPr>
              <a:t>oleh orang lain. Allah Swt. menegaskan bahwa saat seseorang </a:t>
            </a:r>
            <a:r>
              <a:rPr lang="id-ID" sz="1600" dirty="0" smtClean="0">
                <a:latin typeface="Calibri" pitchFamily="34" charset="0"/>
                <a:cs typeface="Calibri" pitchFamily="34" charset="0"/>
              </a:rPr>
              <a:t>melakukan </a:t>
            </a:r>
            <a:r>
              <a:rPr lang="id-ID" sz="1600" dirty="0">
                <a:latin typeface="Calibri" pitchFamily="34" charset="0"/>
                <a:cs typeface="Calibri" pitchFamily="34" charset="0"/>
              </a:rPr>
              <a:t>kejahatan kepada kita, maka sikap yang paling tepat dilakukan </a:t>
            </a:r>
            <a:r>
              <a:rPr lang="id-ID" sz="1600" dirty="0" smtClean="0">
                <a:latin typeface="Calibri" pitchFamily="34" charset="0"/>
                <a:cs typeface="Calibri" pitchFamily="34" charset="0"/>
              </a:rPr>
              <a:t>adalah </a:t>
            </a:r>
            <a:r>
              <a:rPr lang="id-ID" sz="1600" dirty="0">
                <a:latin typeface="Calibri" pitchFamily="34" charset="0"/>
                <a:cs typeface="Calibri" pitchFamily="34" charset="0"/>
              </a:rPr>
              <a:t>bersabar dengan kejahatan itu.</a:t>
            </a:r>
          </a:p>
          <a:p>
            <a:pPr marL="342900" indent="-342900" algn="just">
              <a:buAutoNum type="arabicPeriod"/>
            </a:pPr>
            <a:r>
              <a:rPr lang="id-ID" sz="1600" dirty="0" smtClean="0">
                <a:latin typeface="Calibri" pitchFamily="34" charset="0"/>
                <a:cs typeface="Calibri" pitchFamily="34" charset="0"/>
              </a:rPr>
              <a:t>Menurut </a:t>
            </a:r>
            <a:r>
              <a:rPr lang="id-ID" sz="1600" dirty="0">
                <a:latin typeface="Calibri" pitchFamily="34" charset="0"/>
                <a:cs typeface="Calibri" pitchFamily="34" charset="0"/>
              </a:rPr>
              <a:t>bahasa, gibah berarti menggunjing. Adapun menurut istilah, </a:t>
            </a:r>
            <a:r>
              <a:rPr lang="id-ID" sz="1600" dirty="0" smtClean="0">
                <a:latin typeface="Calibri" pitchFamily="34" charset="0"/>
                <a:cs typeface="Calibri" pitchFamily="34" charset="0"/>
              </a:rPr>
              <a:t>gibah merupakan </a:t>
            </a:r>
            <a:r>
              <a:rPr lang="id-ID" sz="1600" dirty="0">
                <a:latin typeface="Calibri" pitchFamily="34" charset="0"/>
                <a:cs typeface="Calibri" pitchFamily="34" charset="0"/>
              </a:rPr>
              <a:t>perbuatan membicarakan keburukan orang lain tanpa sepengetahuan </a:t>
            </a:r>
            <a:r>
              <a:rPr lang="id-ID" sz="1600" dirty="0" smtClean="0">
                <a:latin typeface="Calibri" pitchFamily="34" charset="0"/>
                <a:cs typeface="Calibri" pitchFamily="34" charset="0"/>
              </a:rPr>
              <a:t>orang </a:t>
            </a:r>
            <a:r>
              <a:rPr lang="id-ID" sz="1600" dirty="0">
                <a:latin typeface="Calibri" pitchFamily="34" charset="0"/>
                <a:cs typeface="Calibri" pitchFamily="34" charset="0"/>
              </a:rPr>
              <a:t>tersebut. Allah Swt. mengumpamakan seseorang yang melakukan gibah </a:t>
            </a:r>
            <a:r>
              <a:rPr lang="id-ID" sz="1600" dirty="0" smtClean="0">
                <a:latin typeface="Calibri" pitchFamily="34" charset="0"/>
                <a:cs typeface="Calibri" pitchFamily="34" charset="0"/>
              </a:rPr>
              <a:t>seperti </a:t>
            </a:r>
            <a:r>
              <a:rPr lang="id-ID" sz="1600" dirty="0">
                <a:latin typeface="Calibri" pitchFamily="34" charset="0"/>
                <a:cs typeface="Calibri" pitchFamily="34" charset="0"/>
              </a:rPr>
              <a:t>seseorang yang memakan daging saudaranya yang sudah meninggal </a:t>
            </a:r>
            <a:r>
              <a:rPr lang="id-ID" sz="1600" dirty="0" smtClean="0">
                <a:latin typeface="Calibri" pitchFamily="34" charset="0"/>
                <a:cs typeface="Calibri" pitchFamily="34" charset="0"/>
              </a:rPr>
              <a:t>dunia.</a:t>
            </a:r>
            <a:endParaRPr lang="id-ID" sz="1600" dirty="0">
              <a:latin typeface="Calibri" pitchFamily="34" charset="0"/>
              <a:cs typeface="Calibri" pitchFamily="34" charset="0"/>
            </a:endParaRPr>
          </a:p>
          <a:p>
            <a:pPr marL="342900" indent="-342900" algn="just">
              <a:buAutoNum type="arabicPeriod"/>
            </a:pPr>
            <a:r>
              <a:rPr lang="id-ID" sz="1600" dirty="0" smtClean="0">
                <a:latin typeface="Calibri" pitchFamily="34" charset="0"/>
                <a:cs typeface="Calibri" pitchFamily="34" charset="0"/>
              </a:rPr>
              <a:t>Fitnah </a:t>
            </a:r>
            <a:r>
              <a:rPr lang="id-ID" sz="1600" dirty="0">
                <a:latin typeface="Calibri" pitchFamily="34" charset="0"/>
                <a:cs typeface="Calibri" pitchFamily="34" charset="0"/>
              </a:rPr>
              <a:t>adalah perbuatan menuduh orang lain tanpa berdasarkan kebenaran </a:t>
            </a:r>
            <a:r>
              <a:rPr lang="id-ID" sz="1600" dirty="0" smtClean="0">
                <a:latin typeface="Calibri" pitchFamily="34" charset="0"/>
                <a:cs typeface="Calibri" pitchFamily="34" charset="0"/>
              </a:rPr>
              <a:t>(</a:t>
            </a:r>
            <a:r>
              <a:rPr lang="id-ID" sz="1600" dirty="0">
                <a:latin typeface="Calibri" pitchFamily="34" charset="0"/>
                <a:cs typeface="Calibri" pitchFamily="34" charset="0"/>
              </a:rPr>
              <a:t>bukti) dan disebarluaskan dengan maksud untuk menjatuhkan orang tersebut. </a:t>
            </a:r>
          </a:p>
          <a:p>
            <a:pPr marL="342900" indent="-342900" algn="just">
              <a:buAutoNum type="arabicPeriod"/>
            </a:pPr>
            <a:r>
              <a:rPr lang="id-ID" sz="1600" dirty="0" smtClean="0">
                <a:latin typeface="Calibri" pitchFamily="34" charset="0"/>
                <a:cs typeface="Calibri" pitchFamily="34" charset="0"/>
              </a:rPr>
              <a:t>Menurut </a:t>
            </a:r>
            <a:r>
              <a:rPr lang="id-ID" sz="1600" dirty="0">
                <a:latin typeface="Calibri" pitchFamily="34" charset="0"/>
                <a:cs typeface="Calibri" pitchFamily="34" charset="0"/>
              </a:rPr>
              <a:t>bahasa, </a:t>
            </a:r>
            <a:r>
              <a:rPr lang="id-ID" sz="1600" dirty="0" smtClean="0">
                <a:latin typeface="Calibri" pitchFamily="34" charset="0"/>
                <a:cs typeface="Calibri" pitchFamily="34" charset="0"/>
              </a:rPr>
              <a:t>namimah </a:t>
            </a:r>
            <a:r>
              <a:rPr lang="id-ID" sz="1600" dirty="0">
                <a:latin typeface="Calibri" pitchFamily="34" charset="0"/>
                <a:cs typeface="Calibri" pitchFamily="34" charset="0"/>
              </a:rPr>
              <a:t>dapat berarti adu domba. Adapun menurut </a:t>
            </a:r>
            <a:r>
              <a:rPr lang="id-ID" sz="1600" dirty="0" smtClean="0">
                <a:latin typeface="Calibri" pitchFamily="34" charset="0"/>
                <a:cs typeface="Calibri" pitchFamily="34" charset="0"/>
              </a:rPr>
              <a:t>istilah, namimah </a:t>
            </a:r>
            <a:r>
              <a:rPr lang="id-ID" sz="1600" dirty="0">
                <a:latin typeface="Calibri" pitchFamily="34" charset="0"/>
                <a:cs typeface="Calibri" pitchFamily="34" charset="0"/>
              </a:rPr>
              <a:t>adalah perbuatan untuk menimbulkan permusuhan antara seseorang </a:t>
            </a:r>
            <a:r>
              <a:rPr lang="id-ID" sz="1600" dirty="0" smtClean="0">
                <a:latin typeface="Calibri" pitchFamily="34" charset="0"/>
                <a:cs typeface="Calibri" pitchFamily="34" charset="0"/>
              </a:rPr>
              <a:t>dan </a:t>
            </a:r>
            <a:r>
              <a:rPr lang="id-ID" sz="1600" dirty="0">
                <a:latin typeface="Calibri" pitchFamily="34" charset="0"/>
                <a:cs typeface="Calibri" pitchFamily="34" charset="0"/>
              </a:rPr>
              <a:t>orang lain dengan maksud agar kedua orang tersebut saling membenci.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1947A38-80B9-4996-9EF5-60CB2A953D9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8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348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  <p:bldLst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924704" y="1690628"/>
            <a:ext cx="3277612" cy="553998"/>
            <a:chOff x="165847" y="1950806"/>
            <a:chExt cx="3277612" cy="553998"/>
          </a:xfrm>
        </p:grpSpPr>
        <p:sp>
          <p:nvSpPr>
            <p:cNvPr id="36" name="Oval 35"/>
            <p:cNvSpPr/>
            <p:nvPr/>
          </p:nvSpPr>
          <p:spPr>
            <a:xfrm>
              <a:off x="3071145" y="2063777"/>
              <a:ext cx="372314" cy="381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65847" y="2063777"/>
              <a:ext cx="3119439" cy="38100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174391" y="1950806"/>
              <a:ext cx="2896754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id-ID" sz="2000" b="1" noProof="1">
                  <a:solidFill>
                    <a:schemeClr val="bg1"/>
                  </a:solidFill>
                  <a:latin typeface="+mj-lt"/>
                  <a:cs typeface="Arial" pitchFamily="34" charset="0"/>
                </a:rPr>
                <a:t>TUJUAN PEMBELAJARAN:</a:t>
              </a:r>
              <a:endParaRPr lang="en-US" sz="2000" b="1" noProof="1">
                <a:solidFill>
                  <a:schemeClr val="bg1"/>
                </a:solidFill>
                <a:latin typeface="+mj-lt"/>
                <a:cs typeface="Arial" pitchFamily="34" charset="0"/>
              </a:endParaRPr>
            </a:p>
          </p:txBody>
        </p:sp>
      </p:grpSp>
      <p:sp>
        <p:nvSpPr>
          <p:cNvPr id="17" name="Rectangle 14"/>
          <p:cNvSpPr>
            <a:spLocks noChangeArrowheads="1"/>
          </p:cNvSpPr>
          <p:nvPr/>
        </p:nvSpPr>
        <p:spPr bwMode="auto">
          <a:xfrm>
            <a:off x="547966" y="2244626"/>
            <a:ext cx="8138834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lvl="0" indent="-342900" algn="just">
              <a:buClrTx/>
              <a:buSzPct val="100000"/>
              <a:buFont typeface="+mj-lt"/>
              <a:buAutoNum type="arabicPeriod"/>
            </a:pPr>
            <a:r>
              <a:rPr lang="en-ID" dirty="0">
                <a:latin typeface="Calibri" pitchFamily="34" charset="0"/>
                <a:cs typeface="Calibri" pitchFamily="34" charset="0"/>
              </a:rPr>
              <a:t>Menguraikan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pengertian</a:t>
            </a:r>
            <a:r>
              <a:rPr lang="en-ID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akhlak</a:t>
            </a:r>
            <a:r>
              <a:rPr lang="en-ID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tercela</a:t>
            </a:r>
            <a:r>
              <a:rPr lang="en-ID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hasad</a:t>
            </a:r>
            <a:r>
              <a:rPr lang="en-ID" dirty="0">
                <a:latin typeface="Calibri" pitchFamily="34" charset="0"/>
                <a:cs typeface="Calibri" pitchFamily="34" charset="0"/>
              </a:rPr>
              <a:t>,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dendam</a:t>
            </a:r>
            <a:r>
              <a:rPr lang="en-ID" dirty="0">
                <a:latin typeface="Calibri" pitchFamily="34" charset="0"/>
                <a:cs typeface="Calibri" pitchFamily="34" charset="0"/>
              </a:rPr>
              <a:t>,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gibah</a:t>
            </a:r>
            <a:r>
              <a:rPr lang="en-ID" dirty="0">
                <a:latin typeface="Calibri" pitchFamily="34" charset="0"/>
                <a:cs typeface="Calibri" pitchFamily="34" charset="0"/>
              </a:rPr>
              <a:t>,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fitnah</a:t>
            </a:r>
            <a:r>
              <a:rPr lang="en-ID" dirty="0">
                <a:latin typeface="Calibri" pitchFamily="34" charset="0"/>
                <a:cs typeface="Calibri" pitchFamily="34" charset="0"/>
              </a:rPr>
              <a:t>, </a:t>
            </a:r>
            <a:r>
              <a:rPr lang="id-ID" dirty="0" smtClean="0">
                <a:latin typeface="Calibri" pitchFamily="34" charset="0"/>
                <a:cs typeface="Calibri" pitchFamily="34" charset="0"/>
              </a:rPr>
              <a:t>d</a:t>
            </a:r>
            <a:r>
              <a:rPr lang="en-ID" dirty="0" smtClean="0">
                <a:latin typeface="Calibri" pitchFamily="34" charset="0"/>
                <a:cs typeface="Calibri" pitchFamily="34" charset="0"/>
              </a:rPr>
              <a:t>an</a:t>
            </a:r>
            <a:r>
              <a:rPr lang="id-ID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 smtClean="0">
                <a:latin typeface="Calibri" pitchFamily="34" charset="0"/>
                <a:cs typeface="Calibri" pitchFamily="34" charset="0"/>
              </a:rPr>
              <a:t>namimah</a:t>
            </a:r>
            <a:r>
              <a:rPr lang="en-ID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dengan</a:t>
            </a:r>
            <a:r>
              <a:rPr lang="en-ID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benar</a:t>
            </a:r>
            <a:r>
              <a:rPr lang="en-ID" dirty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342900" lvl="0" indent="-342900" algn="just">
              <a:buClrTx/>
              <a:buSzPct val="100000"/>
              <a:buFont typeface="+mj-lt"/>
              <a:buAutoNum type="arabicPeriod"/>
            </a:pPr>
            <a:r>
              <a:rPr lang="en-ID" dirty="0" err="1" smtClean="0">
                <a:latin typeface="Calibri" pitchFamily="34" charset="0"/>
                <a:cs typeface="Calibri" pitchFamily="34" charset="0"/>
              </a:rPr>
              <a:t>Menentukan</a:t>
            </a:r>
            <a:r>
              <a:rPr lang="en-ID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contoh</a:t>
            </a:r>
            <a:r>
              <a:rPr lang="en-ID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perilaku</a:t>
            </a:r>
            <a:r>
              <a:rPr lang="en-ID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menghindari</a:t>
            </a:r>
            <a:r>
              <a:rPr lang="en-ID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akhlak</a:t>
            </a:r>
            <a:r>
              <a:rPr lang="en-ID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tercela</a:t>
            </a:r>
            <a:r>
              <a:rPr lang="en-ID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 smtClean="0">
                <a:latin typeface="Calibri" pitchFamily="34" charset="0"/>
                <a:cs typeface="Calibri" pitchFamily="34" charset="0"/>
              </a:rPr>
              <a:t>hasad</a:t>
            </a:r>
            <a:r>
              <a:rPr lang="en-ID" dirty="0" smtClean="0">
                <a:latin typeface="Calibri" pitchFamily="34" charset="0"/>
                <a:cs typeface="Calibri" pitchFamily="34" charset="0"/>
              </a:rPr>
              <a:t>,</a:t>
            </a:r>
            <a:r>
              <a:rPr lang="id-ID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 smtClean="0">
                <a:latin typeface="Calibri" pitchFamily="34" charset="0"/>
                <a:cs typeface="Calibri" pitchFamily="34" charset="0"/>
              </a:rPr>
              <a:t>dendam</a:t>
            </a:r>
            <a:r>
              <a:rPr lang="en-ID" dirty="0">
                <a:latin typeface="Calibri" pitchFamily="34" charset="0"/>
                <a:cs typeface="Calibri" pitchFamily="34" charset="0"/>
              </a:rPr>
              <a:t>,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gibah</a:t>
            </a:r>
            <a:r>
              <a:rPr lang="en-ID" dirty="0">
                <a:latin typeface="Calibri" pitchFamily="34" charset="0"/>
                <a:cs typeface="Calibri" pitchFamily="34" charset="0"/>
              </a:rPr>
              <a:t>,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fitnah</a:t>
            </a:r>
            <a:r>
              <a:rPr lang="en-ID" dirty="0">
                <a:latin typeface="Calibri" pitchFamily="34" charset="0"/>
                <a:cs typeface="Calibri" pitchFamily="34" charset="0"/>
              </a:rPr>
              <a:t>,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dan</a:t>
            </a:r>
            <a:r>
              <a:rPr lang="en-ID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 smtClean="0">
                <a:latin typeface="Calibri" pitchFamily="34" charset="0"/>
                <a:cs typeface="Calibri" pitchFamily="34" charset="0"/>
              </a:rPr>
              <a:t>namimah</a:t>
            </a:r>
            <a:r>
              <a:rPr lang="en-ID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dengan</a:t>
            </a:r>
            <a:r>
              <a:rPr lang="en-ID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 smtClean="0">
                <a:latin typeface="Calibri" pitchFamily="34" charset="0"/>
                <a:cs typeface="Calibri" pitchFamily="34" charset="0"/>
              </a:rPr>
              <a:t>benar</a:t>
            </a:r>
            <a:r>
              <a:rPr lang="en-ID" dirty="0" smtClean="0">
                <a:latin typeface="Calibri" pitchFamily="34" charset="0"/>
                <a:cs typeface="Calibri" pitchFamily="34" charset="0"/>
              </a:rPr>
              <a:t>.</a:t>
            </a:r>
            <a:endParaRPr lang="id-ID" dirty="0" smtClean="0">
              <a:latin typeface="Calibri" pitchFamily="34" charset="0"/>
              <a:cs typeface="Calibri" pitchFamily="34" charset="0"/>
            </a:endParaRPr>
          </a:p>
          <a:p>
            <a:pPr marL="342900" lvl="0" indent="-342900" algn="just">
              <a:buClrTx/>
              <a:buSzPct val="100000"/>
              <a:buFont typeface="+mj-lt"/>
              <a:buAutoNum type="arabicPeriod"/>
            </a:pPr>
            <a:r>
              <a:rPr lang="en-ID" dirty="0" err="1" smtClean="0">
                <a:latin typeface="Calibri" pitchFamily="34" charset="0"/>
                <a:cs typeface="Calibri" pitchFamily="34" charset="0"/>
              </a:rPr>
              <a:t>Menyimpulkan</a:t>
            </a:r>
            <a:r>
              <a:rPr lang="en-ID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cara</a:t>
            </a:r>
            <a:r>
              <a:rPr lang="en-ID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menghindari</a:t>
            </a:r>
            <a:r>
              <a:rPr lang="en-ID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akhlak</a:t>
            </a:r>
            <a:r>
              <a:rPr lang="en-ID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tercela</a:t>
            </a:r>
            <a:r>
              <a:rPr lang="en-ID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hasad</a:t>
            </a:r>
            <a:r>
              <a:rPr lang="en-ID" dirty="0">
                <a:latin typeface="Calibri" pitchFamily="34" charset="0"/>
                <a:cs typeface="Calibri" pitchFamily="34" charset="0"/>
              </a:rPr>
              <a:t>,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dendam</a:t>
            </a:r>
            <a:r>
              <a:rPr lang="en-ID" dirty="0">
                <a:latin typeface="Calibri" pitchFamily="34" charset="0"/>
                <a:cs typeface="Calibri" pitchFamily="34" charset="0"/>
              </a:rPr>
              <a:t>, </a:t>
            </a:r>
            <a:r>
              <a:rPr lang="en-ID" dirty="0" err="1" smtClean="0">
                <a:latin typeface="Calibri" pitchFamily="34" charset="0"/>
                <a:cs typeface="Calibri" pitchFamily="34" charset="0"/>
              </a:rPr>
              <a:t>gibah</a:t>
            </a:r>
            <a:r>
              <a:rPr lang="en-ID" dirty="0">
                <a:latin typeface="Calibri" pitchFamily="34" charset="0"/>
                <a:cs typeface="Calibri" pitchFamily="34" charset="0"/>
              </a:rPr>
              <a:t>,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fitnah</a:t>
            </a:r>
            <a:r>
              <a:rPr lang="en-ID" dirty="0">
                <a:latin typeface="Calibri" pitchFamily="34" charset="0"/>
                <a:cs typeface="Calibri" pitchFamily="34" charset="0"/>
              </a:rPr>
              <a:t>,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dan</a:t>
            </a:r>
            <a:r>
              <a:rPr lang="en-ID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 smtClean="0">
                <a:latin typeface="Calibri" pitchFamily="34" charset="0"/>
                <a:cs typeface="Calibri" pitchFamily="34" charset="0"/>
              </a:rPr>
              <a:t>namimah</a:t>
            </a:r>
            <a:r>
              <a:rPr lang="en-ID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dengan</a:t>
            </a:r>
            <a:r>
              <a:rPr lang="en-ID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benar</a:t>
            </a:r>
            <a:r>
              <a:rPr lang="en-ID" dirty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342900" lvl="0" indent="-342900" algn="just">
              <a:buClrTx/>
              <a:buSzPct val="100000"/>
              <a:buFont typeface="+mj-lt"/>
              <a:buAutoNum type="arabicPeriod"/>
            </a:pPr>
            <a:r>
              <a:rPr lang="en-ID" dirty="0" err="1" smtClean="0">
                <a:latin typeface="Calibri" pitchFamily="34" charset="0"/>
                <a:cs typeface="Calibri" pitchFamily="34" charset="0"/>
              </a:rPr>
              <a:t>Mengimplementasikan</a:t>
            </a:r>
            <a:r>
              <a:rPr lang="en-ID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perilaku</a:t>
            </a:r>
            <a:r>
              <a:rPr lang="en-ID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menghindari</a:t>
            </a:r>
            <a:r>
              <a:rPr lang="en-ID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akhlak</a:t>
            </a:r>
            <a:r>
              <a:rPr lang="en-ID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tercela</a:t>
            </a:r>
            <a:r>
              <a:rPr lang="en-ID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hasad</a:t>
            </a:r>
            <a:r>
              <a:rPr lang="en-ID" dirty="0">
                <a:latin typeface="Calibri" pitchFamily="34" charset="0"/>
                <a:cs typeface="Calibri" pitchFamily="34" charset="0"/>
              </a:rPr>
              <a:t>, </a:t>
            </a:r>
            <a:r>
              <a:rPr lang="en-ID" dirty="0" err="1" smtClean="0">
                <a:latin typeface="Calibri" pitchFamily="34" charset="0"/>
                <a:cs typeface="Calibri" pitchFamily="34" charset="0"/>
              </a:rPr>
              <a:t>dendam</a:t>
            </a:r>
            <a:r>
              <a:rPr lang="en-ID" dirty="0">
                <a:latin typeface="Calibri" pitchFamily="34" charset="0"/>
                <a:cs typeface="Calibri" pitchFamily="34" charset="0"/>
              </a:rPr>
              <a:t>,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gibah</a:t>
            </a:r>
            <a:r>
              <a:rPr lang="en-ID" dirty="0">
                <a:latin typeface="Calibri" pitchFamily="34" charset="0"/>
                <a:cs typeface="Calibri" pitchFamily="34" charset="0"/>
              </a:rPr>
              <a:t>,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fitnah</a:t>
            </a:r>
            <a:r>
              <a:rPr lang="en-ID" dirty="0">
                <a:latin typeface="Calibri" pitchFamily="34" charset="0"/>
                <a:cs typeface="Calibri" pitchFamily="34" charset="0"/>
              </a:rPr>
              <a:t>,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dan</a:t>
            </a:r>
            <a:r>
              <a:rPr lang="en-ID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 smtClean="0">
                <a:latin typeface="Calibri" pitchFamily="34" charset="0"/>
                <a:cs typeface="Calibri" pitchFamily="34" charset="0"/>
              </a:rPr>
              <a:t>namimah</a:t>
            </a:r>
            <a:r>
              <a:rPr lang="en-ID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dengan</a:t>
            </a:r>
            <a:r>
              <a:rPr lang="en-ID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benar</a:t>
            </a:r>
            <a:r>
              <a:rPr lang="en-ID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dalam</a:t>
            </a:r>
            <a:r>
              <a:rPr lang="en-ID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 smtClean="0">
                <a:latin typeface="Calibri" pitchFamily="34" charset="0"/>
                <a:cs typeface="Calibri" pitchFamily="34" charset="0"/>
              </a:rPr>
              <a:t>kehidupan</a:t>
            </a:r>
            <a:r>
              <a:rPr lang="id-ID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 smtClean="0">
                <a:latin typeface="Calibri" pitchFamily="34" charset="0"/>
                <a:cs typeface="Calibri" pitchFamily="34" charset="0"/>
              </a:rPr>
              <a:t>sehari-hari</a:t>
            </a:r>
            <a:r>
              <a:rPr lang="en-ID" dirty="0">
                <a:latin typeface="Calibri" pitchFamily="34" charset="0"/>
                <a:cs typeface="Calibri" pitchFamily="34" charset="0"/>
              </a:rPr>
              <a:t>.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A1947A38-80B9-4996-9EF5-60CB2A953D9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8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grpSp>
        <p:nvGrpSpPr>
          <p:cNvPr id="35" name="Group 34"/>
          <p:cNvGrpSpPr/>
          <p:nvPr/>
        </p:nvGrpSpPr>
        <p:grpSpPr>
          <a:xfrm>
            <a:off x="210503" y="80248"/>
            <a:ext cx="7409497" cy="1610978"/>
            <a:chOff x="25248" y="-29828"/>
            <a:chExt cx="7302302" cy="1610978"/>
          </a:xfrm>
        </p:grpSpPr>
        <p:grpSp>
          <p:nvGrpSpPr>
            <p:cNvPr id="30" name="Group 29"/>
            <p:cNvGrpSpPr/>
            <p:nvPr/>
          </p:nvGrpSpPr>
          <p:grpSpPr>
            <a:xfrm>
              <a:off x="25248" y="-29828"/>
              <a:ext cx="1552692" cy="1559792"/>
              <a:chOff x="2895601" y="-542991"/>
              <a:chExt cx="960519" cy="960519"/>
            </a:xfrm>
            <a:solidFill>
              <a:srgbClr val="7030A0"/>
            </a:solidFill>
          </p:grpSpPr>
          <p:sp>
            <p:nvSpPr>
              <p:cNvPr id="33" name="Oval 32"/>
              <p:cNvSpPr/>
              <p:nvPr/>
            </p:nvSpPr>
            <p:spPr>
              <a:xfrm>
                <a:off x="2895601" y="-542991"/>
                <a:ext cx="960519" cy="96051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050" dirty="0">
                  <a:solidFill>
                    <a:srgbClr val="4F81BD"/>
                  </a:solidFill>
                </a:endParaRPr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2926336" y="-512255"/>
                <a:ext cx="898264" cy="89826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050" dirty="0"/>
              </a:p>
            </p:txBody>
          </p:sp>
        </p:grpSp>
        <p:sp>
          <p:nvSpPr>
            <p:cNvPr id="28" name="Rounded Rectangle 27"/>
            <p:cNvSpPr/>
            <p:nvPr/>
          </p:nvSpPr>
          <p:spPr>
            <a:xfrm>
              <a:off x="685800" y="266809"/>
              <a:ext cx="6191165" cy="1180589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Horizontal Scroll 25"/>
            <p:cNvSpPr/>
            <p:nvPr/>
          </p:nvSpPr>
          <p:spPr>
            <a:xfrm>
              <a:off x="878817" y="24225"/>
              <a:ext cx="6148344" cy="1480725"/>
            </a:xfrm>
            <a:prstGeom prst="horizontalScroll">
              <a:avLst/>
            </a:prstGeom>
            <a:solidFill>
              <a:schemeClr val="accent4">
                <a:lumMod val="60000"/>
                <a:lumOff val="40000"/>
              </a:schemeClr>
            </a:solidFill>
            <a:ln w="28575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76200" y="21358"/>
              <a:ext cx="1552692" cy="1559792"/>
              <a:chOff x="2895601" y="-542991"/>
              <a:chExt cx="960519" cy="960519"/>
            </a:xfrm>
            <a:solidFill>
              <a:srgbClr val="F286ED"/>
            </a:solidFill>
          </p:grpSpPr>
          <p:grpSp>
            <p:nvGrpSpPr>
              <p:cNvPr id="9" name="Group 8"/>
              <p:cNvGrpSpPr/>
              <p:nvPr/>
            </p:nvGrpSpPr>
            <p:grpSpPr>
              <a:xfrm>
                <a:off x="2895601" y="-542991"/>
                <a:ext cx="960519" cy="960519"/>
                <a:chOff x="2895601" y="-542991"/>
                <a:chExt cx="960519" cy="960519"/>
              </a:xfrm>
              <a:grpFill/>
            </p:grpSpPr>
            <p:sp>
              <p:nvSpPr>
                <p:cNvPr id="12" name="Oval 11"/>
                <p:cNvSpPr/>
                <p:nvPr/>
              </p:nvSpPr>
              <p:spPr>
                <a:xfrm>
                  <a:off x="2895601" y="-542991"/>
                  <a:ext cx="960519" cy="96051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 sz="1050" dirty="0">
                    <a:solidFill>
                      <a:srgbClr val="4F81BD"/>
                    </a:solidFill>
                  </a:endParaRPr>
                </a:p>
              </p:txBody>
            </p:sp>
            <p:sp>
              <p:nvSpPr>
                <p:cNvPr id="13" name="Oval 12"/>
                <p:cNvSpPr/>
                <p:nvPr/>
              </p:nvSpPr>
              <p:spPr>
                <a:xfrm>
                  <a:off x="2926336" y="-512255"/>
                  <a:ext cx="898264" cy="89826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 sz="1050" dirty="0"/>
                </a:p>
              </p:txBody>
            </p:sp>
          </p:grpSp>
          <p:sp>
            <p:nvSpPr>
              <p:cNvPr id="11" name="Rectangle 10"/>
              <p:cNvSpPr/>
              <p:nvPr/>
            </p:nvSpPr>
            <p:spPr>
              <a:xfrm>
                <a:off x="3199469" y="-75728"/>
                <a:ext cx="369809" cy="383796"/>
              </a:xfrm>
              <a:prstGeom prst="rect">
                <a:avLst/>
              </a:prstGeom>
              <a:grpFill/>
            </p:spPr>
            <p:txBody>
              <a:bodyPr wrap="none" lIns="68580" tIns="34290" rIns="68580" bIns="34290">
                <a:spAutoFit/>
              </a:bodyPr>
              <a:lstStyle/>
              <a:p>
                <a:pPr algn="ctr"/>
                <a:r>
                  <a:rPr lang="en-US" sz="3600" b="1" dirty="0" smtClean="0">
                    <a:ln w="0"/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0</a:t>
                </a:r>
                <a:r>
                  <a:rPr lang="id-ID" sz="3600" b="1" smtClean="0">
                    <a:ln w="0"/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3</a:t>
                </a:r>
                <a:endParaRPr lang="en-US" sz="3600" b="1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3114265" y="-431148"/>
                <a:ext cx="539850" cy="371515"/>
              </a:xfrm>
              <a:prstGeom prst="rect">
                <a:avLst/>
              </a:prstGeom>
              <a:grpFill/>
            </p:spPr>
            <p:txBody>
              <a:bodyPr wrap="none" lIns="68580" tIns="34290" rIns="68580" bIns="34290">
                <a:spAutoFit/>
              </a:bodyPr>
              <a:lstStyle/>
              <a:p>
                <a:pPr algn="ctr"/>
                <a:r>
                  <a:rPr lang="en-US" sz="3600" b="1" dirty="0">
                    <a:ln w="0"/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Bab</a:t>
                </a:r>
              </a:p>
            </p:txBody>
          </p:sp>
        </p:grpSp>
        <p:sp>
          <p:nvSpPr>
            <p:cNvPr id="4" name="テキスト プレースホルダー 17"/>
            <p:cNvSpPr txBox="1">
              <a:spLocks/>
            </p:cNvSpPr>
            <p:nvPr/>
          </p:nvSpPr>
          <p:spPr>
            <a:xfrm>
              <a:off x="1319743" y="251874"/>
              <a:ext cx="6007807" cy="1028061"/>
            </a:xfrm>
            <a:prstGeom prst="rect">
              <a:avLst/>
            </a:prstGeom>
          </p:spPr>
          <p:txBody>
            <a:bodyPr vert="horz" lIns="36000" tIns="36000" rIns="36000" bIns="36000" rtlCol="0" anchor="ctr">
              <a:noAutofit/>
            </a:bodyPr>
            <a:lstStyle>
              <a:lvl1pPr marL="342900" indent="-342900" algn="l" defTabSz="1632753" rtl="0" eaLnBrk="1" latinLnBrk="0" hangingPunct="1">
                <a:lnSpc>
                  <a:spcPct val="120000"/>
                </a:lnSpc>
                <a:spcBef>
                  <a:spcPts val="1200"/>
                </a:spcBef>
                <a:buClr>
                  <a:schemeClr val="accent5"/>
                </a:buClr>
                <a:buFont typeface="Wingdings" panose="05000000000000000000" pitchFamily="2" charset="2"/>
                <a:buChar char="l"/>
                <a:defRPr kumimoji="1" sz="20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1326612" indent="-510235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5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040941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4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857317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73693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490070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306446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122822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939199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nl-NL" sz="2600" b="1" dirty="0">
                  <a:ln w="0"/>
                  <a:solidFill>
                    <a:schemeClr val="bg1"/>
                  </a:solidFill>
                  <a:cs typeface="Arial" panose="020B0604020202020204" pitchFamily="34" charset="0"/>
                </a:rPr>
                <a:t>Menghindari Akhlak </a:t>
              </a:r>
              <a:r>
                <a:rPr lang="nl-NL" sz="2600" b="1" dirty="0" smtClean="0">
                  <a:ln w="0"/>
                  <a:solidFill>
                    <a:schemeClr val="bg1"/>
                  </a:solidFill>
                  <a:cs typeface="Arial" panose="020B0604020202020204" pitchFamily="34" charset="0"/>
                </a:rPr>
                <a:t>Tercela Hasad,</a:t>
              </a:r>
              <a:r>
                <a:rPr lang="id-ID" sz="2600" b="1" dirty="0" smtClean="0">
                  <a:ln w="0"/>
                  <a:solidFill>
                    <a:schemeClr val="bg1"/>
                  </a:solidFill>
                  <a:cs typeface="Arial" panose="020B0604020202020204" pitchFamily="34" charset="0"/>
                </a:rPr>
                <a:t> </a:t>
              </a:r>
              <a:r>
                <a:rPr lang="nl-NL" sz="2600" b="1" dirty="0" smtClean="0">
                  <a:ln w="0"/>
                  <a:solidFill>
                    <a:schemeClr val="bg1"/>
                  </a:solidFill>
                  <a:cs typeface="Arial" panose="020B0604020202020204" pitchFamily="34" charset="0"/>
                </a:rPr>
                <a:t>Dendam</a:t>
              </a:r>
              <a:r>
                <a:rPr lang="nl-NL" sz="2600" b="1" dirty="0">
                  <a:ln w="0"/>
                  <a:solidFill>
                    <a:schemeClr val="bg1"/>
                  </a:solidFill>
                  <a:cs typeface="Arial" panose="020B0604020202020204" pitchFamily="34" charset="0"/>
                </a:rPr>
                <a:t>, Gibah, </a:t>
              </a:r>
              <a:r>
                <a:rPr lang="nl-NL" sz="2600" b="1" dirty="0" smtClean="0">
                  <a:ln w="0"/>
                  <a:solidFill>
                    <a:schemeClr val="bg1"/>
                  </a:solidFill>
                  <a:cs typeface="Arial" panose="020B0604020202020204" pitchFamily="34" charset="0"/>
                </a:rPr>
                <a:t>Fitnah</a:t>
              </a:r>
              <a:r>
                <a:rPr lang="nl-NL" sz="2600" b="1" dirty="0">
                  <a:ln w="0"/>
                  <a:solidFill>
                    <a:schemeClr val="bg1"/>
                  </a:solidFill>
                  <a:cs typeface="Arial" panose="020B0604020202020204" pitchFamily="34" charset="0"/>
                </a:rPr>
                <a:t>, </a:t>
              </a:r>
              <a:r>
                <a:rPr lang="nl-NL" sz="2600" b="1" dirty="0" smtClean="0">
                  <a:ln w="0"/>
                  <a:solidFill>
                    <a:schemeClr val="bg1"/>
                  </a:solidFill>
                  <a:cs typeface="Arial" panose="020B0604020202020204" pitchFamily="34" charset="0"/>
                </a:rPr>
                <a:t>dan</a:t>
              </a:r>
              <a:r>
                <a:rPr lang="id-ID" sz="2600" b="1" dirty="0" smtClean="0">
                  <a:ln w="0"/>
                  <a:solidFill>
                    <a:schemeClr val="bg1"/>
                  </a:solidFill>
                  <a:cs typeface="Arial" panose="020B0604020202020204" pitchFamily="34" charset="0"/>
                </a:rPr>
                <a:t> </a:t>
              </a:r>
              <a:r>
                <a:rPr lang="nl-NL" sz="2600" b="1" dirty="0" smtClean="0">
                  <a:ln w="0"/>
                  <a:solidFill>
                    <a:schemeClr val="bg1"/>
                  </a:solidFill>
                  <a:cs typeface="Arial" panose="020B0604020202020204" pitchFamily="34" charset="0"/>
                </a:rPr>
                <a:t>Namimah</a:t>
              </a:r>
              <a:endParaRPr lang="id-ID" sz="2600" b="1" dirty="0">
                <a:ln w="0"/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79727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209550"/>
            <a:ext cx="5115017" cy="70448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33400" y="269282"/>
            <a:ext cx="5562600" cy="5425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Apa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yang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akan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kita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pelajari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1947A38-80B9-4996-9EF5-60CB2A953D9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8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grpSp>
        <p:nvGrpSpPr>
          <p:cNvPr id="29" name="Group 28"/>
          <p:cNvGrpSpPr/>
          <p:nvPr/>
        </p:nvGrpSpPr>
        <p:grpSpPr>
          <a:xfrm>
            <a:off x="1219200" y="1081892"/>
            <a:ext cx="6096000" cy="3318658"/>
            <a:chOff x="1219200" y="1081892"/>
            <a:chExt cx="6096000" cy="3318658"/>
          </a:xfrm>
          <a:solidFill>
            <a:srgbClr val="FFFF2F"/>
          </a:solidFill>
        </p:grpSpPr>
        <p:sp>
          <p:nvSpPr>
            <p:cNvPr id="5" name="Frame 4"/>
            <p:cNvSpPr/>
            <p:nvPr/>
          </p:nvSpPr>
          <p:spPr>
            <a:xfrm>
              <a:off x="1219200" y="2277238"/>
              <a:ext cx="2286000" cy="914400"/>
            </a:xfrm>
            <a:prstGeom prst="frame">
              <a:avLst/>
            </a:prstGeom>
            <a:grpFill/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dirty="0" smtClean="0">
                  <a:solidFill>
                    <a:schemeClr val="tx1"/>
                  </a:solidFill>
                </a:rPr>
                <a:t>Akhlak Tercela</a:t>
              </a:r>
              <a:endParaRPr lang="id-ID" dirty="0">
                <a:solidFill>
                  <a:schemeClr val="tx1"/>
                </a:solidFill>
              </a:endParaRPr>
            </a:p>
          </p:txBody>
        </p:sp>
        <p:cxnSp>
          <p:nvCxnSpPr>
            <p:cNvPr id="7" name="Straight Connector 6"/>
            <p:cNvCxnSpPr>
              <a:stCxn id="5" idx="3"/>
            </p:cNvCxnSpPr>
            <p:nvPr/>
          </p:nvCxnSpPr>
          <p:spPr>
            <a:xfrm>
              <a:off x="3505200" y="2734438"/>
              <a:ext cx="540000" cy="0"/>
            </a:xfrm>
            <a:prstGeom prst="line">
              <a:avLst/>
            </a:prstGeom>
            <a:grpFill/>
            <a:ln w="381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/>
            <p:cNvSpPr/>
            <p:nvPr/>
          </p:nvSpPr>
          <p:spPr>
            <a:xfrm>
              <a:off x="5485423" y="1081892"/>
              <a:ext cx="1828800" cy="533400"/>
            </a:xfrm>
            <a:prstGeom prst="rect">
              <a:avLst/>
            </a:prstGeom>
            <a:grpFill/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dirty="0" smtClean="0">
                  <a:solidFill>
                    <a:schemeClr val="tx1"/>
                  </a:solidFill>
                </a:rPr>
                <a:t>A. Hasad</a:t>
              </a:r>
              <a:endParaRPr lang="id-ID" dirty="0">
                <a:solidFill>
                  <a:schemeClr val="tx1"/>
                </a:solidFill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5485423" y="1773801"/>
              <a:ext cx="1828800" cy="533400"/>
            </a:xfrm>
            <a:prstGeom prst="rect">
              <a:avLst/>
            </a:prstGeom>
            <a:grpFill/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dirty="0" smtClean="0">
                  <a:solidFill>
                    <a:schemeClr val="tx1"/>
                  </a:solidFill>
                </a:rPr>
                <a:t>B. Dendam</a:t>
              </a:r>
              <a:endParaRPr lang="id-ID" dirty="0">
                <a:solidFill>
                  <a:schemeClr val="tx1"/>
                </a:solidFill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5486400" y="2465711"/>
              <a:ext cx="1828800" cy="533400"/>
            </a:xfrm>
            <a:prstGeom prst="rect">
              <a:avLst/>
            </a:prstGeom>
            <a:grpFill/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dirty="0" smtClean="0">
                  <a:solidFill>
                    <a:schemeClr val="tx1"/>
                  </a:solidFill>
                </a:rPr>
                <a:t>C. Gibah</a:t>
              </a:r>
              <a:endParaRPr lang="id-ID" dirty="0">
                <a:solidFill>
                  <a:schemeClr val="tx1"/>
                </a:solidFill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485423" y="3175240"/>
              <a:ext cx="1828800" cy="533400"/>
            </a:xfrm>
            <a:prstGeom prst="rect">
              <a:avLst/>
            </a:prstGeom>
            <a:grpFill/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dirty="0" smtClean="0">
                  <a:solidFill>
                    <a:schemeClr val="tx1"/>
                  </a:solidFill>
                </a:rPr>
                <a:t>D. Fitnah</a:t>
              </a:r>
              <a:endParaRPr lang="id-ID" dirty="0">
                <a:solidFill>
                  <a:schemeClr val="tx1"/>
                </a:solidFill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485423" y="3867150"/>
              <a:ext cx="1828800" cy="533400"/>
            </a:xfrm>
            <a:prstGeom prst="rect">
              <a:avLst/>
            </a:prstGeom>
            <a:grpFill/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dirty="0" smtClean="0">
                  <a:solidFill>
                    <a:schemeClr val="tx1"/>
                  </a:solidFill>
                </a:rPr>
                <a:t>E. Namimah</a:t>
              </a:r>
              <a:endParaRPr lang="id-ID" dirty="0">
                <a:solidFill>
                  <a:schemeClr val="tx1"/>
                </a:solidFill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4038600" y="1348592"/>
              <a:ext cx="0" cy="2809112"/>
            </a:xfrm>
            <a:prstGeom prst="line">
              <a:avLst/>
            </a:prstGeom>
            <a:grpFill/>
            <a:ln w="381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>
              <a:off x="4038600" y="1350189"/>
              <a:ext cx="1143000" cy="0"/>
            </a:xfrm>
            <a:prstGeom prst="straightConnector1">
              <a:avLst/>
            </a:prstGeom>
            <a:grpFill/>
            <a:ln w="38100">
              <a:solidFill>
                <a:schemeClr val="accent4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>
              <a:off x="4045200" y="2040501"/>
              <a:ext cx="1143000" cy="0"/>
            </a:xfrm>
            <a:prstGeom prst="straightConnector1">
              <a:avLst/>
            </a:prstGeom>
            <a:grpFill/>
            <a:ln w="38100">
              <a:solidFill>
                <a:schemeClr val="accent4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>
              <a:off x="4038600" y="2734438"/>
              <a:ext cx="1143000" cy="0"/>
            </a:xfrm>
            <a:prstGeom prst="straightConnector1">
              <a:avLst/>
            </a:prstGeom>
            <a:grpFill/>
            <a:ln w="38100">
              <a:solidFill>
                <a:schemeClr val="accent4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>
              <a:off x="4038600" y="3441940"/>
              <a:ext cx="1143000" cy="0"/>
            </a:xfrm>
            <a:prstGeom prst="straightConnector1">
              <a:avLst/>
            </a:prstGeom>
            <a:grpFill/>
            <a:ln w="38100">
              <a:solidFill>
                <a:schemeClr val="accent4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>
              <a:off x="4038600" y="4133850"/>
              <a:ext cx="1143000" cy="0"/>
            </a:xfrm>
            <a:prstGeom prst="straightConnector1">
              <a:avLst/>
            </a:prstGeom>
            <a:grpFill/>
            <a:ln w="38100">
              <a:solidFill>
                <a:schemeClr val="accent4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96747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0" y="170323"/>
            <a:ext cx="2373380" cy="72502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92805" y="239361"/>
            <a:ext cx="1800794" cy="5425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A. </a:t>
            </a:r>
            <a:r>
              <a:rPr lang="id-ID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Hasad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1947A38-80B9-4996-9EF5-60CB2A953D9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8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09600" y="2123097"/>
            <a:ext cx="2743200" cy="1637405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accent4">
                <a:lumMod val="75000"/>
              </a:schemeClr>
            </a:solidFill>
            <a:prstDash val="lgDashDotDot"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4138" algn="just"/>
            <a:endParaRPr lang="en-US" sz="1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24068" y="1599698"/>
            <a:ext cx="914400" cy="42178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>
            <a:solidFill>
              <a:schemeClr val="accent4">
                <a:lumMod val="75000"/>
              </a:schemeClr>
            </a:solidFill>
            <a:prstDash val="lgDashDotDot"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600" dirty="0" smtClean="0">
                <a:solidFill>
                  <a:schemeClr val="tx1"/>
                </a:solidFill>
                <a:latin typeface="+mj-lt"/>
              </a:rPr>
              <a:t>Definisi</a:t>
            </a:r>
            <a:endParaRPr lang="en-US" sz="1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733800" y="1707581"/>
            <a:ext cx="4876800" cy="2626873"/>
          </a:xfrm>
          <a:prstGeom prst="rect">
            <a:avLst/>
          </a:prstGeom>
          <a:solidFill>
            <a:schemeClr val="bg2">
              <a:lumMod val="50000"/>
            </a:schemeClr>
          </a:solidFill>
          <a:ln w="38100">
            <a:solidFill>
              <a:schemeClr val="accent4">
                <a:lumMod val="75000"/>
              </a:schemeClr>
            </a:solidFill>
            <a:prstDash val="lgDashDotDot"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27038" indent="-342900" algn="just">
              <a:buAutoNum type="arabicPeriod"/>
            </a:pPr>
            <a:r>
              <a:rPr lang="id-ID" sz="1600" dirty="0" smtClean="0">
                <a:solidFill>
                  <a:schemeClr val="bg1"/>
                </a:solidFill>
                <a:latin typeface="+mj-lt"/>
              </a:rPr>
              <a:t>Merasa </a:t>
            </a:r>
            <a:r>
              <a:rPr lang="id-ID" sz="1600" dirty="0">
                <a:solidFill>
                  <a:schemeClr val="bg1"/>
                </a:solidFill>
                <a:latin typeface="+mj-lt"/>
              </a:rPr>
              <a:t>hidup serba berkekurangan karena kufur terhadap </a:t>
            </a:r>
            <a:r>
              <a:rPr lang="id-ID" sz="1600" dirty="0" smtClean="0">
                <a:solidFill>
                  <a:schemeClr val="bg1"/>
                </a:solidFill>
                <a:latin typeface="+mj-lt"/>
              </a:rPr>
              <a:t>nikmat </a:t>
            </a:r>
            <a:r>
              <a:rPr lang="id-ID" sz="1600" dirty="0">
                <a:solidFill>
                  <a:schemeClr val="bg1"/>
                </a:solidFill>
                <a:latin typeface="+mj-lt"/>
              </a:rPr>
              <a:t>Allah Swt</a:t>
            </a:r>
            <a:r>
              <a:rPr lang="id-ID" sz="1600" dirty="0" smtClean="0">
                <a:solidFill>
                  <a:schemeClr val="bg1"/>
                </a:solidFill>
                <a:latin typeface="+mj-lt"/>
              </a:rPr>
              <a:t>.</a:t>
            </a:r>
          </a:p>
          <a:p>
            <a:pPr marL="427038" indent="-342900" algn="just">
              <a:buAutoNum type="arabicPeriod"/>
            </a:pPr>
            <a:r>
              <a:rPr lang="id-ID" sz="1600" dirty="0">
                <a:solidFill>
                  <a:schemeClr val="bg1"/>
                </a:solidFill>
                <a:latin typeface="+mj-lt"/>
              </a:rPr>
              <a:t>Mengantarkan pada perilaku-perilaku buruk lainnya, seperti </a:t>
            </a:r>
            <a:r>
              <a:rPr lang="id-ID" sz="1600" dirty="0" smtClean="0">
                <a:solidFill>
                  <a:schemeClr val="bg1"/>
                </a:solidFill>
                <a:latin typeface="+mj-lt"/>
              </a:rPr>
              <a:t>gibah</a:t>
            </a:r>
            <a:r>
              <a:rPr lang="id-ID" sz="1600" dirty="0">
                <a:solidFill>
                  <a:schemeClr val="bg1"/>
                </a:solidFill>
                <a:latin typeface="+mj-lt"/>
              </a:rPr>
              <a:t>, fitnah, dan namimah.</a:t>
            </a:r>
          </a:p>
          <a:p>
            <a:pPr marL="427038" indent="-342900" algn="just">
              <a:buAutoNum type="arabicPeriod"/>
            </a:pPr>
            <a:r>
              <a:rPr lang="id-ID" sz="1600" dirty="0" smtClean="0">
                <a:solidFill>
                  <a:schemeClr val="bg1"/>
                </a:solidFill>
                <a:latin typeface="+mj-lt"/>
              </a:rPr>
              <a:t>Hidup </a:t>
            </a:r>
            <a:r>
              <a:rPr lang="id-ID" sz="1600" dirty="0">
                <a:solidFill>
                  <a:schemeClr val="bg1"/>
                </a:solidFill>
                <a:latin typeface="+mj-lt"/>
              </a:rPr>
              <a:t>tidak tenang karena selalu iri terhadap </a:t>
            </a:r>
            <a:r>
              <a:rPr lang="id-ID" sz="1600" dirty="0" smtClean="0">
                <a:solidFill>
                  <a:schemeClr val="bg1"/>
                </a:solidFill>
                <a:latin typeface="+mj-lt"/>
              </a:rPr>
              <a:t>sesuatu yang didapatkan </a:t>
            </a:r>
            <a:r>
              <a:rPr lang="id-ID" sz="1600" dirty="0">
                <a:solidFill>
                  <a:schemeClr val="bg1"/>
                </a:solidFill>
                <a:latin typeface="+mj-lt"/>
              </a:rPr>
              <a:t>orang lain.</a:t>
            </a:r>
          </a:p>
          <a:p>
            <a:pPr marL="427038" indent="-342900" algn="just">
              <a:buAutoNum type="arabicPeriod"/>
            </a:pPr>
            <a:r>
              <a:rPr lang="id-ID" sz="1600" dirty="0" smtClean="0">
                <a:solidFill>
                  <a:schemeClr val="bg1"/>
                </a:solidFill>
                <a:latin typeface="+mj-lt"/>
              </a:rPr>
              <a:t>Dijauhi </a:t>
            </a:r>
            <a:r>
              <a:rPr lang="id-ID" sz="1600" dirty="0">
                <a:solidFill>
                  <a:schemeClr val="bg1"/>
                </a:solidFill>
                <a:latin typeface="+mj-lt"/>
              </a:rPr>
              <a:t>oleh orang lain karena senang </a:t>
            </a:r>
            <a:r>
              <a:rPr lang="id-ID" sz="1600" dirty="0" smtClean="0">
                <a:solidFill>
                  <a:schemeClr val="bg1"/>
                </a:solidFill>
                <a:latin typeface="+mj-lt"/>
              </a:rPr>
              <a:t>menimbulkan permusuhan </a:t>
            </a:r>
            <a:r>
              <a:rPr lang="id-ID" sz="1600" dirty="0">
                <a:solidFill>
                  <a:schemeClr val="bg1"/>
                </a:solidFill>
                <a:latin typeface="+mj-lt"/>
              </a:rPr>
              <a:t>dan perpecahan antarsesama.</a:t>
            </a:r>
          </a:p>
          <a:p>
            <a:pPr marL="427038" indent="-342900" algn="just">
              <a:buAutoNum type="arabicPeriod"/>
            </a:pPr>
            <a:r>
              <a:rPr lang="id-ID" sz="1600" dirty="0" smtClean="0">
                <a:solidFill>
                  <a:schemeClr val="bg1"/>
                </a:solidFill>
                <a:latin typeface="+mj-lt"/>
              </a:rPr>
              <a:t>Selalu </a:t>
            </a:r>
            <a:r>
              <a:rPr lang="id-ID" sz="1600" dirty="0">
                <a:solidFill>
                  <a:schemeClr val="bg1"/>
                </a:solidFill>
                <a:latin typeface="+mj-lt"/>
              </a:rPr>
              <a:t>merasa tidak puas dengan segala sesuatu yang dimiliki</a:t>
            </a:r>
            <a:r>
              <a:rPr lang="id-ID" sz="1600" dirty="0" smtClean="0">
                <a:solidFill>
                  <a:schemeClr val="bg1"/>
                </a:solidFill>
                <a:latin typeface="+mj-lt"/>
              </a:rPr>
              <a:t>.</a:t>
            </a:r>
            <a:endParaRPr lang="id-ID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756949" y="1172391"/>
            <a:ext cx="2133600" cy="42178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>
            <a:solidFill>
              <a:schemeClr val="accent4">
                <a:lumMod val="75000"/>
              </a:schemeClr>
            </a:solidFill>
            <a:prstDash val="lgDashDotDot"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  <a:latin typeface="+mj-lt"/>
              </a:rPr>
              <a:t>Dampak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Negatif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Hasad</a:t>
            </a:r>
            <a:endParaRPr lang="en-US" sz="1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09600" y="2290378"/>
            <a:ext cx="2590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4138" algn="just"/>
            <a:r>
              <a:rPr lang="sv-SE" sz="1600" dirty="0"/>
              <a:t>Hasad merupakan perasaan tidak senang ketika melihat orang</a:t>
            </a:r>
            <a:r>
              <a:rPr lang="id-ID" sz="1600" dirty="0"/>
              <a:t> </a:t>
            </a:r>
            <a:r>
              <a:rPr lang="sv-SE" sz="1600" dirty="0"/>
              <a:t>lain mendapatkan kenikmatan dan berharap kenikmatan tersebut hilang</a:t>
            </a:r>
            <a:r>
              <a:rPr lang="id-ID" sz="1600" dirty="0"/>
              <a:t>.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942236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Muslim men praying in Tashahhud posture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97616"/>
            <a:ext cx="9144000" cy="6091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0" y="170323"/>
            <a:ext cx="2373380" cy="72502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92805" y="239361"/>
            <a:ext cx="1800794" cy="5425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A. </a:t>
            </a:r>
            <a:r>
              <a:rPr lang="id-ID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Hasad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1947A38-80B9-4996-9EF5-60CB2A953D9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8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752600" y="971550"/>
            <a:ext cx="7086600" cy="1676400"/>
          </a:xfrm>
          <a:prstGeom prst="rect">
            <a:avLst/>
          </a:prstGeom>
          <a:solidFill>
            <a:srgbClr val="756D43"/>
          </a:solidFill>
          <a:ln w="38100">
            <a:solidFill>
              <a:schemeClr val="accent4">
                <a:lumMod val="75000"/>
              </a:schemeClr>
            </a:solidFill>
            <a:prstDash val="lgDashDotDot"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27038" indent="-342900" algn="just">
              <a:buAutoNum type="arabicPeriod"/>
            </a:pP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Selalu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mensyukuri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nikmat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yang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telah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diberikan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oleh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Allah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Swt</a:t>
            </a:r>
            <a:endParaRPr lang="id-ID" sz="1600" dirty="0">
              <a:solidFill>
                <a:schemeClr val="bg1"/>
              </a:solidFill>
              <a:latin typeface="+mj-lt"/>
            </a:endParaRPr>
          </a:p>
          <a:p>
            <a:pPr marL="427038" indent="-342900" algn="just">
              <a:buAutoNum type="arabicPeriod"/>
            </a:pP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Menyadari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bahwa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semua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manusia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memiliki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bagiannya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masing-masing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yang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telah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ditetapkan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oleh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Allah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Swt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.</a:t>
            </a:r>
            <a:endParaRPr lang="id-ID" sz="1600" dirty="0" smtClean="0">
              <a:solidFill>
                <a:schemeClr val="bg1"/>
              </a:solidFill>
              <a:latin typeface="+mj-lt"/>
            </a:endParaRPr>
          </a:p>
          <a:p>
            <a:pPr marL="427038" indent="-342900" algn="just">
              <a:buAutoNum type="arabicPeriod"/>
            </a:pP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Membiasakan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diri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untuk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tidak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iri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terhadap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kesuksesan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orang 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lain.</a:t>
            </a:r>
            <a:endParaRPr lang="id-ID" sz="1600" dirty="0" smtClean="0">
              <a:solidFill>
                <a:schemeClr val="bg1"/>
              </a:solidFill>
              <a:latin typeface="+mj-lt"/>
            </a:endParaRPr>
          </a:p>
          <a:p>
            <a:pPr marL="427038" indent="-342900" algn="just">
              <a:buAutoNum type="arabicPeriod"/>
            </a:pP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Selalu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berprasangka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baik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terhadap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Allah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Swt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atas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segala</a:t>
            </a:r>
            <a:r>
              <a:rPr lang="id-ID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ketetapan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-Nya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</a:t>
            </a:r>
          </a:p>
          <a:p>
            <a:pPr marL="427038" indent="-342900" algn="just">
              <a:buAutoNum type="arabicPeriod"/>
            </a:pP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Menghindari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sifat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sombong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membanggakan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diri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40405" y="1340236"/>
            <a:ext cx="1283595" cy="84998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>
            <a:solidFill>
              <a:schemeClr val="accent4">
                <a:lumMod val="75000"/>
              </a:schemeClr>
            </a:solidFill>
            <a:prstDash val="lgDashDotDot"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600" dirty="0" smtClean="0">
                <a:solidFill>
                  <a:schemeClr val="tx1"/>
                </a:solidFill>
                <a:latin typeface="+mj-lt"/>
              </a:rPr>
              <a:t>Cara Menghindari Hasad</a:t>
            </a:r>
            <a:endParaRPr lang="en-US" sz="1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752600" y="2901973"/>
            <a:ext cx="7086600" cy="1645167"/>
          </a:xfrm>
          <a:prstGeom prst="rect">
            <a:avLst/>
          </a:prstGeom>
          <a:solidFill>
            <a:schemeClr val="bg2">
              <a:lumMod val="25000"/>
            </a:schemeClr>
          </a:solidFill>
          <a:ln w="38100">
            <a:solidFill>
              <a:schemeClr val="accent4">
                <a:lumMod val="75000"/>
              </a:schemeClr>
            </a:solidFill>
            <a:prstDash val="lgDashDotDot"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27038" indent="-342900" algn="just">
              <a:buAutoNum type="arabicPeriod"/>
            </a:pPr>
            <a:r>
              <a:rPr lang="en-US" sz="1600" dirty="0" err="1">
                <a:solidFill>
                  <a:schemeClr val="bg1"/>
                </a:solidFill>
                <a:latin typeface="+mj-lt"/>
              </a:rPr>
              <a:t>Menjadi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pribadi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yang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lebih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bersyukur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terhadap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nikmat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Allah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Swt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</a:t>
            </a:r>
          </a:p>
          <a:p>
            <a:pPr marL="427038" indent="-342900" algn="just">
              <a:buAutoNum type="arabicPeriod"/>
            </a:pP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Mencegah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diri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dari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perbuatan-perbuatan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tercela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lainnya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</a:t>
            </a:r>
          </a:p>
          <a:p>
            <a:pPr marL="427038" indent="-342900" algn="just">
              <a:buAutoNum type="arabicPeriod"/>
            </a:pP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Menjadi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pribadi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yang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tidak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mudah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terpengaruh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dengan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kehidupan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orang lain.</a:t>
            </a:r>
          </a:p>
          <a:p>
            <a:pPr marL="427038" indent="-342900" algn="just">
              <a:buAutoNum type="arabicPeriod"/>
            </a:pP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Menumbuhkan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sikap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qana’ah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dalam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diri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sendiri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</a:t>
            </a:r>
          </a:p>
          <a:p>
            <a:pPr marL="427038" indent="-342900" algn="just">
              <a:buAutoNum type="arabicPeriod"/>
            </a:pP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Menjadi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orang yang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selalu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bersikap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ramah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kepada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orang lain.</a:t>
            </a:r>
          </a:p>
          <a:p>
            <a:pPr marL="427038" indent="-342900" algn="just">
              <a:buAutoNum type="arabicPeriod"/>
            </a:pP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Menjaga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hubungan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baik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dengan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orang lain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65805" y="3215670"/>
            <a:ext cx="1283595" cy="84998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>
            <a:solidFill>
              <a:schemeClr val="accent4">
                <a:lumMod val="75000"/>
              </a:schemeClr>
            </a:solidFill>
            <a:prstDash val="lgDashDotDot"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</a:rPr>
              <a:t>Hikmah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Menghindari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Hasad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611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0" y="170323"/>
            <a:ext cx="2373380" cy="72502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92804" y="239361"/>
            <a:ext cx="1893195" cy="56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B</a:t>
            </a:r>
            <a:r>
              <a:rPr lang="id-ID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. Dendam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1947A38-80B9-4996-9EF5-60CB2A953D9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8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33400" y="2134047"/>
            <a:ext cx="2743200" cy="144666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4">
                <a:lumMod val="75000"/>
              </a:schemeClr>
            </a:solidFill>
            <a:prstDash val="lgDashDotDot"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4138" algn="just"/>
            <a:r>
              <a:rPr lang="sv-SE" sz="1600" dirty="0">
                <a:solidFill>
                  <a:schemeClr val="tx1"/>
                </a:solidFill>
                <a:latin typeface="+mj-lt"/>
              </a:rPr>
              <a:t>Dendam merupakan sikap bersikeras ingin </a:t>
            </a:r>
            <a:r>
              <a:rPr lang="sv-SE" sz="1600" dirty="0" smtClean="0">
                <a:solidFill>
                  <a:schemeClr val="tx1"/>
                </a:solidFill>
                <a:latin typeface="+mj-lt"/>
              </a:rPr>
              <a:t>membalas</a:t>
            </a:r>
            <a:r>
              <a:rPr lang="id-ID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sv-SE" sz="1600" dirty="0" smtClean="0">
                <a:solidFill>
                  <a:schemeClr val="tx1"/>
                </a:solidFill>
                <a:latin typeface="+mj-lt"/>
              </a:rPr>
              <a:t>keburukan </a:t>
            </a:r>
            <a:r>
              <a:rPr lang="sv-SE" sz="1600" dirty="0">
                <a:solidFill>
                  <a:schemeClr val="tx1"/>
                </a:solidFill>
                <a:latin typeface="+mj-lt"/>
              </a:rPr>
              <a:t>yang dilakukan oleh orang lain. </a:t>
            </a:r>
            <a:endParaRPr lang="en-US" sz="1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33400" y="1619065"/>
            <a:ext cx="914400" cy="421785"/>
          </a:xfrm>
          <a:prstGeom prst="rect">
            <a:avLst/>
          </a:prstGeom>
          <a:solidFill>
            <a:schemeClr val="accent2">
              <a:lumMod val="75000"/>
            </a:schemeClr>
          </a:solidFill>
          <a:ln w="38100">
            <a:solidFill>
              <a:schemeClr val="accent4">
                <a:lumMod val="75000"/>
              </a:schemeClr>
            </a:solidFill>
            <a:prstDash val="lgDashDotDot"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600" dirty="0" smtClean="0">
                <a:solidFill>
                  <a:schemeClr val="bg1"/>
                </a:solidFill>
                <a:latin typeface="+mj-lt"/>
              </a:rPr>
              <a:t>Definisi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505200" y="1543945"/>
            <a:ext cx="5181600" cy="262687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8100">
            <a:solidFill>
              <a:schemeClr val="accent4">
                <a:lumMod val="75000"/>
              </a:schemeClr>
            </a:solidFill>
            <a:prstDash val="lgDashDotDot"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27038" indent="-342900" algn="just">
              <a:buAutoNum type="arabicPeriod"/>
            </a:pPr>
            <a:r>
              <a:rPr lang="id-ID" sz="1600" dirty="0">
                <a:solidFill>
                  <a:schemeClr val="tx1"/>
                </a:solidFill>
                <a:latin typeface="+mj-lt"/>
              </a:rPr>
              <a:t>Hidup menjadi tidak tenang.</a:t>
            </a:r>
          </a:p>
          <a:p>
            <a:pPr marL="427038" indent="-342900" algn="just">
              <a:buAutoNum type="arabicPeriod"/>
            </a:pPr>
            <a:r>
              <a:rPr lang="id-ID" sz="1600" dirty="0" smtClean="0">
                <a:solidFill>
                  <a:schemeClr val="tx1"/>
                </a:solidFill>
                <a:latin typeface="+mj-lt"/>
              </a:rPr>
              <a:t>Tidak </a:t>
            </a:r>
            <a:r>
              <a:rPr lang="id-ID" sz="1600" dirty="0">
                <a:solidFill>
                  <a:schemeClr val="tx1"/>
                </a:solidFill>
                <a:latin typeface="+mj-lt"/>
              </a:rPr>
              <a:t>dapat mengambil keputusan dengan bijak dan selalu </a:t>
            </a:r>
            <a:r>
              <a:rPr lang="id-ID" sz="1600" dirty="0" smtClean="0">
                <a:solidFill>
                  <a:schemeClr val="tx1"/>
                </a:solidFill>
                <a:latin typeface="+mj-lt"/>
              </a:rPr>
              <a:t>dipenuhi </a:t>
            </a:r>
            <a:r>
              <a:rPr lang="id-ID" sz="1600" dirty="0">
                <a:solidFill>
                  <a:schemeClr val="tx1"/>
                </a:solidFill>
                <a:latin typeface="+mj-lt"/>
              </a:rPr>
              <a:t>hawa nafsu.</a:t>
            </a:r>
          </a:p>
          <a:p>
            <a:pPr marL="427038" indent="-342900" algn="just">
              <a:buAutoNum type="arabicPeriod"/>
            </a:pPr>
            <a:r>
              <a:rPr lang="id-ID" sz="1600" dirty="0" smtClean="0">
                <a:solidFill>
                  <a:schemeClr val="tx1"/>
                </a:solidFill>
                <a:latin typeface="+mj-lt"/>
              </a:rPr>
              <a:t>Selalu </a:t>
            </a:r>
            <a:r>
              <a:rPr lang="id-ID" sz="1600" dirty="0">
                <a:solidFill>
                  <a:schemeClr val="tx1"/>
                </a:solidFill>
                <a:latin typeface="+mj-lt"/>
              </a:rPr>
              <a:t>berprasangka buruk kepada orang lain.</a:t>
            </a:r>
          </a:p>
          <a:p>
            <a:pPr marL="427038" indent="-342900" algn="just">
              <a:buAutoNum type="arabicPeriod"/>
            </a:pPr>
            <a:r>
              <a:rPr lang="id-ID" sz="1600" dirty="0" smtClean="0">
                <a:solidFill>
                  <a:schemeClr val="tx1"/>
                </a:solidFill>
                <a:latin typeface="+mj-lt"/>
              </a:rPr>
              <a:t>Menjadi </a:t>
            </a:r>
            <a:r>
              <a:rPr lang="id-ID" sz="1600" dirty="0">
                <a:solidFill>
                  <a:schemeClr val="tx1"/>
                </a:solidFill>
                <a:latin typeface="+mj-lt"/>
              </a:rPr>
              <a:t>pribadi yang sulit mengatur emosi dengan </a:t>
            </a:r>
            <a:r>
              <a:rPr lang="id-ID" sz="1600" dirty="0" smtClean="0">
                <a:solidFill>
                  <a:schemeClr val="tx1"/>
                </a:solidFill>
                <a:latin typeface="+mj-lt"/>
              </a:rPr>
              <a:t>baik dan </a:t>
            </a:r>
            <a:r>
              <a:rPr lang="id-ID" sz="1600" dirty="0">
                <a:solidFill>
                  <a:schemeClr val="tx1"/>
                </a:solidFill>
                <a:latin typeface="+mj-lt"/>
              </a:rPr>
              <a:t>memicu munculnya berbagai macam penyakit, seperti </a:t>
            </a:r>
            <a:r>
              <a:rPr lang="id-ID" sz="1600" dirty="0" smtClean="0">
                <a:solidFill>
                  <a:schemeClr val="tx1"/>
                </a:solidFill>
                <a:latin typeface="+mj-lt"/>
              </a:rPr>
              <a:t>penyakit </a:t>
            </a:r>
            <a:r>
              <a:rPr lang="id-ID" sz="1600" dirty="0">
                <a:solidFill>
                  <a:schemeClr val="tx1"/>
                </a:solidFill>
                <a:latin typeface="+mj-lt"/>
              </a:rPr>
              <a:t>jantung.</a:t>
            </a:r>
          </a:p>
          <a:p>
            <a:pPr marL="427038" indent="-342900" algn="just">
              <a:buAutoNum type="arabicPeriod"/>
            </a:pPr>
            <a:r>
              <a:rPr lang="id-ID" sz="1600" dirty="0" smtClean="0">
                <a:solidFill>
                  <a:schemeClr val="tx1"/>
                </a:solidFill>
                <a:latin typeface="+mj-lt"/>
              </a:rPr>
              <a:t>Menjadi </a:t>
            </a:r>
            <a:r>
              <a:rPr lang="id-ID" sz="1600" dirty="0">
                <a:solidFill>
                  <a:schemeClr val="tx1"/>
                </a:solidFill>
                <a:latin typeface="+mj-lt"/>
              </a:rPr>
              <a:t>pribadi yang sulit memaafkan orang lain.</a:t>
            </a:r>
          </a:p>
          <a:p>
            <a:pPr marL="427038" indent="-342900" algn="just">
              <a:buAutoNum type="arabicPeriod"/>
            </a:pPr>
            <a:r>
              <a:rPr lang="id-ID" sz="1600" dirty="0" smtClean="0">
                <a:solidFill>
                  <a:schemeClr val="tx1"/>
                </a:solidFill>
                <a:latin typeface="+mj-lt"/>
              </a:rPr>
              <a:t>Merusak </a:t>
            </a:r>
            <a:r>
              <a:rPr lang="id-ID" sz="1600" dirty="0">
                <a:solidFill>
                  <a:schemeClr val="tx1"/>
                </a:solidFill>
                <a:latin typeface="+mj-lt"/>
              </a:rPr>
              <a:t>keharmonisan hubungan persahabatan </a:t>
            </a:r>
            <a:r>
              <a:rPr lang="id-ID" sz="1600" dirty="0" smtClean="0">
                <a:solidFill>
                  <a:schemeClr val="tx1"/>
                </a:solidFill>
                <a:latin typeface="+mj-lt"/>
              </a:rPr>
              <a:t>dan menimbulkan </a:t>
            </a:r>
            <a:r>
              <a:rPr lang="id-ID" sz="1600" dirty="0">
                <a:solidFill>
                  <a:schemeClr val="tx1"/>
                </a:solidFill>
                <a:latin typeface="+mj-lt"/>
              </a:rPr>
              <a:t>ketidaknyamanan.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507129" y="1017790"/>
            <a:ext cx="2286000" cy="421785"/>
          </a:xfrm>
          <a:prstGeom prst="rect">
            <a:avLst/>
          </a:prstGeom>
          <a:solidFill>
            <a:schemeClr val="accent2">
              <a:lumMod val="75000"/>
            </a:schemeClr>
          </a:solidFill>
          <a:ln w="38100">
            <a:solidFill>
              <a:schemeClr val="accent4">
                <a:lumMod val="75000"/>
              </a:schemeClr>
            </a:solidFill>
            <a:prstDash val="lgDashDotDot"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bg1"/>
                </a:solidFill>
                <a:latin typeface="+mj-lt"/>
              </a:rPr>
              <a:t>Dampak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Negatif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id-ID" sz="1600" dirty="0" smtClean="0">
                <a:solidFill>
                  <a:schemeClr val="bg1"/>
                </a:solidFill>
                <a:latin typeface="+mj-lt"/>
              </a:rPr>
              <a:t>Dendam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41081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wo muslim women with hijabs consulting a map while travelin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28650"/>
            <a:ext cx="9144000" cy="6091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1947A38-80B9-4996-9EF5-60CB2A953D9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8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752600" y="895350"/>
            <a:ext cx="7086600" cy="1633284"/>
          </a:xfrm>
          <a:prstGeom prst="rect">
            <a:avLst/>
          </a:prstGeom>
          <a:solidFill>
            <a:schemeClr val="accent5">
              <a:lumMod val="75000"/>
            </a:schemeClr>
          </a:solidFill>
          <a:ln w="38100">
            <a:solidFill>
              <a:schemeClr val="accent4">
                <a:lumMod val="75000"/>
              </a:schemeClr>
            </a:solidFill>
            <a:prstDash val="lgDashDotDot"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27038" indent="-342900" algn="just">
              <a:buAutoNum type="arabicPeriod"/>
            </a:pPr>
            <a:r>
              <a:rPr lang="en-US" sz="1600" dirty="0" err="1">
                <a:solidFill>
                  <a:schemeClr val="bg1"/>
                </a:solidFill>
                <a:latin typeface="+mj-lt"/>
              </a:rPr>
              <a:t>Belajar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memaafkan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kesalahan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orang lain.</a:t>
            </a:r>
          </a:p>
          <a:p>
            <a:pPr marL="427038" indent="-342900" algn="just">
              <a:buAutoNum type="arabicPeriod"/>
            </a:pP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Meyakini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bahwa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orang yang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berbuat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jahat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akan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mendapatkan</a:t>
            </a:r>
            <a:r>
              <a:rPr lang="id-ID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balasan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dari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Allah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Swt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</a:t>
            </a:r>
          </a:p>
          <a:p>
            <a:pPr marL="427038" indent="-342900" algn="just">
              <a:buAutoNum type="arabicPeriod"/>
            </a:pP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Menyadari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besarnya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pahala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bersabar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saat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dizalimi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.</a:t>
            </a:r>
            <a:endParaRPr lang="id-ID" sz="1600" dirty="0" smtClean="0">
              <a:solidFill>
                <a:schemeClr val="bg1"/>
              </a:solidFill>
              <a:latin typeface="+mj-lt"/>
            </a:endParaRPr>
          </a:p>
          <a:p>
            <a:pPr marL="427038" indent="-342900" algn="just">
              <a:buAutoNum type="arabicPeriod"/>
            </a:pPr>
            <a:r>
              <a:rPr lang="en-US" sz="1600" dirty="0" err="1">
                <a:solidFill>
                  <a:schemeClr val="bg1"/>
                </a:solidFill>
                <a:latin typeface="+mj-lt"/>
              </a:rPr>
              <a:t>Berusaha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untuk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tidak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menyakiti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atau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menzalimi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orang lain.</a:t>
            </a:r>
          </a:p>
          <a:p>
            <a:pPr marL="427038" indent="-342900" algn="just">
              <a:buAutoNum type="arabicPeriod"/>
            </a:pP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Berteman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dengan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orang-orang yang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saleh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sabar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40405" y="1264036"/>
            <a:ext cx="1283595" cy="849982"/>
          </a:xfrm>
          <a:prstGeom prst="rect">
            <a:avLst/>
          </a:prstGeom>
          <a:solidFill>
            <a:schemeClr val="accent2">
              <a:lumMod val="75000"/>
            </a:schemeClr>
          </a:solidFill>
          <a:ln w="38100">
            <a:solidFill>
              <a:schemeClr val="accent4">
                <a:lumMod val="75000"/>
              </a:schemeClr>
            </a:solidFill>
            <a:prstDash val="lgDashDotDot"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600" dirty="0" smtClean="0">
                <a:solidFill>
                  <a:schemeClr val="bg1"/>
                </a:solidFill>
                <a:latin typeface="+mj-lt"/>
              </a:rPr>
              <a:t>Cara Menghindari Dendam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752600" y="2724150"/>
            <a:ext cx="7086600" cy="1841464"/>
          </a:xfrm>
          <a:prstGeom prst="rect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accent4">
                <a:lumMod val="75000"/>
              </a:schemeClr>
            </a:solidFill>
            <a:prstDash val="lgDashDotDot"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27038" indent="-342900" algn="just">
              <a:buAutoNum type="arabicPeriod"/>
            </a:pPr>
            <a:r>
              <a:rPr lang="en-US" sz="1600" dirty="0" err="1">
                <a:solidFill>
                  <a:schemeClr val="bg1"/>
                </a:solidFill>
                <a:latin typeface="+mj-lt"/>
              </a:rPr>
              <a:t>Menjadi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pribadi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yang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tenang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pandai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bersyukur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</a:t>
            </a:r>
          </a:p>
          <a:p>
            <a:pPr marL="427038" indent="-342900" algn="just">
              <a:buAutoNum type="arabicPeriod"/>
            </a:pP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Terhindar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dari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perbuatan-perbuatan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tercela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</a:t>
            </a:r>
          </a:p>
          <a:p>
            <a:pPr marL="427038" indent="-342900" algn="just">
              <a:buAutoNum type="arabicPeriod"/>
            </a:pP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Menumbuhkan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sifat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pemaaf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dalam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diri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</a:t>
            </a:r>
          </a:p>
          <a:p>
            <a:pPr marL="427038" indent="-342900" algn="just">
              <a:buAutoNum type="arabicPeriod"/>
            </a:pP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Menjadi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seseorang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yang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selalu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berprasangka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baik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optimis</a:t>
            </a:r>
            <a:r>
              <a:rPr lang="id-ID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dalam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menjalani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kehidupan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</a:t>
            </a:r>
          </a:p>
          <a:p>
            <a:pPr marL="427038" indent="-342900" algn="just">
              <a:buAutoNum type="arabicPeriod"/>
            </a:pP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Terhindar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dari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permusuhan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perpecahan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</a:t>
            </a:r>
          </a:p>
          <a:p>
            <a:pPr marL="427038" indent="-342900" algn="just">
              <a:buAutoNum type="arabicPeriod"/>
            </a:pP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Menjadi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pribadi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yang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disukai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oleh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banyak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orang.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65805" y="3233259"/>
            <a:ext cx="1283595" cy="849982"/>
          </a:xfrm>
          <a:prstGeom prst="rect">
            <a:avLst/>
          </a:prstGeom>
          <a:solidFill>
            <a:schemeClr val="accent2">
              <a:lumMod val="75000"/>
            </a:schemeClr>
          </a:solidFill>
          <a:ln w="38100">
            <a:solidFill>
              <a:schemeClr val="accent4">
                <a:lumMod val="75000"/>
              </a:schemeClr>
            </a:solidFill>
            <a:prstDash val="lgDashDotDot"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bg1"/>
                </a:solidFill>
              </a:rPr>
              <a:t>Hikmah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Menghindari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id-ID" sz="1600" dirty="0" smtClean="0">
                <a:solidFill>
                  <a:schemeClr val="bg1"/>
                </a:solidFill>
              </a:rPr>
              <a:t>Dendam</a:t>
            </a:r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0" y="94123"/>
            <a:ext cx="2373380" cy="725027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392804" y="163161"/>
            <a:ext cx="1893195" cy="56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B</a:t>
            </a:r>
            <a:r>
              <a:rPr lang="id-ID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. Dendam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8064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0" y="170323"/>
            <a:ext cx="2373380" cy="72502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92804" y="239361"/>
            <a:ext cx="1893195" cy="5425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id-ID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C</a:t>
            </a:r>
            <a:r>
              <a:rPr lang="id-ID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. </a:t>
            </a:r>
            <a:r>
              <a:rPr lang="id-ID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Gibah 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1947A38-80B9-4996-9EF5-60CB2A953D9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8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33400" y="2053008"/>
            <a:ext cx="2667000" cy="182701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4">
                <a:lumMod val="75000"/>
              </a:schemeClr>
            </a:solidFill>
            <a:prstDash val="lgDashDotDot"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4138" algn="just"/>
            <a:r>
              <a:rPr lang="id-ID" sz="1600" dirty="0" err="1" smtClean="0">
                <a:solidFill>
                  <a:schemeClr val="tx1"/>
                </a:solidFill>
                <a:latin typeface="+mj-lt"/>
              </a:rPr>
              <a:t>G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ibah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id-ID" sz="1600" dirty="0" smtClean="0">
                <a:solidFill>
                  <a:schemeClr val="tx1"/>
                </a:solidFill>
                <a:latin typeface="+mj-lt"/>
              </a:rPr>
              <a:t>menurut bahasa memiliki arti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menggunjing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.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Adapun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menurut</a:t>
            </a:r>
            <a:r>
              <a:rPr lang="id-ID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istilah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,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gibah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id-ID" sz="1600" dirty="0" smtClean="0">
                <a:solidFill>
                  <a:schemeClr val="tx1"/>
                </a:solidFill>
                <a:latin typeface="+mj-lt"/>
              </a:rPr>
              <a:t>merupakan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perbuatan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membicarakan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keburukan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atau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aib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orang lain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ketika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orang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tersebut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tidak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ada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.</a:t>
            </a:r>
            <a:endParaRPr lang="en-US" sz="1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33400" y="1520072"/>
            <a:ext cx="914400" cy="421785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8100">
            <a:solidFill>
              <a:schemeClr val="accent4">
                <a:lumMod val="75000"/>
              </a:schemeClr>
            </a:solidFill>
            <a:prstDash val="lgDashDotDot"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600" dirty="0" smtClean="0">
                <a:solidFill>
                  <a:schemeClr val="bg1"/>
                </a:solidFill>
                <a:latin typeface="+mj-lt"/>
              </a:rPr>
              <a:t>Definisi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429000" y="1543945"/>
            <a:ext cx="5181600" cy="2626873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accent4">
                <a:lumMod val="75000"/>
              </a:schemeClr>
            </a:solidFill>
            <a:prstDash val="lgDashDotDot"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27038" indent="-342900" algn="just">
              <a:buAutoNum type="arabicPeriod"/>
            </a:pPr>
            <a:r>
              <a:rPr lang="id-ID" sz="1600" dirty="0">
                <a:solidFill>
                  <a:schemeClr val="tx1"/>
                </a:solidFill>
                <a:latin typeface="+mj-lt"/>
              </a:rPr>
              <a:t>Dibenci oleh Allah Swt. dan mendapat dosa. </a:t>
            </a:r>
            <a:endParaRPr lang="id-ID" sz="1600" dirty="0" smtClean="0">
              <a:solidFill>
                <a:schemeClr val="tx1"/>
              </a:solidFill>
              <a:latin typeface="+mj-lt"/>
            </a:endParaRPr>
          </a:p>
          <a:p>
            <a:pPr marL="427038" indent="-342900" algn="just">
              <a:buAutoNum type="arabicPeriod"/>
            </a:pPr>
            <a:r>
              <a:rPr lang="id-ID" sz="1600" dirty="0" smtClean="0">
                <a:solidFill>
                  <a:schemeClr val="tx1"/>
                </a:solidFill>
                <a:latin typeface="+mj-lt"/>
              </a:rPr>
              <a:t>Dapat </a:t>
            </a:r>
            <a:r>
              <a:rPr lang="id-ID" sz="1600" dirty="0">
                <a:solidFill>
                  <a:schemeClr val="tx1"/>
                </a:solidFill>
                <a:latin typeface="+mj-lt"/>
              </a:rPr>
              <a:t>mengurangi pahala kebaikan yang telah dilakukan. </a:t>
            </a:r>
          </a:p>
          <a:p>
            <a:pPr marL="427038" indent="-342900" algn="just">
              <a:buAutoNum type="arabicPeriod"/>
            </a:pPr>
            <a:r>
              <a:rPr lang="id-ID" sz="1600" dirty="0" smtClean="0">
                <a:solidFill>
                  <a:schemeClr val="tx1"/>
                </a:solidFill>
                <a:latin typeface="+mj-lt"/>
              </a:rPr>
              <a:t>Menjadi </a:t>
            </a:r>
            <a:r>
              <a:rPr lang="id-ID" sz="1600" dirty="0">
                <a:solidFill>
                  <a:schemeClr val="tx1"/>
                </a:solidFill>
                <a:latin typeface="+mj-lt"/>
              </a:rPr>
              <a:t>pribadi yang selalu berburuk sangka kepada orang lain.</a:t>
            </a:r>
          </a:p>
          <a:p>
            <a:pPr marL="427038" indent="-342900" algn="just">
              <a:buAutoNum type="arabicPeriod"/>
            </a:pPr>
            <a:r>
              <a:rPr lang="id-ID" sz="1600" dirty="0" smtClean="0">
                <a:solidFill>
                  <a:schemeClr val="tx1"/>
                </a:solidFill>
                <a:latin typeface="+mj-lt"/>
              </a:rPr>
              <a:t>Selalu </a:t>
            </a:r>
            <a:r>
              <a:rPr lang="id-ID" sz="1600" dirty="0">
                <a:solidFill>
                  <a:schemeClr val="tx1"/>
                </a:solidFill>
                <a:latin typeface="+mj-lt"/>
              </a:rPr>
              <a:t>disibukkan untuk mencari-cari aib orang lain.</a:t>
            </a:r>
          </a:p>
          <a:p>
            <a:pPr marL="427038" indent="-342900" algn="just">
              <a:buAutoNum type="arabicPeriod"/>
            </a:pPr>
            <a:r>
              <a:rPr lang="id-ID" sz="1600" dirty="0" smtClean="0">
                <a:solidFill>
                  <a:schemeClr val="tx1"/>
                </a:solidFill>
                <a:latin typeface="+mj-lt"/>
              </a:rPr>
              <a:t>Orang </a:t>
            </a:r>
            <a:r>
              <a:rPr lang="id-ID" sz="1600" dirty="0">
                <a:solidFill>
                  <a:schemeClr val="tx1"/>
                </a:solidFill>
                <a:latin typeface="+mj-lt"/>
              </a:rPr>
              <a:t>yang terlalu sering gibah dapat berujung pada perilaku </a:t>
            </a:r>
            <a:r>
              <a:rPr lang="id-ID" sz="1600" dirty="0" smtClean="0">
                <a:solidFill>
                  <a:schemeClr val="tx1"/>
                </a:solidFill>
                <a:latin typeface="+mj-lt"/>
              </a:rPr>
              <a:t>fitnah</a:t>
            </a:r>
            <a:r>
              <a:rPr lang="id-ID" sz="1600" dirty="0">
                <a:solidFill>
                  <a:schemeClr val="tx1"/>
                </a:solidFill>
                <a:latin typeface="+mj-lt"/>
              </a:rPr>
              <a:t>.</a:t>
            </a:r>
          </a:p>
          <a:p>
            <a:pPr marL="427038" indent="-342900" algn="just">
              <a:buAutoNum type="arabicPeriod"/>
            </a:pPr>
            <a:r>
              <a:rPr lang="id-ID" sz="1600" dirty="0" smtClean="0">
                <a:solidFill>
                  <a:schemeClr val="tx1"/>
                </a:solidFill>
                <a:latin typeface="+mj-lt"/>
              </a:rPr>
              <a:t>Menyebabkan </a:t>
            </a:r>
            <a:r>
              <a:rPr lang="id-ID" sz="1600" dirty="0">
                <a:solidFill>
                  <a:schemeClr val="tx1"/>
                </a:solidFill>
                <a:latin typeface="+mj-lt"/>
              </a:rPr>
              <a:t>perpecahan dan permusuhan.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581400" y="1008755"/>
            <a:ext cx="2286000" cy="421785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8100">
            <a:solidFill>
              <a:schemeClr val="accent4">
                <a:lumMod val="75000"/>
              </a:schemeClr>
            </a:solidFill>
            <a:prstDash val="lgDashDotDot"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bg1"/>
                </a:solidFill>
                <a:latin typeface="+mj-lt"/>
              </a:rPr>
              <a:t>Dampak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Negatif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id-ID" sz="1600" dirty="0" smtClean="0">
                <a:solidFill>
                  <a:schemeClr val="bg1"/>
                </a:solidFill>
                <a:latin typeface="+mj-lt"/>
              </a:rPr>
              <a:t>Gibah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48327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cdn.erlangga.id/public/ESI/data/preview/190918091608_1c9a3e0666dd07a4fa0fbca3d00ef83f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09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1947A38-80B9-4996-9EF5-60CB2A953D9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8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752600" y="895349"/>
            <a:ext cx="7086600" cy="1867795"/>
          </a:xfrm>
          <a:prstGeom prst="rect">
            <a:avLst/>
          </a:prstGeom>
          <a:solidFill>
            <a:srgbClr val="B6B6B6"/>
          </a:solidFill>
          <a:ln w="38100">
            <a:solidFill>
              <a:schemeClr val="accent4">
                <a:lumMod val="75000"/>
              </a:schemeClr>
            </a:solidFill>
            <a:prstDash val="lgDashDotDot"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27038" indent="-342900" algn="just">
              <a:buAutoNum type="arabicPeriod"/>
            </a:pPr>
            <a:r>
              <a:rPr lang="en-US" sz="1600" dirty="0">
                <a:solidFill>
                  <a:schemeClr val="tx1"/>
                </a:solidFill>
                <a:latin typeface="+mj-lt"/>
              </a:rPr>
              <a:t>Menyadari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betapa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besarnya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dosa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gibah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.</a:t>
            </a:r>
          </a:p>
          <a:p>
            <a:pPr marL="427038" indent="-342900" algn="just">
              <a:buAutoNum type="arabicPeriod"/>
            </a:pP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Memilih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diam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daripada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membicarakan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sesuatu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yang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tidak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bermanfaat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.</a:t>
            </a:r>
          </a:p>
          <a:p>
            <a:pPr marL="427038" indent="-342900" algn="just">
              <a:buAutoNum type="arabicPeriod"/>
            </a:pP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Menjauhi 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orang-orang yang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suka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membicarakan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keburukan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orang 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lain.</a:t>
            </a:r>
          </a:p>
          <a:p>
            <a:pPr marL="427038" indent="-342900" algn="just">
              <a:buAutoNum type="arabicPeriod"/>
            </a:pP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Lebih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berhati-hati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ketika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berbicara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dengan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orang lain.</a:t>
            </a:r>
          </a:p>
          <a:p>
            <a:pPr marL="427038" indent="-342900" algn="just">
              <a:buAutoNum type="arabicPeriod"/>
            </a:pP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Mengisi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waktu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luang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dengan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hal-hal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yang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bermanfaat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agar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tidak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terbuka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kesempatan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untuk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melakukan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gibah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.</a:t>
            </a:r>
          </a:p>
          <a:p>
            <a:pPr marL="427038" indent="-342900" algn="just">
              <a:buAutoNum type="arabicPeriod"/>
            </a:pP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Banyak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berzikir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dan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berdoa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kepada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Allah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Swt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. agar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dijauhkan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dari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gibah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.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54516" y="1416968"/>
            <a:ext cx="1283595" cy="849982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8100">
            <a:solidFill>
              <a:schemeClr val="accent4">
                <a:lumMod val="75000"/>
              </a:schemeClr>
            </a:solidFill>
            <a:prstDash val="lgDashDotDot"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600" dirty="0" smtClean="0">
                <a:solidFill>
                  <a:schemeClr val="bg1"/>
                </a:solidFill>
                <a:latin typeface="+mj-lt"/>
              </a:rPr>
              <a:t>Cara Menghindari Gibah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752600" y="2939836"/>
            <a:ext cx="7086600" cy="1625778"/>
          </a:xfrm>
          <a:prstGeom prst="rect">
            <a:avLst/>
          </a:prstGeom>
          <a:solidFill>
            <a:srgbClr val="828282"/>
          </a:solidFill>
          <a:ln w="38100">
            <a:solidFill>
              <a:schemeClr val="accent4">
                <a:lumMod val="75000"/>
              </a:schemeClr>
            </a:solidFill>
            <a:prstDash val="lgDashDotDot"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27038" indent="-342900" algn="just">
              <a:buAutoNum type="arabicPeriod"/>
            </a:pPr>
            <a:r>
              <a:rPr lang="en-US" sz="1600" dirty="0" err="1">
                <a:solidFill>
                  <a:schemeClr val="bg1"/>
                </a:solidFill>
                <a:latin typeface="+mj-lt"/>
              </a:rPr>
              <a:t>Terhindar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dari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perbuatan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dosa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</a:t>
            </a:r>
          </a:p>
          <a:p>
            <a:pPr marL="427038" indent="-342900" algn="just">
              <a:buAutoNum type="arabicPeriod"/>
            </a:pP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Terhindar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dari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perbuatan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yang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sia-sia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tidak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bermanfaat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</a:t>
            </a:r>
          </a:p>
          <a:p>
            <a:pPr marL="427038" indent="-342900" algn="just">
              <a:buAutoNum type="arabicPeriod"/>
            </a:pP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Menjadi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pribadi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yang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memiliki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tutur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kata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baik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</a:t>
            </a:r>
          </a:p>
          <a:p>
            <a:pPr marL="427038" indent="-342900" algn="just">
              <a:buAutoNum type="arabicPeriod"/>
            </a:pP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Lebih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fokus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terhadap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diri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sendiri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</a:t>
            </a:r>
          </a:p>
          <a:p>
            <a:pPr marL="427038" indent="-342900" algn="just">
              <a:buAutoNum type="arabicPeriod"/>
            </a:pP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Menjaga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hubungan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baik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dengan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semua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orang.</a:t>
            </a:r>
          </a:p>
          <a:p>
            <a:pPr marL="427038" indent="-342900" algn="just">
              <a:buAutoNum type="arabicPeriod"/>
            </a:pP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Menjadi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pribadi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yang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mampu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menggunakan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lisannya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untuk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hal-hal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baik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65805" y="3321968"/>
            <a:ext cx="1283595" cy="849982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8100">
            <a:solidFill>
              <a:schemeClr val="accent4">
                <a:lumMod val="75000"/>
              </a:schemeClr>
            </a:solidFill>
            <a:prstDash val="lgDashDotDot"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bg1"/>
                </a:solidFill>
              </a:rPr>
              <a:t>Hikmah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Menghindari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id-ID" sz="1600" dirty="0" smtClean="0">
                <a:solidFill>
                  <a:schemeClr val="bg1"/>
                </a:solidFill>
              </a:rPr>
              <a:t>Gibah</a:t>
            </a:r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0" y="133350"/>
            <a:ext cx="2373380" cy="72502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92804" y="202388"/>
            <a:ext cx="1893195" cy="5425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id-ID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C</a:t>
            </a:r>
            <a:r>
              <a:rPr lang="id-ID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. </a:t>
            </a:r>
            <a:r>
              <a:rPr lang="id-ID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Gibah 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6459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4046</TotalTime>
  <Words>1218</Words>
  <Application>Microsoft Office PowerPoint</Application>
  <PresentationFormat>On-screen Show (16:9)</PresentationFormat>
  <Paragraphs>146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ae_Ouhod</vt:lpstr>
      <vt:lpstr>Arial</vt:lpstr>
      <vt:lpstr>Calibri</vt:lpstr>
      <vt:lpstr>ＭＳ Ｐゴシック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Aulia Dwiningtyas Putri</dc:creator>
  <cp:lastModifiedBy>Hasanuddin</cp:lastModifiedBy>
  <cp:revision>333</cp:revision>
  <cp:lastPrinted>2022-04-09T01:52:42Z</cp:lastPrinted>
  <dcterms:created xsi:type="dcterms:W3CDTF">2022-01-17T01:37:52Z</dcterms:created>
  <dcterms:modified xsi:type="dcterms:W3CDTF">2024-10-03T08:10:25Z</dcterms:modified>
</cp:coreProperties>
</file>