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81" r:id="rId3"/>
    <p:sldId id="282" r:id="rId4"/>
    <p:sldId id="283" r:id="rId5"/>
    <p:sldId id="342" r:id="rId6"/>
    <p:sldId id="343" r:id="rId7"/>
    <p:sldId id="344" r:id="rId8"/>
    <p:sldId id="345" r:id="rId9"/>
    <p:sldId id="346" r:id="rId10"/>
    <p:sldId id="292" r:id="rId11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78A"/>
    <a:srgbClr val="10BCAC"/>
    <a:srgbClr val="C800B0"/>
    <a:srgbClr val="FF9015"/>
    <a:srgbClr val="FF19E4"/>
    <a:srgbClr val="716903"/>
    <a:srgbClr val="A7B400"/>
    <a:srgbClr val="FCFC70"/>
    <a:srgbClr val="9A0000"/>
    <a:srgbClr val="78FA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5" autoAdjust="0"/>
    <p:restoredTop sz="90364" autoAdjust="0"/>
  </p:normalViewPr>
  <p:slideViewPr>
    <p:cSldViewPr>
      <p:cViewPr varScale="1">
        <p:scale>
          <a:sx n="83" d="100"/>
          <a:sy n="83" d="100"/>
        </p:scale>
        <p:origin x="930" y="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133725" y="2292145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Akidah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Akhlak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379853" y="3015289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33800" y="15811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710" y="3080818"/>
            <a:ext cx="2050049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49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01704"/>
            <a:ext cx="2273393" cy="31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590550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400" y="6667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526731" y="1641316"/>
            <a:ext cx="80905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Sifat wajib bagi rasul adalah sifat-sifat yang pasti dimiliki oleh seorang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rasul. Sifat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wajib bagi rasul ada empat, yaitu siddiq, amanah, tablig, dan fatanah. </a:t>
            </a:r>
          </a:p>
          <a:p>
            <a:pPr marL="342900" indent="-342900" algn="just">
              <a:buAutoNum type="arabicPeriod"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Sifat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mustahil bagi rasul adalah sifat-sifat yang tidak mungkin dimiliki oleh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seorang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rasul. Sifat tersebut, antara lain kizib, khianat, kitman, dan baladah.</a:t>
            </a:r>
          </a:p>
          <a:p>
            <a:pPr marL="342900" indent="-342900" algn="just">
              <a:buAutoNum type="arabicPeriod"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Sifat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jaiz bagi rasul artinya sifat-sifat yang boleh jadi ada pada diri rasul. Sifat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jaiz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bagi rasul hanya ada satu, yaitu al-‘arād.ul basyariyyah. Maksudnya, rasul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juga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memiliki kesamaan dengan manusia pada umumnya. Sifat tersebut antara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lain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seperti lapar, haus, senang, sedih, tidur, menikah, dan lain sebagainya.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924704" y="2017752"/>
            <a:ext cx="3277612" cy="553998"/>
            <a:chOff x="165847" y="1950806"/>
            <a:chExt cx="3277612" cy="553998"/>
          </a:xfrm>
        </p:grpSpPr>
        <p:sp>
          <p:nvSpPr>
            <p:cNvPr id="36" name="Oval 35"/>
            <p:cNvSpPr/>
            <p:nvPr/>
          </p:nvSpPr>
          <p:spPr>
            <a:xfrm>
              <a:off x="3071145" y="2063777"/>
              <a:ext cx="372314" cy="381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5847" y="2063777"/>
              <a:ext cx="311943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74391" y="1950806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47966" y="2618422"/>
            <a:ext cx="813883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>
                <a:latin typeface="Calibri" pitchFamily="34" charset="0"/>
                <a:cs typeface="Calibri" pitchFamily="34" charset="0"/>
              </a:rPr>
              <a:t>Menguraikan pengertian sifat wajib, mustahil, dan jaiz bagi rasul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dengan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benar.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Menguraikan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sifat wajib, mustahil, dan jaiz bagi rasul dengan benar.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Menelaah </a:t>
            </a:r>
            <a:r>
              <a:rPr lang="id-ID" dirty="0">
                <a:latin typeface="Calibri" pitchFamily="34" charset="0"/>
                <a:cs typeface="Calibri" pitchFamily="34" charset="0"/>
              </a:rPr>
              <a:t>sifat wajib, mustahil, dan jaiz bagi rasul beserta dalilnya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dengan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benar.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id-ID" dirty="0" smtClean="0">
                <a:latin typeface="Calibri" pitchFamily="34" charset="0"/>
                <a:cs typeface="Calibri" pitchFamily="34" charset="0"/>
              </a:rPr>
              <a:t>Mengimplementasikan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perilaku beriman kepada sifat wajib, mustahil,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dan </a:t>
            </a:r>
            <a:r>
              <a:rPr lang="id-ID" dirty="0">
                <a:latin typeface="Calibri" pitchFamily="34" charset="0"/>
                <a:cs typeface="Calibri" pitchFamily="34" charset="0"/>
              </a:rPr>
              <a:t>jaiz bagi rasul dengan benar dalam kehidupan sehari-hari.</a:t>
            </a:r>
            <a:endParaRPr lang="en-ID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52400" y="125270"/>
            <a:ext cx="6415595" cy="1610978"/>
            <a:chOff x="25248" y="-29828"/>
            <a:chExt cx="6322778" cy="1610978"/>
          </a:xfrm>
        </p:grpSpPr>
        <p:grpSp>
          <p:nvGrpSpPr>
            <p:cNvPr id="23" name="Group 22"/>
            <p:cNvGrpSpPr/>
            <p:nvPr/>
          </p:nvGrpSpPr>
          <p:grpSpPr>
            <a:xfrm>
              <a:off x="25248" y="-29828"/>
              <a:ext cx="1552692" cy="1559792"/>
              <a:chOff x="2895601" y="-542991"/>
              <a:chExt cx="960519" cy="960519"/>
            </a:xfrm>
            <a:solidFill>
              <a:srgbClr val="7030A0"/>
            </a:solidFill>
          </p:grpSpPr>
          <p:sp>
            <p:nvSpPr>
              <p:cNvPr id="41" name="Oval 40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685800" y="266809"/>
              <a:ext cx="5497450" cy="118058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Horizontal Scroll 24"/>
            <p:cNvSpPr/>
            <p:nvPr/>
          </p:nvSpPr>
          <p:spPr>
            <a:xfrm>
              <a:off x="878818" y="24225"/>
              <a:ext cx="5469208" cy="1480725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6200" y="21358"/>
              <a:ext cx="1552692" cy="1559792"/>
              <a:chOff x="2895601" y="-542991"/>
              <a:chExt cx="960519" cy="960519"/>
            </a:xfrm>
            <a:solidFill>
              <a:srgbClr val="F286ED"/>
            </a:solidFill>
          </p:grpSpPr>
          <p:grpSp>
            <p:nvGrpSpPr>
              <p:cNvPr id="31" name="Group 30"/>
              <p:cNvGrpSpPr/>
              <p:nvPr/>
            </p:nvGrpSpPr>
            <p:grpSpPr>
              <a:xfrm>
                <a:off x="2895601" y="-542991"/>
                <a:ext cx="960519" cy="960519"/>
                <a:chOff x="2895601" y="-542991"/>
                <a:chExt cx="960519" cy="960519"/>
              </a:xfrm>
              <a:grpFill/>
            </p:grpSpPr>
            <p:sp>
              <p:nvSpPr>
                <p:cNvPr id="39" name="Oval 38"/>
                <p:cNvSpPr/>
                <p:nvPr/>
              </p:nvSpPr>
              <p:spPr>
                <a:xfrm>
                  <a:off x="2895601" y="-542991"/>
                  <a:ext cx="960519" cy="9605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>
                    <a:solidFill>
                      <a:srgbClr val="4F81BD"/>
                    </a:solidFill>
                  </a:endParaRPr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2926336" y="-512255"/>
                  <a:ext cx="898264" cy="8982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181569" y="-75728"/>
                <a:ext cx="369809" cy="383796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</a:t>
                </a:r>
                <a:r>
                  <a:rPr lang="id-ID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7</a:t>
                </a:r>
                <a:endParaRPr lang="en-US" sz="36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096364" y="-431148"/>
                <a:ext cx="539850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Bab</a:t>
                </a:r>
              </a:p>
            </p:txBody>
          </p:sp>
        </p:grpSp>
        <p:sp>
          <p:nvSpPr>
            <p:cNvPr id="29" name="テキスト プレースホルダー 17"/>
            <p:cNvSpPr txBox="1">
              <a:spLocks/>
            </p:cNvSpPr>
            <p:nvPr/>
          </p:nvSpPr>
          <p:spPr>
            <a:xfrm>
              <a:off x="1616878" y="209550"/>
              <a:ext cx="4731148" cy="1028061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d-ID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Sifat Wajib, </a:t>
              </a:r>
              <a:r>
                <a:rPr lang="id-ID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Mustahil</a:t>
              </a:r>
              <a:r>
                <a:rPr lang="id-ID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, dan </a:t>
              </a:r>
              <a:r>
                <a:rPr lang="id-ID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Jaiz bagi </a:t>
              </a:r>
              <a:r>
                <a:rPr lang="id-ID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Rasul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33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1930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ound Diagonal Corner Rectangle 6"/>
          <p:cNvSpPr/>
          <p:nvPr/>
        </p:nvSpPr>
        <p:spPr>
          <a:xfrm>
            <a:off x="1524000" y="1047750"/>
            <a:ext cx="3886200" cy="6858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A. Sifat </a:t>
            </a:r>
            <a:r>
              <a:rPr lang="id-ID" dirty="0"/>
              <a:t>Wajib bagi Rasul</a:t>
            </a:r>
          </a:p>
        </p:txBody>
      </p:sp>
      <p:sp>
        <p:nvSpPr>
          <p:cNvPr id="14" name="Round Diagonal Corner Rectangle 13"/>
          <p:cNvSpPr/>
          <p:nvPr/>
        </p:nvSpPr>
        <p:spPr>
          <a:xfrm>
            <a:off x="3467100" y="1875226"/>
            <a:ext cx="3886200" cy="685800"/>
          </a:xfrm>
          <a:prstGeom prst="round2DiagRect">
            <a:avLst/>
          </a:prstGeom>
          <a:solidFill>
            <a:srgbClr val="7171FB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B. Sifat </a:t>
            </a:r>
            <a:r>
              <a:rPr lang="id-ID" dirty="0"/>
              <a:t>Mustahil bagi Rasul</a:t>
            </a:r>
          </a:p>
        </p:txBody>
      </p:sp>
      <p:sp>
        <p:nvSpPr>
          <p:cNvPr id="15" name="Round Diagonal Corner Rectangle 14"/>
          <p:cNvSpPr/>
          <p:nvPr/>
        </p:nvSpPr>
        <p:spPr>
          <a:xfrm>
            <a:off x="1524000" y="2724150"/>
            <a:ext cx="3886200" cy="685800"/>
          </a:xfrm>
          <a:prstGeom prst="round2DiagRect">
            <a:avLst/>
          </a:prstGeom>
          <a:solidFill>
            <a:srgbClr val="FCFC7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Sifat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Jaiz bagi Rasul</a:t>
            </a:r>
          </a:p>
        </p:txBody>
      </p:sp>
      <p:sp>
        <p:nvSpPr>
          <p:cNvPr id="16" name="Round Diagonal Corner Rectangle 15"/>
          <p:cNvSpPr/>
          <p:nvPr/>
        </p:nvSpPr>
        <p:spPr>
          <a:xfrm>
            <a:off x="3459217" y="3544480"/>
            <a:ext cx="3886200" cy="685800"/>
          </a:xfrm>
          <a:prstGeom prst="round2DiagRect">
            <a:avLst/>
          </a:prstGeom>
          <a:solidFill>
            <a:srgbClr val="78FA72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D. Perilaku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Beriman kepada Sifat Wajib, Mustahil, 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dan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Jaiz bagi Rasul</a:t>
            </a:r>
          </a:p>
        </p:txBody>
      </p:sp>
      <p:sp>
        <p:nvSpPr>
          <p:cNvPr id="8" name="Arc 7"/>
          <p:cNvSpPr/>
          <p:nvPr/>
        </p:nvSpPr>
        <p:spPr>
          <a:xfrm>
            <a:off x="5191217" y="1212644"/>
            <a:ext cx="1143000" cy="1022744"/>
          </a:xfrm>
          <a:prstGeom prst="arc">
            <a:avLst>
              <a:gd name="adj1" fmla="val 14939794"/>
              <a:gd name="adj2" fmla="val 0"/>
            </a:avLst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Arc 18"/>
          <p:cNvSpPr/>
          <p:nvPr/>
        </p:nvSpPr>
        <p:spPr>
          <a:xfrm>
            <a:off x="5191217" y="2876550"/>
            <a:ext cx="1143000" cy="1022744"/>
          </a:xfrm>
          <a:prstGeom prst="arc">
            <a:avLst>
              <a:gd name="adj1" fmla="val 14939794"/>
              <a:gd name="adj2" fmla="val 0"/>
            </a:avLst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Arc 19"/>
          <p:cNvSpPr/>
          <p:nvPr/>
        </p:nvSpPr>
        <p:spPr>
          <a:xfrm flipH="1">
            <a:off x="2514600" y="2082406"/>
            <a:ext cx="1143000" cy="1022744"/>
          </a:xfrm>
          <a:prstGeom prst="arc">
            <a:avLst>
              <a:gd name="adj1" fmla="val 14939794"/>
              <a:gd name="adj2" fmla="val 0"/>
            </a:avLst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45069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3874396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Sifat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Wajib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bagi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Rasul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35600" y="971550"/>
            <a:ext cx="5649600" cy="468000"/>
            <a:chOff x="228600" y="1189350"/>
            <a:chExt cx="5649600" cy="468000"/>
          </a:xfrm>
        </p:grpSpPr>
        <p:sp>
          <p:nvSpPr>
            <p:cNvPr id="12" name="Rounded Rectangle 11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9A0000"/>
                  </a:solidFill>
                </a:rPr>
                <a:t>Siddiq</a:t>
              </a:r>
              <a:endParaRPr lang="id-ID" sz="2200" b="1" dirty="0">
                <a:solidFill>
                  <a:srgbClr val="9A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rgbClr val="9A0000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bg1"/>
                  </a:solidFill>
                </a:rPr>
                <a:t>1</a:t>
              </a:r>
              <a:endParaRPr lang="id-ID" sz="22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30200" y="1200150"/>
              <a:ext cx="3048000" cy="4572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9A0000"/>
                  </a:solidFill>
                </a:rPr>
                <a:t>Jujur/berkata benar</a:t>
              </a:r>
              <a:endParaRPr lang="id-ID" sz="2200" b="1" dirty="0">
                <a:solidFill>
                  <a:srgbClr val="9A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rgbClr val="9A0000"/>
                  </a:solidFill>
                </a:rPr>
                <a:t>=</a:t>
              </a:r>
              <a:endParaRPr lang="id-ID" sz="2200" b="1" dirty="0">
                <a:solidFill>
                  <a:srgbClr val="9A0000"/>
                </a:solidFill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435600" y="1571586"/>
            <a:ext cx="5649600" cy="100016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 smtClean="0">
                <a:solidFill>
                  <a:srgbClr val="9A0000"/>
                </a:solidFill>
              </a:rPr>
              <a:t>Seorang </a:t>
            </a:r>
            <a:r>
              <a:rPr lang="id-ID" dirty="0">
                <a:solidFill>
                  <a:srgbClr val="9A0000"/>
                </a:solidFill>
              </a:rPr>
              <a:t>rasul hanya mengatakan dan melakukan </a:t>
            </a:r>
            <a:r>
              <a:rPr lang="id-ID" dirty="0" smtClean="0">
                <a:solidFill>
                  <a:srgbClr val="9A0000"/>
                </a:solidFill>
              </a:rPr>
              <a:t>sesuatu yang benar</a:t>
            </a:r>
            <a:r>
              <a:rPr lang="id-ID" dirty="0">
                <a:solidFill>
                  <a:srgbClr val="9A0000"/>
                </a:solidFill>
              </a:rPr>
              <a:t>. Tidak mungkin bagi seorang rasul </a:t>
            </a:r>
            <a:r>
              <a:rPr lang="id-ID" dirty="0" smtClean="0">
                <a:solidFill>
                  <a:srgbClr val="9A0000"/>
                </a:solidFill>
              </a:rPr>
              <a:t>untuk berbohong atau </a:t>
            </a:r>
            <a:r>
              <a:rPr lang="id-ID" dirty="0">
                <a:solidFill>
                  <a:srgbClr val="9A0000"/>
                </a:solidFill>
              </a:rPr>
              <a:t>melakukan kesalahan.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961000" y="2724150"/>
            <a:ext cx="5649600" cy="468000"/>
            <a:chOff x="228600" y="1189350"/>
            <a:chExt cx="5649600" cy="468000"/>
          </a:xfrm>
        </p:grpSpPr>
        <p:sp>
          <p:nvSpPr>
            <p:cNvPr id="20" name="Rounded Rectangle 19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accent3">
                      <a:lumMod val="50000"/>
                    </a:schemeClr>
                  </a:solidFill>
                </a:rPr>
                <a:t>Amanah</a:t>
              </a:r>
              <a:endParaRPr lang="id-ID" sz="2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30200" y="1189350"/>
              <a:ext cx="3048000" cy="457200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accent3">
                      <a:lumMod val="50000"/>
                    </a:schemeClr>
                  </a:solidFill>
                </a:rPr>
                <a:t>Terpercaya</a:t>
              </a:r>
              <a:endParaRPr lang="id-ID" sz="2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chemeClr val="accent3">
                      <a:lumMod val="50000"/>
                    </a:schemeClr>
                  </a:solidFill>
                </a:rPr>
                <a:t>=</a:t>
              </a:r>
              <a:endParaRPr lang="id-ID" sz="22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2635268" y="3286008"/>
            <a:ext cx="5975331" cy="122385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Seorang rasul pasti memiliki 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sifat </a:t>
            </a:r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ini karena 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Allah Swt. tidak </a:t>
            </a:r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mungkin 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memilih dan mengutus </a:t>
            </a:r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seseorang yang tidak dapat dipercaya. Seorang rasul merupakan seseorang yang selalu 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bertanggung </a:t>
            </a:r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jawab dalam menjalankan amanahnya. </a:t>
            </a: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Muslim girls education illustrati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75" y="2541108"/>
            <a:ext cx="2636451" cy="263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m  concept illustra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49" y="319952"/>
            <a:ext cx="2543240" cy="254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45069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3874396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Sifat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Wajib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bagi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Rasul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11800" y="988792"/>
            <a:ext cx="5649600" cy="468000"/>
            <a:chOff x="228600" y="1189350"/>
            <a:chExt cx="5649600" cy="468000"/>
          </a:xfrm>
        </p:grpSpPr>
        <p:sp>
          <p:nvSpPr>
            <p:cNvPr id="12" name="Rounded Rectangle 11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tx2">
                      <a:lumMod val="50000"/>
                    </a:schemeClr>
                  </a:solidFill>
                </a:rPr>
                <a:t>Tablig</a:t>
              </a:r>
              <a:endParaRPr lang="id-ID" sz="2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30200" y="1200150"/>
              <a:ext cx="3048000" cy="457200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tx2">
                      <a:lumMod val="50000"/>
                    </a:schemeClr>
                  </a:solidFill>
                </a:rPr>
                <a:t>Menyampaikan</a:t>
              </a:r>
              <a:endParaRPr lang="id-ID" sz="2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chemeClr val="tx2">
                      <a:lumMod val="50000"/>
                    </a:schemeClr>
                  </a:solidFill>
                </a:rPr>
                <a:t>=</a:t>
              </a:r>
              <a:endParaRPr lang="id-ID" sz="2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511800" y="1571586"/>
            <a:ext cx="5649600" cy="10001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 smtClean="0">
                <a:solidFill>
                  <a:schemeClr val="tx2">
                    <a:lumMod val="50000"/>
                  </a:schemeClr>
                </a:solidFill>
              </a:rPr>
              <a:t>Rasul merupakan seseorang </a:t>
            </a:r>
            <a:r>
              <a:rPr lang="id-ID" dirty="0">
                <a:solidFill>
                  <a:schemeClr val="tx2">
                    <a:lumMod val="50000"/>
                  </a:schemeClr>
                </a:solidFill>
              </a:rPr>
              <a:t>yang menerima wahyu dan pasti akan menyampaikan </a:t>
            </a:r>
            <a:r>
              <a:rPr lang="id-ID" dirty="0" smtClean="0">
                <a:solidFill>
                  <a:schemeClr val="tx2">
                    <a:lumMod val="50000"/>
                  </a:schemeClr>
                </a:solidFill>
              </a:rPr>
              <a:t>wahyu </a:t>
            </a:r>
            <a:r>
              <a:rPr lang="id-ID" dirty="0">
                <a:solidFill>
                  <a:schemeClr val="tx2">
                    <a:lumMod val="50000"/>
                  </a:schemeClr>
                </a:solidFill>
              </a:rPr>
              <a:t>tersebut kepada umat manusia.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037200" y="2724150"/>
            <a:ext cx="5649600" cy="468000"/>
            <a:chOff x="228600" y="1189350"/>
            <a:chExt cx="5649600" cy="468000"/>
          </a:xfrm>
        </p:grpSpPr>
        <p:sp>
          <p:nvSpPr>
            <p:cNvPr id="20" name="Rounded Rectangle 19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accent6">
                      <a:lumMod val="50000"/>
                    </a:schemeClr>
                  </a:solidFill>
                </a:rPr>
                <a:t>Fatanah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bg1"/>
                  </a:solidFill>
                </a:rPr>
                <a:t>4</a:t>
              </a:r>
              <a:endParaRPr lang="id-ID" sz="2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30200" y="1189350"/>
              <a:ext cx="3048000" cy="457200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accent6">
                      <a:lumMod val="50000"/>
                    </a:schemeClr>
                  </a:solidFill>
                </a:rPr>
                <a:t>Cerdas</a:t>
              </a:r>
              <a:endParaRPr lang="id-ID" sz="2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chemeClr val="accent6">
                      <a:lumMod val="50000"/>
                    </a:schemeClr>
                  </a:solidFill>
                </a:rPr>
                <a:t>=</a:t>
              </a:r>
              <a:endParaRPr lang="id-ID" sz="2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2711468" y="3286008"/>
            <a:ext cx="5975331" cy="122385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Para rasul memperoleh anugerah berupa kecerdasan dari Allah Swt. Hal tersebut bertujuan agar para rasul dapat dengan mudah memahami wahyu dan ayat-ayat Allah Swt serta menangani masalah-masalah dalam berdakwah.</a:t>
            </a:r>
            <a:endParaRPr lang="id-ID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9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9" y="170323"/>
            <a:ext cx="4954049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3" y="239361"/>
            <a:ext cx="455006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Sifat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Mustahil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bagi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Rasul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46400" y="971550"/>
            <a:ext cx="5649600" cy="468000"/>
            <a:chOff x="228600" y="1189350"/>
            <a:chExt cx="5649600" cy="468000"/>
          </a:xfrm>
        </p:grpSpPr>
        <p:sp>
          <p:nvSpPr>
            <p:cNvPr id="12" name="Rounded Rectangle 11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accent4">
                      <a:lumMod val="50000"/>
                    </a:schemeClr>
                  </a:solidFill>
                </a:rPr>
                <a:t>Kizib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bg1"/>
                  </a:solidFill>
                </a:rPr>
                <a:t>1</a:t>
              </a:r>
              <a:endParaRPr lang="id-ID" sz="22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30200" y="1200150"/>
              <a:ext cx="3048000" cy="457200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accent4">
                      <a:lumMod val="50000"/>
                    </a:schemeClr>
                  </a:solidFill>
                </a:rPr>
                <a:t>Bohong</a:t>
              </a:r>
              <a:endParaRPr lang="id-ID" sz="2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chemeClr val="accent4">
                      <a:lumMod val="50000"/>
                    </a:schemeClr>
                  </a:solidFill>
                </a:rPr>
                <a:t>=</a:t>
              </a:r>
              <a:endParaRPr lang="id-ID" sz="22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446400" y="1571586"/>
            <a:ext cx="5649600" cy="100016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 smtClean="0">
                <a:solidFill>
                  <a:schemeClr val="accent4">
                    <a:lumMod val="50000"/>
                  </a:schemeClr>
                </a:solidFill>
              </a:rPr>
              <a:t>Se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orang </a:t>
            </a:r>
            <a:r>
              <a:rPr lang="sv-SE" dirty="0">
                <a:solidFill>
                  <a:schemeClr val="accent4">
                    <a:lumMod val="50000"/>
                  </a:schemeClr>
                </a:solidFill>
              </a:rPr>
              <a:t>rasul </a:t>
            </a:r>
            <a:r>
              <a:rPr lang="id-ID" dirty="0" smtClean="0">
                <a:solidFill>
                  <a:schemeClr val="accent4">
                    <a:lumMod val="50000"/>
                  </a:schemeClr>
                </a:solidFill>
              </a:rPr>
              <a:t>tidak mungkin 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berbohong ketika </a:t>
            </a:r>
            <a:r>
              <a:rPr lang="sv-SE" dirty="0">
                <a:solidFill>
                  <a:schemeClr val="accent4">
                    <a:lumMod val="50000"/>
                  </a:schemeClr>
                </a:solidFill>
              </a:rPr>
              <a:t>menyampaikan wahyu dari Allah 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Swt</a:t>
            </a:r>
            <a:r>
              <a:rPr lang="id-ID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sv-SE" dirty="0">
                <a:solidFill>
                  <a:schemeClr val="accent4">
                    <a:lumMod val="50000"/>
                  </a:schemeClr>
                </a:solidFill>
              </a:rPr>
              <a:t> Seorang rasul 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akan</a:t>
            </a:r>
            <a:r>
              <a:rPr lang="id-ID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selalu melakukan </a:t>
            </a:r>
            <a:r>
              <a:rPr lang="sv-SE" dirty="0">
                <a:solidFill>
                  <a:schemeClr val="accent4">
                    <a:lumMod val="50000"/>
                  </a:schemeClr>
                </a:solidFill>
              </a:rPr>
              <a:t>perbuatan yang </a:t>
            </a:r>
            <a:r>
              <a:rPr lang="sv-SE" dirty="0" smtClean="0">
                <a:solidFill>
                  <a:schemeClr val="accent4">
                    <a:lumMod val="50000"/>
                  </a:schemeClr>
                </a:solidFill>
              </a:rPr>
              <a:t>benar</a:t>
            </a:r>
            <a:r>
              <a:rPr lang="sv-SE" dirty="0">
                <a:solidFill>
                  <a:schemeClr val="accent4">
                    <a:lumMod val="50000"/>
                  </a:schemeClr>
                </a:solidFill>
              </a:rPr>
              <a:t>,</a:t>
            </a:r>
            <a:endParaRPr lang="id-ID" dirty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971800" y="2722343"/>
            <a:ext cx="5791200" cy="468000"/>
            <a:chOff x="228600" y="1189350"/>
            <a:chExt cx="5791200" cy="468000"/>
          </a:xfrm>
        </p:grpSpPr>
        <p:sp>
          <p:nvSpPr>
            <p:cNvPr id="20" name="Rounded Rectangle 19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tx1"/>
                  </a:solidFill>
                </a:rPr>
                <a:t>Khianat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30200" y="1207906"/>
              <a:ext cx="3189600" cy="438644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tx1"/>
                  </a:solidFill>
                </a:rPr>
                <a:t>Tidak dapat diperpercaya</a:t>
              </a:r>
              <a:endParaRPr lang="id-ID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/>
                <a:t>=</a:t>
              </a:r>
              <a:endParaRPr lang="id-ID" sz="2200" b="1" dirty="0"/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2819400" y="3286008"/>
            <a:ext cx="5943600" cy="122385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>
                <a:solidFill>
                  <a:schemeClr val="tx1"/>
                </a:solidFill>
              </a:rPr>
              <a:t>Seorang rasul sangat </a:t>
            </a:r>
            <a:r>
              <a:rPr lang="id-ID" dirty="0" smtClean="0">
                <a:solidFill>
                  <a:schemeClr val="tx1"/>
                </a:solidFill>
              </a:rPr>
              <a:t>mustahil memiliki </a:t>
            </a:r>
            <a:r>
              <a:rPr lang="id-ID" dirty="0">
                <a:solidFill>
                  <a:schemeClr val="tx1"/>
                </a:solidFill>
              </a:rPr>
              <a:t>sifat ini karena mereka adalah </a:t>
            </a:r>
            <a:r>
              <a:rPr lang="id-ID" dirty="0" smtClean="0">
                <a:solidFill>
                  <a:schemeClr val="tx1"/>
                </a:solidFill>
              </a:rPr>
              <a:t>orang-orang </a:t>
            </a:r>
            <a:r>
              <a:rPr lang="id-ID" dirty="0">
                <a:solidFill>
                  <a:schemeClr val="tx1"/>
                </a:solidFill>
              </a:rPr>
              <a:t>yang mendapatkan kepercayaan dari Allah </a:t>
            </a:r>
            <a:r>
              <a:rPr lang="id-ID" dirty="0" smtClean="0">
                <a:solidFill>
                  <a:schemeClr val="tx1"/>
                </a:solidFill>
              </a:rPr>
              <a:t>Swt. Mereka akan berusaha menjalankan amanah dakwah semaksimal mungkin. </a:t>
            </a:r>
            <a:endParaRPr lang="id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16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11800" y="970640"/>
            <a:ext cx="5649600" cy="468000"/>
            <a:chOff x="228600" y="1189350"/>
            <a:chExt cx="5649600" cy="468000"/>
          </a:xfrm>
        </p:grpSpPr>
        <p:sp>
          <p:nvSpPr>
            <p:cNvPr id="12" name="Rounded Rectangle 11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rgbClr val="FF9015"/>
                  </a:solidFill>
                </a:rPr>
                <a:t>Kitman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30200" y="1200150"/>
              <a:ext cx="3048000" cy="457200"/>
            </a:xfrm>
            <a:prstGeom prst="round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FF9015"/>
                  </a:solidFill>
                </a:rPr>
                <a:t>Menyembunyikan</a:t>
              </a:r>
              <a:endParaRPr lang="id-ID" sz="2200" b="1" dirty="0">
                <a:solidFill>
                  <a:srgbClr val="FF9015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rgbClr val="FF9015"/>
                  </a:solidFill>
                </a:rPr>
                <a:t>=</a:t>
              </a:r>
              <a:endParaRPr lang="id-ID" sz="2200" b="1" dirty="0">
                <a:solidFill>
                  <a:srgbClr val="FF9015"/>
                </a:solidFill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511800" y="1571585"/>
            <a:ext cx="5649600" cy="127215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>
                <a:solidFill>
                  <a:srgbClr val="FF9015"/>
                </a:solidFill>
              </a:rPr>
              <a:t>Rasul tidak akan </a:t>
            </a:r>
            <a:r>
              <a:rPr lang="id-ID" dirty="0" smtClean="0">
                <a:solidFill>
                  <a:srgbClr val="FF9015"/>
                </a:solidFill>
              </a:rPr>
              <a:t>menutup-nutupi </a:t>
            </a:r>
            <a:r>
              <a:rPr lang="id-ID" dirty="0">
                <a:solidFill>
                  <a:srgbClr val="FF9015"/>
                </a:solidFill>
              </a:rPr>
              <a:t>apa yang telah </a:t>
            </a:r>
            <a:r>
              <a:rPr lang="id-ID" dirty="0" smtClean="0">
                <a:solidFill>
                  <a:srgbClr val="FF9015"/>
                </a:solidFill>
              </a:rPr>
              <a:t>dia terima </a:t>
            </a:r>
            <a:r>
              <a:rPr lang="id-ID" dirty="0">
                <a:solidFill>
                  <a:srgbClr val="FF9015"/>
                </a:solidFill>
              </a:rPr>
              <a:t>dari Tuhannya. </a:t>
            </a:r>
            <a:r>
              <a:rPr lang="id-ID" dirty="0" smtClean="0">
                <a:solidFill>
                  <a:srgbClr val="FF9015"/>
                </a:solidFill>
              </a:rPr>
              <a:t>Mereka akan </a:t>
            </a:r>
            <a:r>
              <a:rPr lang="id-ID" dirty="0">
                <a:solidFill>
                  <a:srgbClr val="FF9015"/>
                </a:solidFill>
              </a:rPr>
              <a:t>menyampaikan semua risalah yang perlu diketahui </a:t>
            </a:r>
            <a:r>
              <a:rPr lang="id-ID" dirty="0" smtClean="0">
                <a:solidFill>
                  <a:srgbClr val="FF9015"/>
                </a:solidFill>
              </a:rPr>
              <a:t>oleh </a:t>
            </a:r>
            <a:r>
              <a:rPr lang="id-ID" dirty="0">
                <a:solidFill>
                  <a:srgbClr val="FF9015"/>
                </a:solidFill>
              </a:rPr>
              <a:t>umat manusia sebelum mereka meninggal dunia.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037200" y="2963780"/>
            <a:ext cx="5649600" cy="468000"/>
            <a:chOff x="228600" y="1189350"/>
            <a:chExt cx="5649600" cy="468000"/>
          </a:xfrm>
        </p:grpSpPr>
        <p:sp>
          <p:nvSpPr>
            <p:cNvPr id="20" name="Rounded Rectangle 19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gradFill flip="none" rotWithShape="1">
              <a:gsLst>
                <a:gs pos="0">
                  <a:srgbClr val="FF19E4">
                    <a:tint val="66000"/>
                    <a:satMod val="160000"/>
                  </a:srgbClr>
                </a:gs>
                <a:gs pos="50000">
                  <a:srgbClr val="FF19E4">
                    <a:tint val="44500"/>
                    <a:satMod val="160000"/>
                  </a:srgbClr>
                </a:gs>
                <a:gs pos="100000">
                  <a:srgbClr val="FF19E4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19E4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>
                  <a:solidFill>
                    <a:srgbClr val="C800B0"/>
                  </a:solidFill>
                </a:rPr>
                <a:t>Baladah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228600" y="1189350"/>
              <a:ext cx="468000" cy="468000"/>
            </a:xfrm>
            <a:prstGeom prst="ellipse">
              <a:avLst/>
            </a:prstGeom>
            <a:solidFill>
              <a:srgbClr val="FF19E4"/>
            </a:solidFill>
            <a:ln>
              <a:solidFill>
                <a:srgbClr val="C800B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chemeClr val="bg1"/>
                  </a:solidFill>
                </a:rPr>
                <a:t>4</a:t>
              </a:r>
              <a:endParaRPr lang="id-ID" sz="2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830200" y="1189350"/>
              <a:ext cx="3048000" cy="457200"/>
            </a:xfrm>
            <a:prstGeom prst="roundRect">
              <a:avLst/>
            </a:prstGeom>
            <a:gradFill flip="none" rotWithShape="1">
              <a:gsLst>
                <a:gs pos="0">
                  <a:srgbClr val="FF19E4">
                    <a:tint val="66000"/>
                    <a:satMod val="160000"/>
                  </a:srgbClr>
                </a:gs>
                <a:gs pos="50000">
                  <a:srgbClr val="FF19E4">
                    <a:tint val="44500"/>
                    <a:satMod val="160000"/>
                  </a:srgbClr>
                </a:gs>
                <a:gs pos="100000">
                  <a:srgbClr val="FF19E4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FF19E4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C800B0"/>
                  </a:solidFill>
                </a:rPr>
                <a:t>Bodoh</a:t>
              </a:r>
              <a:endParaRPr lang="id-ID" sz="2200" b="1" dirty="0">
                <a:solidFill>
                  <a:srgbClr val="C800B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rgbClr val="C800B0"/>
                  </a:solidFill>
                </a:rPr>
                <a:t>=</a:t>
              </a:r>
              <a:endParaRPr lang="id-ID" sz="2200" b="1" dirty="0">
                <a:solidFill>
                  <a:srgbClr val="C800B0"/>
                </a:solidFill>
              </a:endParaRPr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3037200" y="3529535"/>
            <a:ext cx="5649600" cy="1023415"/>
          </a:xfrm>
          <a:prstGeom prst="roundRect">
            <a:avLst/>
          </a:prstGeom>
          <a:gradFill flip="none" rotWithShape="1">
            <a:gsLst>
              <a:gs pos="0">
                <a:srgbClr val="FF19E4">
                  <a:tint val="66000"/>
                  <a:satMod val="160000"/>
                </a:srgbClr>
              </a:gs>
              <a:gs pos="50000">
                <a:srgbClr val="FF19E4">
                  <a:tint val="44500"/>
                  <a:satMod val="160000"/>
                </a:srgbClr>
              </a:gs>
              <a:gs pos="100000">
                <a:srgbClr val="FF19E4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FF19E4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>
                <a:solidFill>
                  <a:srgbClr val="C800B0"/>
                </a:solidFill>
              </a:rPr>
              <a:t>Rasul mustahil memiliki sifat bodoh karena para Rasul </a:t>
            </a:r>
            <a:r>
              <a:rPr lang="id-ID" dirty="0" smtClean="0">
                <a:solidFill>
                  <a:srgbClr val="C800B0"/>
                </a:solidFill>
              </a:rPr>
              <a:t>merupakan manusia-manusia </a:t>
            </a:r>
            <a:r>
              <a:rPr lang="id-ID" dirty="0">
                <a:solidFill>
                  <a:srgbClr val="C800B0"/>
                </a:solidFill>
              </a:rPr>
              <a:t>terbaik pilihan </a:t>
            </a:r>
            <a:r>
              <a:rPr lang="id-ID" dirty="0" smtClean="0">
                <a:solidFill>
                  <a:srgbClr val="C800B0"/>
                </a:solidFill>
              </a:rPr>
              <a:t>Allah </a:t>
            </a:r>
            <a:r>
              <a:rPr lang="id-ID" dirty="0">
                <a:solidFill>
                  <a:srgbClr val="C800B0"/>
                </a:solidFill>
              </a:rPr>
              <a:t>Swt. yang lebih tinggi kedudukannya daripada manusia </a:t>
            </a:r>
            <a:r>
              <a:rPr lang="id-ID" dirty="0" smtClean="0">
                <a:solidFill>
                  <a:srgbClr val="C800B0"/>
                </a:solidFill>
              </a:rPr>
              <a:t>biasa</a:t>
            </a:r>
            <a:r>
              <a:rPr lang="id-ID" dirty="0">
                <a:solidFill>
                  <a:srgbClr val="C800B0"/>
                </a:solidFill>
              </a:rPr>
              <a:t>. 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9" y="170323"/>
            <a:ext cx="4954049" cy="72502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92803" y="239361"/>
            <a:ext cx="455006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Sifat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Mustahil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bagi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Rasul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1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45069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3874396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Sifat Jaiz bagi Rasul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02292" y="1123950"/>
            <a:ext cx="3608920" cy="444044"/>
            <a:chOff x="904269" y="1194749"/>
            <a:chExt cx="3608920" cy="444044"/>
          </a:xfrm>
        </p:grpSpPr>
        <p:sp>
          <p:nvSpPr>
            <p:cNvPr id="12" name="Rounded Rectangle 11"/>
            <p:cNvSpPr/>
            <p:nvPr/>
          </p:nvSpPr>
          <p:spPr>
            <a:xfrm>
              <a:off x="904269" y="1200150"/>
              <a:ext cx="1447800" cy="432000"/>
            </a:xfrm>
            <a:prstGeom prst="roundRect">
              <a:avLst/>
            </a:prstGeom>
            <a:gradFill flip="none" rotWithShape="1">
              <a:gsLst>
                <a:gs pos="0">
                  <a:srgbClr val="10BCAC">
                    <a:tint val="66000"/>
                    <a:satMod val="160000"/>
                  </a:srgbClr>
                </a:gs>
                <a:gs pos="50000">
                  <a:srgbClr val="10BCAC">
                    <a:tint val="44500"/>
                    <a:satMod val="160000"/>
                  </a:srgbClr>
                </a:gs>
                <a:gs pos="100000">
                  <a:srgbClr val="10BCAC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10BCAC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0D978A"/>
                  </a:solidFill>
                </a:rPr>
                <a:t>Jaiz</a:t>
              </a:r>
              <a:endParaRPr lang="id-ID" sz="2200" b="1" dirty="0">
                <a:solidFill>
                  <a:srgbClr val="0D978A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830200" y="1194749"/>
              <a:ext cx="1682989" cy="437401"/>
            </a:xfrm>
            <a:prstGeom prst="roundRect">
              <a:avLst/>
            </a:prstGeom>
            <a:gradFill flip="none" rotWithShape="1">
              <a:gsLst>
                <a:gs pos="0">
                  <a:srgbClr val="10BCAC">
                    <a:tint val="66000"/>
                    <a:satMod val="160000"/>
                  </a:srgbClr>
                </a:gs>
                <a:gs pos="50000">
                  <a:srgbClr val="10BCAC">
                    <a:tint val="44500"/>
                    <a:satMod val="160000"/>
                  </a:srgbClr>
                </a:gs>
                <a:gs pos="100000">
                  <a:srgbClr val="10BCAC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10BCAC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d-ID" sz="2200" b="1" dirty="0" smtClean="0">
                  <a:solidFill>
                    <a:srgbClr val="0D978A"/>
                  </a:solidFill>
                </a:rPr>
                <a:t>Boleh</a:t>
              </a:r>
              <a:endParaRPr lang="id-ID" sz="2200" b="1" dirty="0">
                <a:solidFill>
                  <a:srgbClr val="0D978A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8269" y="1207906"/>
              <a:ext cx="325731" cy="43088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d-ID" sz="2200" b="1" dirty="0" smtClean="0">
                  <a:solidFill>
                    <a:srgbClr val="10BCAC"/>
                  </a:solidFill>
                </a:rPr>
                <a:t>=</a:t>
              </a:r>
              <a:endParaRPr lang="id-ID" sz="2200" b="1" dirty="0">
                <a:solidFill>
                  <a:srgbClr val="10BCAC"/>
                </a:solidFill>
              </a:endParaRP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296412" y="1711047"/>
            <a:ext cx="4578589" cy="2337247"/>
          </a:xfrm>
          <a:prstGeom prst="roundRect">
            <a:avLst/>
          </a:prstGeom>
          <a:gradFill flip="none" rotWithShape="1">
            <a:gsLst>
              <a:gs pos="0">
                <a:srgbClr val="10BCAC">
                  <a:tint val="66000"/>
                  <a:satMod val="160000"/>
                </a:srgbClr>
              </a:gs>
              <a:gs pos="50000">
                <a:srgbClr val="10BCAC">
                  <a:tint val="44500"/>
                  <a:satMod val="160000"/>
                </a:srgbClr>
              </a:gs>
              <a:gs pos="100000">
                <a:srgbClr val="10BCAC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10BCA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d-ID" dirty="0">
                <a:solidFill>
                  <a:srgbClr val="0D978A"/>
                </a:solidFill>
              </a:rPr>
              <a:t>sifat jaiz bagi </a:t>
            </a:r>
            <a:r>
              <a:rPr lang="id-ID" dirty="0" smtClean="0">
                <a:solidFill>
                  <a:srgbClr val="0D978A"/>
                </a:solidFill>
              </a:rPr>
              <a:t>rasul </a:t>
            </a:r>
            <a:r>
              <a:rPr lang="id-ID" dirty="0">
                <a:solidFill>
                  <a:srgbClr val="0D978A"/>
                </a:solidFill>
              </a:rPr>
              <a:t>artinya sifat-sifat yang boleh jadi ada pada diri </a:t>
            </a:r>
            <a:r>
              <a:rPr lang="id-ID" dirty="0" smtClean="0">
                <a:solidFill>
                  <a:srgbClr val="0D978A"/>
                </a:solidFill>
              </a:rPr>
              <a:t>rasul dan hanya satu</a:t>
            </a:r>
            <a:r>
              <a:rPr lang="id-ID" dirty="0">
                <a:solidFill>
                  <a:srgbClr val="0D978A"/>
                </a:solidFill>
              </a:rPr>
              <a:t>, yaitu </a:t>
            </a:r>
            <a:r>
              <a:rPr lang="id-ID" i="1" dirty="0" smtClean="0">
                <a:solidFill>
                  <a:srgbClr val="0D978A"/>
                </a:solidFill>
              </a:rPr>
              <a:t>al-a‘rādul basyariyyah</a:t>
            </a:r>
            <a:r>
              <a:rPr lang="id-ID" dirty="0" smtClean="0">
                <a:solidFill>
                  <a:srgbClr val="0D978A"/>
                </a:solidFill>
              </a:rPr>
              <a:t>. Artinya </a:t>
            </a:r>
            <a:r>
              <a:rPr lang="id-ID" dirty="0">
                <a:solidFill>
                  <a:srgbClr val="0D978A"/>
                </a:solidFill>
              </a:rPr>
              <a:t>rasul juga memiliki kesamaan dengan manusia pada </a:t>
            </a:r>
            <a:r>
              <a:rPr lang="id-ID" dirty="0" smtClean="0">
                <a:solidFill>
                  <a:srgbClr val="0D978A"/>
                </a:solidFill>
              </a:rPr>
              <a:t>umumnya seperti </a:t>
            </a:r>
            <a:r>
              <a:rPr lang="id-ID" dirty="0">
                <a:solidFill>
                  <a:srgbClr val="0D978A"/>
                </a:solidFill>
              </a:rPr>
              <a:t>lapar, haus, senang, </a:t>
            </a:r>
            <a:r>
              <a:rPr lang="id-ID" dirty="0" smtClean="0">
                <a:solidFill>
                  <a:srgbClr val="0D978A"/>
                </a:solidFill>
              </a:rPr>
              <a:t>sedih</a:t>
            </a:r>
            <a:r>
              <a:rPr lang="id-ID" dirty="0">
                <a:solidFill>
                  <a:srgbClr val="0D978A"/>
                </a:solidFill>
              </a:rPr>
              <a:t>, tidur, menikah, dan sifat-sifat umum pada manusia lainnya.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001" y="1123950"/>
            <a:ext cx="4497599" cy="337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73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erlangga.id/public/ESI/data/preview/shutterstock106529435jpg_4ed3afdfc92c378c6be80b20f50cc02c_1810020529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4033"/>
            <a:ext cx="9144000" cy="610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7150"/>
            <a:ext cx="7162800" cy="11238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3804" y="83665"/>
            <a:ext cx="6465196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Perilaku Beriman kepada Sifat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Wajib, Mustahil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,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dan 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Jaiz bagi Rasul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Round Diagonal Corner Rectangle 9"/>
          <p:cNvSpPr/>
          <p:nvPr/>
        </p:nvSpPr>
        <p:spPr>
          <a:xfrm>
            <a:off x="792131" y="1361567"/>
            <a:ext cx="50292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1. Meyakini </a:t>
            </a:r>
            <a:r>
              <a:rPr lang="id-ID" sz="1600" dirty="0"/>
              <a:t>sifat-sifat wajib bagi rasul dan meneladaninya.</a:t>
            </a:r>
          </a:p>
        </p:txBody>
      </p:sp>
      <p:sp>
        <p:nvSpPr>
          <p:cNvPr id="11" name="Round Diagonal Corner Rectangle 10"/>
          <p:cNvSpPr/>
          <p:nvPr/>
        </p:nvSpPr>
        <p:spPr>
          <a:xfrm>
            <a:off x="792131" y="1858643"/>
            <a:ext cx="53340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2. Meyakini </a:t>
            </a:r>
            <a:r>
              <a:rPr lang="id-ID" sz="1600" dirty="0"/>
              <a:t>bahwa para rasul memiliki kedudukan yang mulia.</a:t>
            </a:r>
          </a:p>
        </p:txBody>
      </p:sp>
      <p:sp>
        <p:nvSpPr>
          <p:cNvPr id="14" name="Round Diagonal Corner Rectangle 13"/>
          <p:cNvSpPr/>
          <p:nvPr/>
        </p:nvSpPr>
        <p:spPr>
          <a:xfrm>
            <a:off x="792131" y="2355719"/>
            <a:ext cx="77760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3. Semakin </a:t>
            </a:r>
            <a:r>
              <a:rPr lang="id-ID" sz="1600" dirty="0"/>
              <a:t>yakin dengan ajaran yang dibawa oleh rasul </a:t>
            </a:r>
            <a:r>
              <a:rPr lang="id-ID" sz="1600" dirty="0" smtClean="0"/>
              <a:t>dan mengamalkan </a:t>
            </a:r>
            <a:r>
              <a:rPr lang="id-ID" sz="1600" dirty="0"/>
              <a:t>sunah-sunahnya</a:t>
            </a:r>
          </a:p>
        </p:txBody>
      </p:sp>
      <p:sp>
        <p:nvSpPr>
          <p:cNvPr id="16" name="Round Diagonal Corner Rectangle 15"/>
          <p:cNvSpPr/>
          <p:nvPr/>
        </p:nvSpPr>
        <p:spPr>
          <a:xfrm>
            <a:off x="792131" y="2852795"/>
            <a:ext cx="68580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4. Menyadari </a:t>
            </a:r>
            <a:r>
              <a:rPr lang="id-ID" sz="1600" dirty="0"/>
              <a:t>bahwa kita hanyalah manusia biasa </a:t>
            </a:r>
            <a:r>
              <a:rPr lang="id-ID" sz="1600" dirty="0" smtClean="0"/>
              <a:t>yang penuh dengan </a:t>
            </a:r>
            <a:r>
              <a:rPr lang="id-ID" sz="1600" dirty="0"/>
              <a:t>kesalahan.</a:t>
            </a:r>
          </a:p>
        </p:txBody>
      </p:sp>
      <p:sp>
        <p:nvSpPr>
          <p:cNvPr id="19" name="Round Diagonal Corner Rectangle 18"/>
          <p:cNvSpPr/>
          <p:nvPr/>
        </p:nvSpPr>
        <p:spPr>
          <a:xfrm>
            <a:off x="792131" y="3351282"/>
            <a:ext cx="56388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5. Senantiasa </a:t>
            </a:r>
            <a:r>
              <a:rPr lang="id-ID" sz="1600" dirty="0"/>
              <a:t>beristigfar dan memohon ampun kepada Allah Swt</a:t>
            </a:r>
          </a:p>
        </p:txBody>
      </p:sp>
      <p:sp>
        <p:nvSpPr>
          <p:cNvPr id="20" name="Round Diagonal Corner Rectangle 19"/>
          <p:cNvSpPr/>
          <p:nvPr/>
        </p:nvSpPr>
        <p:spPr>
          <a:xfrm>
            <a:off x="792131" y="3852223"/>
            <a:ext cx="7620000" cy="432000"/>
          </a:xfrm>
          <a:prstGeom prst="round2DiagRect">
            <a:avLst/>
          </a:prstGeom>
          <a:solidFill>
            <a:srgbClr val="FF6D6D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600" dirty="0" smtClean="0"/>
              <a:t>6. Menaati </a:t>
            </a:r>
            <a:r>
              <a:rPr lang="id-ID" sz="1600" dirty="0"/>
              <a:t>semua perintah Allah Swt. dan rasul-Nya, </a:t>
            </a:r>
            <a:r>
              <a:rPr lang="id-ID" sz="1600" dirty="0" smtClean="0"/>
              <a:t>serta menjauhi </a:t>
            </a:r>
            <a:r>
              <a:rPr lang="id-ID" sz="1600" dirty="0"/>
              <a:t>segala larangan-Nya</a:t>
            </a:r>
          </a:p>
        </p:txBody>
      </p:sp>
    </p:spTree>
    <p:extLst>
      <p:ext uri="{BB962C8B-B14F-4D97-AF65-F5344CB8AC3E}">
        <p14:creationId xmlns:p14="http://schemas.microsoft.com/office/powerpoint/2010/main" val="34715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4888</TotalTime>
  <Words>647</Words>
  <Application>Microsoft Office PowerPoint</Application>
  <PresentationFormat>On-screen Show (16:9)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ae_Ouhod</vt:lpstr>
      <vt:lpstr>Arial</vt:lpstr>
      <vt:lpstr>Calibri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398</cp:revision>
  <cp:lastPrinted>2022-04-09T01:52:42Z</cp:lastPrinted>
  <dcterms:created xsi:type="dcterms:W3CDTF">2022-01-17T01:37:52Z</dcterms:created>
  <dcterms:modified xsi:type="dcterms:W3CDTF">2024-10-03T08:15:05Z</dcterms:modified>
</cp:coreProperties>
</file>