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8" r:id="rId2"/>
    <p:sldId id="281" r:id="rId3"/>
    <p:sldId id="282" r:id="rId4"/>
    <p:sldId id="283" r:id="rId5"/>
    <p:sldId id="327" r:id="rId6"/>
    <p:sldId id="329" r:id="rId7"/>
    <p:sldId id="328" r:id="rId8"/>
    <p:sldId id="330" r:id="rId9"/>
    <p:sldId id="331" r:id="rId10"/>
    <p:sldId id="332" r:id="rId11"/>
    <p:sldId id="292" r:id="rId12"/>
  </p:sldIdLst>
  <p:sldSz cx="9144000" cy="5143500" type="screen16x9"/>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71D"/>
    <a:srgbClr val="E3FBA7"/>
    <a:srgbClr val="4F81BD"/>
    <a:srgbClr val="CC0000"/>
    <a:srgbClr val="B40000"/>
    <a:srgbClr val="D1B301"/>
    <a:srgbClr val="F5D201"/>
    <a:srgbClr val="FEDF22"/>
    <a:srgbClr val="FEE658"/>
    <a:srgbClr val="FEE5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5" autoAdjust="0"/>
    <p:restoredTop sz="90364" autoAdjust="0"/>
  </p:normalViewPr>
  <p:slideViewPr>
    <p:cSldViewPr>
      <p:cViewPr varScale="1">
        <p:scale>
          <a:sx n="83" d="100"/>
          <a:sy n="83" d="100"/>
        </p:scale>
        <p:origin x="930"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62E6E017-A963-4A82-B8B2-F25912348ED9}" type="datetimeFigureOut">
              <a:rPr lang="en-US" smtClean="0"/>
              <a:t>10/3/2024</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2BED2E8A-BC53-4118-AA88-80264F1A9751}" type="slidenum">
              <a:rPr lang="en-US" smtClean="0"/>
              <a:t>‹#›</a:t>
            </a:fld>
            <a:endParaRPr lang="en-US"/>
          </a:p>
        </p:txBody>
      </p:sp>
    </p:spTree>
    <p:extLst>
      <p:ext uri="{BB962C8B-B14F-4D97-AF65-F5344CB8AC3E}">
        <p14:creationId xmlns:p14="http://schemas.microsoft.com/office/powerpoint/2010/main" val="909689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65738" y="0"/>
            <a:ext cx="4029075" cy="350838"/>
          </a:xfrm>
          <a:prstGeom prst="rect">
            <a:avLst/>
          </a:prstGeom>
        </p:spPr>
        <p:txBody>
          <a:bodyPr vert="horz" lIns="91440" tIns="45720" rIns="91440" bIns="45720" rtlCol="0"/>
          <a:lstStyle>
            <a:lvl1pPr algn="r">
              <a:defRPr sz="1200"/>
            </a:lvl1pPr>
          </a:lstStyle>
          <a:p>
            <a:fld id="{22E276CD-5A03-400B-9626-9CAC9FC07700}" type="datetimeFigureOut">
              <a:rPr lang="en-US" smtClean="0"/>
              <a:t>10/3/2024</a:t>
            </a:fld>
            <a:endParaRPr lang="en-US"/>
          </a:p>
        </p:txBody>
      </p:sp>
      <p:sp>
        <p:nvSpPr>
          <p:cNvPr id="4" name="Slide Image Placeholder 3"/>
          <p:cNvSpPr>
            <a:spLocks noGrp="1" noRot="1" noChangeAspect="1"/>
          </p:cNvSpPr>
          <p:nvPr>
            <p:ph type="sldImg" idx="2"/>
          </p:nvPr>
        </p:nvSpPr>
        <p:spPr>
          <a:xfrm>
            <a:off x="2546350" y="876300"/>
            <a:ext cx="4203700"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30275" y="3373438"/>
            <a:ext cx="7435850"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29075"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65738" y="6659563"/>
            <a:ext cx="4029075" cy="350837"/>
          </a:xfrm>
          <a:prstGeom prst="rect">
            <a:avLst/>
          </a:prstGeom>
        </p:spPr>
        <p:txBody>
          <a:bodyPr vert="horz" lIns="91440" tIns="45720" rIns="91440" bIns="45720" rtlCol="0" anchor="b"/>
          <a:lstStyle>
            <a:lvl1pPr algn="r">
              <a:defRPr sz="1200"/>
            </a:lvl1pPr>
          </a:lstStyle>
          <a:p>
            <a:fld id="{E74A5CCB-EE0E-4589-AFE9-2AE502C1D065}" type="slidenum">
              <a:rPr lang="en-US" smtClean="0"/>
              <a:t>‹#›</a:t>
            </a:fld>
            <a:endParaRPr lang="en-US"/>
          </a:p>
        </p:txBody>
      </p:sp>
    </p:spTree>
    <p:extLst>
      <p:ext uri="{BB962C8B-B14F-4D97-AF65-F5344CB8AC3E}">
        <p14:creationId xmlns:p14="http://schemas.microsoft.com/office/powerpoint/2010/main" val="2923082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302940"/>
            <a:ext cx="9144000" cy="850392"/>
          </a:xfrm>
          <a:prstGeom prst="rect">
            <a:avLst/>
          </a:prstGeom>
        </p:spPr>
      </p:pic>
      <p:sp>
        <p:nvSpPr>
          <p:cNvPr id="4" name="Rectangle 3">
            <a:extLst>
              <a:ext uri="{FF2B5EF4-FFF2-40B4-BE49-F238E27FC236}">
                <a16:creationId xmlns:a16="http://schemas.microsoft.com/office/drawing/2014/main" id="{075940A6-6B58-4C50-8006-0CA1F2B5298B}"/>
              </a:ext>
            </a:extLst>
          </p:cNvPr>
          <p:cNvSpPr/>
          <p:nvPr userDrawn="1"/>
        </p:nvSpPr>
        <p:spPr>
          <a:xfrm>
            <a:off x="3048000" y="4781550"/>
            <a:ext cx="2438400" cy="324000"/>
          </a:xfrm>
          <a:prstGeom prst="rect">
            <a:avLst/>
          </a:prstGeom>
          <a:solidFill>
            <a:srgbClr val="F88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F5DAB9A3-DA0D-4826-A94E-E96849D6EA0E}"/>
              </a:ext>
            </a:extLst>
          </p:cNvPr>
          <p:cNvSpPr txBox="1"/>
          <p:nvPr userDrawn="1"/>
        </p:nvSpPr>
        <p:spPr>
          <a:xfrm>
            <a:off x="3637974" y="4820878"/>
            <a:ext cx="2590800" cy="261610"/>
          </a:xfrm>
          <a:prstGeom prst="rect">
            <a:avLst/>
          </a:prstGeom>
          <a:noFill/>
        </p:spPr>
        <p:txBody>
          <a:bodyPr wrap="square" rtlCol="0">
            <a:spAutoFit/>
          </a:bodyPr>
          <a:lstStyle/>
          <a:p>
            <a:r>
              <a:rPr lang="en-US" sz="1100" dirty="0">
                <a:solidFill>
                  <a:schemeClr val="bg1"/>
                </a:solidFill>
                <a:latin typeface="ae_Ouhod" panose="020B0803030604020204" pitchFamily="34" charset="-78"/>
                <a:cs typeface="ae_Ouhod" panose="020B0803030604020204" pitchFamily="34" charset="-78"/>
              </a:rPr>
              <a:t>Sejarah </a:t>
            </a:r>
            <a:r>
              <a:rPr lang="en-US" sz="1100" dirty="0" err="1">
                <a:solidFill>
                  <a:schemeClr val="bg1"/>
                </a:solidFill>
                <a:latin typeface="ae_Ouhod" panose="020B0803030604020204" pitchFamily="34" charset="-78"/>
                <a:cs typeface="ae_Ouhod" panose="020B0803030604020204" pitchFamily="34" charset="-78"/>
              </a:rPr>
              <a:t>Kebudayaan</a:t>
            </a:r>
            <a:r>
              <a:rPr lang="en-US" sz="1100" dirty="0">
                <a:solidFill>
                  <a:schemeClr val="bg1"/>
                </a:solidFill>
                <a:latin typeface="ae_Ouhod" panose="020B0803030604020204" pitchFamily="34" charset="-78"/>
                <a:cs typeface="ae_Ouhod" panose="020B0803030604020204" pitchFamily="34" charset="-78"/>
              </a:rPr>
              <a:t> Islam</a:t>
            </a:r>
            <a:endParaRPr lang="en-ID" sz="1100" dirty="0">
              <a:solidFill>
                <a:schemeClr val="bg1"/>
              </a:solidFill>
              <a:latin typeface="ae_Ouhod" panose="020B0803030604020204" pitchFamily="34" charset="-78"/>
              <a:cs typeface="ae_Ouhod" panose="020B0803030604020204" pitchFamily="34" charset="-78"/>
            </a:endParaRPr>
          </a:p>
        </p:txBody>
      </p:sp>
      <p:sp>
        <p:nvSpPr>
          <p:cNvPr id="10" name="Rectangle 9">
            <a:extLst>
              <a:ext uri="{FF2B5EF4-FFF2-40B4-BE49-F238E27FC236}">
                <a16:creationId xmlns:a16="http://schemas.microsoft.com/office/drawing/2014/main" id="{5B741517-C15C-40FB-B78B-0CE180BB4AC3}"/>
              </a:ext>
            </a:extLst>
          </p:cNvPr>
          <p:cNvSpPr/>
          <p:nvPr userDrawn="1"/>
        </p:nvSpPr>
        <p:spPr>
          <a:xfrm>
            <a:off x="8305800" y="4891357"/>
            <a:ext cx="762000" cy="194993"/>
          </a:xfrm>
          <a:prstGeom prst="rect">
            <a:avLst/>
          </a:prstGeom>
          <a:solidFill>
            <a:srgbClr val="15C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5B409A54-7B0D-4BC4-8096-69695C6AD07A}"/>
              </a:ext>
            </a:extLst>
          </p:cNvPr>
          <p:cNvSpPr txBox="1"/>
          <p:nvPr userDrawn="1"/>
        </p:nvSpPr>
        <p:spPr>
          <a:xfrm>
            <a:off x="8534400" y="4793218"/>
            <a:ext cx="589936" cy="369332"/>
          </a:xfrm>
          <a:prstGeom prst="rect">
            <a:avLst/>
          </a:prstGeom>
          <a:noFill/>
        </p:spPr>
        <p:txBody>
          <a:bodyPr wrap="square" rtlCol="0">
            <a:spAutoFit/>
          </a:bodyPr>
          <a:lstStyle/>
          <a:p>
            <a:r>
              <a:rPr lang="en-US" b="1" dirty="0">
                <a:solidFill>
                  <a:schemeClr val="bg1"/>
                </a:solidFill>
                <a:latin typeface="ae_Ouhod" panose="020B0803030604020204" pitchFamily="34" charset="-78"/>
                <a:cs typeface="ae_Ouhod" panose="020B0803030604020204" pitchFamily="34" charset="-78"/>
              </a:rPr>
              <a:t>MI</a:t>
            </a:r>
            <a:endParaRPr lang="en-ID" b="1" dirty="0">
              <a:solidFill>
                <a:schemeClr val="bg1"/>
              </a:solidFill>
              <a:latin typeface="ae_Ouhod" panose="020B0803030604020204" pitchFamily="34" charset="-78"/>
              <a:cs typeface="ae_Ouhod" panose="020B0803030604020204" pitchFamily="34" charset="-78"/>
            </a:endParaRPr>
          </a:p>
        </p:txBody>
      </p:sp>
      <p:pic>
        <p:nvPicPr>
          <p:cNvPr id="5" name="Picture 4">
            <a:extLst>
              <a:ext uri="{FF2B5EF4-FFF2-40B4-BE49-F238E27FC236}">
                <a16:creationId xmlns:a16="http://schemas.microsoft.com/office/drawing/2014/main" id="{FA7859D8-F533-49FD-80EC-9D8DED124CA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7400" y="4757838"/>
            <a:ext cx="1656774" cy="360000"/>
          </a:xfrm>
          <a:prstGeom prst="rect">
            <a:avLst/>
          </a:prstGeom>
          <a:effectLst>
            <a:glow rad="25400">
              <a:schemeClr val="bg1">
                <a:alpha val="50000"/>
              </a:schemeClr>
            </a:glow>
          </a:effectLst>
        </p:spPr>
      </p:pic>
      <p:sp>
        <p:nvSpPr>
          <p:cNvPr id="8" name="Rectangle 7">
            <a:extLst>
              <a:ext uri="{FF2B5EF4-FFF2-40B4-BE49-F238E27FC236}">
                <a16:creationId xmlns:a16="http://schemas.microsoft.com/office/drawing/2014/main" id="{5DC0B35D-6CD5-4F07-97B2-378CAA575587}"/>
              </a:ext>
            </a:extLst>
          </p:cNvPr>
          <p:cNvSpPr/>
          <p:nvPr userDrawn="1"/>
        </p:nvSpPr>
        <p:spPr>
          <a:xfrm>
            <a:off x="8470488" y="4820878"/>
            <a:ext cx="653848" cy="256487"/>
          </a:xfrm>
          <a:prstGeom prst="rect">
            <a:avLst/>
          </a:prstGeom>
          <a:solidFill>
            <a:srgbClr val="15C0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MTs</a:t>
            </a:r>
            <a:endParaRPr lang="en-ID" sz="2000" b="1" dirty="0"/>
          </a:p>
        </p:txBody>
      </p:sp>
      <p:pic>
        <p:nvPicPr>
          <p:cNvPr id="22" name="Picture 21">
            <a:extLst>
              <a:ext uri="{FF2B5EF4-FFF2-40B4-BE49-F238E27FC236}">
                <a16:creationId xmlns:a16="http://schemas.microsoft.com/office/drawing/2014/main" id="{6A22F32B-1D14-4F15-AC9A-EFCAB144EE9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4451" y="94841"/>
            <a:ext cx="1656774" cy="360000"/>
          </a:xfrm>
          <a:prstGeom prst="rect">
            <a:avLst/>
          </a:prstGeom>
          <a:effectLst>
            <a:glow rad="25400">
              <a:schemeClr val="bg1">
                <a:alpha val="50000"/>
              </a:schemeClr>
            </a:glow>
          </a:effectLst>
        </p:spPr>
      </p:pic>
    </p:spTree>
    <p:extLst>
      <p:ext uri="{BB962C8B-B14F-4D97-AF65-F5344CB8AC3E}">
        <p14:creationId xmlns:p14="http://schemas.microsoft.com/office/powerpoint/2010/main" val="3541881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525985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375793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857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09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5" name="Footer Placeholder 4"/>
          <p:cNvSpPr>
            <a:spLocks noGrp="1"/>
          </p:cNvSpPr>
          <p:nvPr>
            <p:ph type="ftr" sz="quarter" idx="11"/>
          </p:nvPr>
        </p:nvSpPr>
        <p:spPr>
          <a:xfrm>
            <a:off x="3124200" y="4767263"/>
            <a:ext cx="28956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883039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855274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8" name="Footer Placeholder 7"/>
          <p:cNvSpPr>
            <a:spLocks noGrp="1"/>
          </p:cNvSpPr>
          <p:nvPr>
            <p:ph type="ftr" sz="quarter" idx="11"/>
          </p:nvPr>
        </p:nvSpPr>
        <p:spPr>
          <a:xfrm>
            <a:off x="3124200" y="4767263"/>
            <a:ext cx="2895600" cy="273844"/>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466622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4" name="Footer Placeholder 3"/>
          <p:cNvSpPr>
            <a:spLocks noGrp="1"/>
          </p:cNvSpPr>
          <p:nvPr>
            <p:ph type="ftr" sz="quarter" idx="11"/>
          </p:nvPr>
        </p:nvSpPr>
        <p:spPr>
          <a:xfrm>
            <a:off x="3124200" y="4767263"/>
            <a:ext cx="2895600" cy="273844"/>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19407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3" name="Footer Placeholder 2"/>
          <p:cNvSpPr>
            <a:spLocks noGrp="1"/>
          </p:cNvSpPr>
          <p:nvPr>
            <p:ph type="ftr" sz="quarter" idx="11"/>
          </p:nvPr>
        </p:nvSpPr>
        <p:spPr>
          <a:xfrm>
            <a:off x="3124200" y="4767263"/>
            <a:ext cx="2895600" cy="273844"/>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3470797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84063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767263"/>
            <a:ext cx="2133600" cy="273844"/>
          </a:xfrm>
          <a:prstGeom prst="rect">
            <a:avLst/>
          </a:prstGeom>
        </p:spPr>
        <p:txBody>
          <a:bodyPr/>
          <a:lstStyle/>
          <a:p>
            <a:fld id="{67A039E0-9D20-4F11-9C44-189E61EF5EEF}" type="datetimeFigureOut">
              <a:rPr lang="en-US" smtClean="0"/>
              <a:t>10/3/2024</a:t>
            </a:fld>
            <a:endParaRPr lang="en-US"/>
          </a:p>
        </p:txBody>
      </p:sp>
      <p:sp>
        <p:nvSpPr>
          <p:cNvPr id="6" name="Footer Placeholder 5"/>
          <p:cNvSpPr>
            <a:spLocks noGrp="1"/>
          </p:cNvSpPr>
          <p:nvPr>
            <p:ph type="ftr" sz="quarter" idx="11"/>
          </p:nvPr>
        </p:nvSpPr>
        <p:spPr>
          <a:xfrm>
            <a:off x="3124200" y="4767263"/>
            <a:ext cx="2895600" cy="273844"/>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4767263"/>
            <a:ext cx="2133600" cy="273844"/>
          </a:xfrm>
          <a:prstGeom prst="rect">
            <a:avLst/>
          </a:prstGeom>
        </p:spPr>
        <p:txBody>
          <a:bodyPr/>
          <a:lstStyle/>
          <a:p>
            <a:fld id="{D504EBD7-C134-42FD-99B9-8CBF0A2062C2}" type="slidenum">
              <a:rPr lang="en-US" smtClean="0"/>
              <a:t>‹#›</a:t>
            </a:fld>
            <a:endParaRPr lang="en-US"/>
          </a:p>
        </p:txBody>
      </p:sp>
    </p:spTree>
    <p:extLst>
      <p:ext uri="{BB962C8B-B14F-4D97-AF65-F5344CB8AC3E}">
        <p14:creationId xmlns:p14="http://schemas.microsoft.com/office/powerpoint/2010/main" val="2610606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25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microsoft.com/office/2007/relationships/hdphoto" Target="../media/hdphoto6.wdp"/><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7.png"/><Relationship Id="rId5" Type="http://schemas.microsoft.com/office/2007/relationships/hdphoto" Target="../media/hdphoto7.wdp"/><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854" r="2812"/>
          <a:stretch/>
        </p:blipFill>
        <p:spPr>
          <a:xfrm>
            <a:off x="-9525" y="0"/>
            <a:ext cx="9153525" cy="5193750"/>
          </a:xfrm>
          <a:prstGeom prst="rect">
            <a:avLst/>
          </a:prstGeom>
        </p:spPr>
      </p:pic>
      <p:sp>
        <p:nvSpPr>
          <p:cNvPr id="8" name="テキスト プレースホルダー 11"/>
          <p:cNvSpPr txBox="1">
            <a:spLocks/>
          </p:cNvSpPr>
          <p:nvPr/>
        </p:nvSpPr>
        <p:spPr>
          <a:xfrm>
            <a:off x="4133725" y="2292145"/>
            <a:ext cx="4274018" cy="788673"/>
          </a:xfrm>
          <a:prstGeom prst="rect">
            <a:avLst/>
          </a:prstGeom>
        </p:spPr>
        <p:txBody>
          <a:bodyPr lIns="68580" tIns="34290" rIns="68580" bIns="34290"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err="1" smtClean="0">
                <a:solidFill>
                  <a:srgbClr val="B1CE37"/>
                </a:solidFill>
                <a:cs typeface="Arial" pitchFamily="34" charset="0"/>
              </a:rPr>
              <a:t>Akidah</a:t>
            </a:r>
            <a:r>
              <a:rPr lang="en-US" b="1" dirty="0" smtClean="0">
                <a:solidFill>
                  <a:srgbClr val="B1CE37"/>
                </a:solidFill>
                <a:cs typeface="Arial" pitchFamily="34" charset="0"/>
              </a:rPr>
              <a:t> </a:t>
            </a:r>
            <a:r>
              <a:rPr lang="en-US" b="1" dirty="0" err="1" smtClean="0">
                <a:solidFill>
                  <a:srgbClr val="B1CE37"/>
                </a:solidFill>
                <a:cs typeface="Arial" pitchFamily="34" charset="0"/>
              </a:rPr>
              <a:t>dan</a:t>
            </a:r>
            <a:r>
              <a:rPr lang="en-US" b="1" dirty="0" smtClean="0">
                <a:solidFill>
                  <a:srgbClr val="B1CE37"/>
                </a:solidFill>
                <a:cs typeface="Arial" pitchFamily="34" charset="0"/>
              </a:rPr>
              <a:t> </a:t>
            </a:r>
            <a:r>
              <a:rPr lang="en-US" b="1" dirty="0" err="1" smtClean="0">
                <a:solidFill>
                  <a:srgbClr val="B1CE37"/>
                </a:solidFill>
                <a:cs typeface="Arial" pitchFamily="34" charset="0"/>
              </a:rPr>
              <a:t>Akhlak</a:t>
            </a:r>
            <a:endParaRPr lang="id-ID" b="1" dirty="0">
              <a:solidFill>
                <a:srgbClr val="B1CE37"/>
              </a:solidFill>
              <a:latin typeface="Calibri" pitchFamily="34" charset="0"/>
              <a:cs typeface="Calibri" pitchFamily="34" charset="0"/>
            </a:endParaRPr>
          </a:p>
        </p:txBody>
      </p:sp>
      <p:cxnSp>
        <p:nvCxnSpPr>
          <p:cNvPr id="9" name="直線コネクタ 9"/>
          <p:cNvCxnSpPr/>
          <p:nvPr/>
        </p:nvCxnSpPr>
        <p:spPr>
          <a:xfrm>
            <a:off x="4379853" y="3015289"/>
            <a:ext cx="3733800" cy="0"/>
          </a:xfrm>
          <a:prstGeom prst="line">
            <a:avLst/>
          </a:prstGeom>
          <a:noFill/>
          <a:ln w="28575" cap="flat" cmpd="sng" algn="ctr">
            <a:solidFill>
              <a:schemeClr val="tx1">
                <a:lumMod val="65000"/>
                <a:lumOff val="35000"/>
              </a:schemeClr>
            </a:solidFill>
            <a:prstDash val="solid"/>
            <a:headEnd type="oval"/>
            <a:tailEnd type="oval"/>
          </a:ln>
          <a:effectLst/>
        </p:spPr>
      </p:cxnSp>
      <p:sp>
        <p:nvSpPr>
          <p:cNvPr id="10" name="タイトル 1"/>
          <p:cNvSpPr txBox="1">
            <a:spLocks/>
          </p:cNvSpPr>
          <p:nvPr/>
        </p:nvSpPr>
        <p:spPr>
          <a:xfrm>
            <a:off x="3733800" y="1581150"/>
            <a:ext cx="5073868" cy="469019"/>
          </a:xfrm>
          <a:prstGeom prst="rect">
            <a:avLst/>
          </a:prstGeom>
        </p:spPr>
        <p:txBody>
          <a:bodyPr lIns="68580" tIns="34290" rIns="68580" bIns="34290"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713">
              <a:defRPr/>
            </a:pPr>
            <a:r>
              <a:rPr kumimoji="1" lang="en-US" altLang="ja-JP" sz="3200" b="1" spc="0" dirty="0">
                <a:solidFill>
                  <a:schemeClr val="tx1">
                    <a:lumMod val="65000"/>
                    <a:lumOff val="35000"/>
                  </a:schemeClr>
                </a:solidFill>
                <a:latin typeface="Arial" pitchFamily="34" charset="0"/>
                <a:cs typeface="Arial" pitchFamily="34" charset="0"/>
              </a:rPr>
              <a:t>MEDIA MENGAJAR</a:t>
            </a:r>
            <a:endParaRPr kumimoji="1" lang="ja-JP" altLang="en-US" sz="3200" b="1" spc="0" dirty="0">
              <a:solidFill>
                <a:schemeClr val="tx1">
                  <a:lumMod val="65000"/>
                  <a:lumOff val="35000"/>
                </a:schemeClr>
              </a:solidFill>
              <a:latin typeface="Arial" pitchFamily="34" charset="0"/>
              <a:cs typeface="Arial" pitchFamily="34" charset="0"/>
            </a:endParaRPr>
          </a:p>
        </p:txBody>
      </p:sp>
      <p:sp>
        <p:nvSpPr>
          <p:cNvPr id="11" name="Rectangle 10"/>
          <p:cNvSpPr/>
          <p:nvPr/>
        </p:nvSpPr>
        <p:spPr>
          <a:xfrm>
            <a:off x="5245710" y="3080818"/>
            <a:ext cx="2050049" cy="315471"/>
          </a:xfrm>
          <a:prstGeom prst="rect">
            <a:avLst/>
          </a:prstGeom>
        </p:spPr>
        <p:txBody>
          <a:bodyPr wrap="none" lIns="68580" tIns="34290" rIns="68580" bIns="34290">
            <a:spAutoFit/>
          </a:bodyPr>
          <a:lstStyle/>
          <a:p>
            <a:pPr algn="ctr"/>
            <a:r>
              <a:rPr lang="en-US" sz="1600" b="1" dirty="0">
                <a:solidFill>
                  <a:schemeClr val="tx1">
                    <a:lumMod val="65000"/>
                    <a:lumOff val="35000"/>
                  </a:schemeClr>
                </a:solidFill>
              </a:rPr>
              <a:t>UNTUK MTs KELAS </a:t>
            </a:r>
            <a:r>
              <a:rPr lang="en-US" sz="1600" b="1" dirty="0" smtClean="0">
                <a:solidFill>
                  <a:schemeClr val="tx1">
                    <a:lumMod val="65000"/>
                    <a:lumOff val="35000"/>
                  </a:schemeClr>
                </a:solidFill>
              </a:rPr>
              <a:t>VIII</a:t>
            </a:r>
            <a:endParaRPr lang="id-ID" sz="1600" b="1" dirty="0">
              <a:solidFill>
                <a:schemeClr val="tx1">
                  <a:lumMod val="65000"/>
                  <a:lumOff val="35000"/>
                </a:schemeClr>
              </a:solidFill>
            </a:endParaRPr>
          </a:p>
        </p:txBody>
      </p:sp>
      <p:sp>
        <p:nvSpPr>
          <p:cNvPr id="13" name="Cube 12"/>
          <p:cNvSpPr/>
          <p:nvPr/>
        </p:nvSpPr>
        <p:spPr>
          <a:xfrm>
            <a:off x="1524000" y="819149"/>
            <a:ext cx="2377966" cy="3232405"/>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924853"/>
            <a:ext cx="2273393" cy="3150208"/>
          </a:xfrm>
          <a:prstGeom prst="rect">
            <a:avLst/>
          </a:prstGeom>
        </p:spPr>
      </p:pic>
    </p:spTree>
    <p:extLst>
      <p:ext uri="{BB962C8B-B14F-4D97-AF65-F5344CB8AC3E}">
        <p14:creationId xmlns:p14="http://schemas.microsoft.com/office/powerpoint/2010/main" val="572710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133350"/>
            <a:ext cx="7620000" cy="725027"/>
          </a:xfrm>
          <a:prstGeom prst="rect">
            <a:avLst/>
          </a:prstGeom>
        </p:spPr>
      </p:pic>
      <p:sp>
        <p:nvSpPr>
          <p:cNvPr id="5" name="Rectangle 4"/>
          <p:cNvSpPr/>
          <p:nvPr/>
        </p:nvSpPr>
        <p:spPr>
          <a:xfrm>
            <a:off x="251584" y="202388"/>
            <a:ext cx="7150996" cy="566309"/>
          </a:xfrm>
          <a:prstGeom prst="rect">
            <a:avLst/>
          </a:prstGeom>
        </p:spPr>
        <p:txBody>
          <a:bodyPr wrap="square">
            <a:spAutoFit/>
          </a:bodyPr>
          <a:lstStyle/>
          <a:p>
            <a:pPr>
              <a:lnSpc>
                <a:spcPct val="110000"/>
              </a:lnSpc>
              <a:buSzPct val="100000"/>
            </a:pPr>
            <a:r>
              <a:rPr lang="id-ID" sz="2800" b="1" dirty="0" smtClean="0">
                <a:solidFill>
                  <a:schemeClr val="bg1"/>
                </a:solidFill>
                <a:effectLst>
                  <a:outerShdw blurRad="38100" dist="38100" dir="2700000" algn="tl">
                    <a:srgbClr val="000000">
                      <a:alpha val="43137"/>
                    </a:srgbClr>
                  </a:outerShdw>
                </a:effectLst>
                <a:latin typeface="+mj-lt"/>
                <a:cs typeface="Arial" pitchFamily="34" charset="0"/>
              </a:rPr>
              <a:t>C. </a:t>
            </a:r>
            <a:r>
              <a:rPr lang="en-US" sz="2800" b="1" dirty="0" err="1" smtClean="0">
                <a:solidFill>
                  <a:schemeClr val="bg1"/>
                </a:solidFill>
                <a:effectLst>
                  <a:outerShdw blurRad="38100" dist="38100" dir="2700000" algn="tl">
                    <a:srgbClr val="000000">
                      <a:alpha val="43137"/>
                    </a:srgbClr>
                  </a:outerShdw>
                </a:effectLst>
                <a:latin typeface="+mj-lt"/>
                <a:cs typeface="Arial" pitchFamily="34" charset="0"/>
              </a:rPr>
              <a:t>Hikmah</a:t>
            </a:r>
            <a:r>
              <a:rPr lang="en-US" sz="2800" b="1" dirty="0" smtClean="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Mempelajari</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16" name="Rectangle 15"/>
          <p:cNvSpPr/>
          <p:nvPr/>
        </p:nvSpPr>
        <p:spPr>
          <a:xfrm>
            <a:off x="457200" y="1362187"/>
            <a:ext cx="5105400" cy="2800767"/>
          </a:xfrm>
          <a:prstGeom prst="rect">
            <a:avLst/>
          </a:prstGeom>
          <a:noFill/>
        </p:spPr>
        <p:txBody>
          <a:bodyPr wrap="square">
            <a:spAutoFit/>
          </a:bodyPr>
          <a:lstStyle/>
          <a:p>
            <a:pPr marL="342900" indent="-342900">
              <a:buFont typeface="+mj-lt"/>
              <a:buAutoNum type="arabicPeriod"/>
            </a:pPr>
            <a:r>
              <a:rPr lang="id-ID" sz="1600" dirty="0" smtClean="0"/>
              <a:t>Menambah </a:t>
            </a:r>
            <a:r>
              <a:rPr lang="id-ID" sz="1600" dirty="0"/>
              <a:t>pengetahuan dan wawasan keislaman, terutama </a:t>
            </a:r>
            <a:r>
              <a:rPr lang="id-ID" sz="1600" dirty="0" smtClean="0"/>
              <a:t>tentang </a:t>
            </a:r>
            <a:r>
              <a:rPr lang="id-ID" sz="1600" dirty="0"/>
              <a:t>kisah Nabi Musa A.S. dan umat-umat terdahulu</a:t>
            </a:r>
            <a:r>
              <a:rPr lang="id-ID" sz="1600" dirty="0" smtClean="0"/>
              <a:t>.</a:t>
            </a:r>
          </a:p>
          <a:p>
            <a:pPr marL="342900" indent="-342900">
              <a:buFont typeface="+mj-lt"/>
              <a:buAutoNum type="arabicPeriod"/>
            </a:pPr>
            <a:r>
              <a:rPr lang="id-ID" sz="1600" dirty="0"/>
              <a:t>Semakin bertambah iman dan takwanya kepada Allah </a:t>
            </a:r>
            <a:r>
              <a:rPr lang="id-ID" sz="1600" dirty="0" smtClean="0"/>
              <a:t>Swt.</a:t>
            </a:r>
          </a:p>
          <a:p>
            <a:pPr marL="342900" indent="-342900">
              <a:buFont typeface="+mj-lt"/>
              <a:buAutoNum type="arabicPeriod"/>
            </a:pPr>
            <a:r>
              <a:rPr lang="id-ID" sz="1600" dirty="0"/>
              <a:t>Menyadari bahwa Allah Swt. selalu bersama orang-orang </a:t>
            </a:r>
            <a:r>
              <a:rPr lang="id-ID" sz="1600" dirty="0" smtClean="0"/>
              <a:t>yang </a:t>
            </a:r>
            <a:r>
              <a:rPr lang="id-ID" sz="1600" dirty="0"/>
              <a:t>melakukan </a:t>
            </a:r>
            <a:r>
              <a:rPr lang="id-ID" sz="1600" dirty="0" smtClean="0"/>
              <a:t>kebaikan.</a:t>
            </a:r>
          </a:p>
          <a:p>
            <a:pPr marL="342900" indent="-342900">
              <a:buFont typeface="+mj-lt"/>
              <a:buAutoNum type="arabicPeriod"/>
            </a:pPr>
            <a:r>
              <a:rPr lang="id-ID" sz="1600" dirty="0"/>
              <a:t>Menjadi pribadi yang selalu kukuh dalam memperjuangkan </a:t>
            </a:r>
            <a:r>
              <a:rPr lang="id-ID" sz="1600" dirty="0" smtClean="0"/>
              <a:t>kebenaran.</a:t>
            </a:r>
          </a:p>
          <a:p>
            <a:pPr marL="342900" indent="-342900">
              <a:buFont typeface="+mj-lt"/>
              <a:buAutoNum type="arabicPeriod"/>
            </a:pPr>
            <a:r>
              <a:rPr lang="id-ID" sz="1600" dirty="0"/>
              <a:t>Lebih pandai bersyukur karena menyadari bahwa para nabi mendapatkan ujian yang lebih berat daripada </a:t>
            </a:r>
            <a:r>
              <a:rPr lang="id-ID" sz="1600" dirty="0" smtClean="0"/>
              <a:t>kita.</a:t>
            </a:r>
            <a:endParaRPr lang="id-ID" sz="1600" dirty="0"/>
          </a:p>
        </p:txBody>
      </p:sp>
      <p:pic>
        <p:nvPicPr>
          <p:cNvPr id="8194" name="Picture 2" descr="Hand drawn flat design salat illustration"/>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29200" y="814827"/>
            <a:ext cx="3778869" cy="3778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2836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9" y="209550"/>
            <a:ext cx="3048001" cy="762000"/>
          </a:xfrm>
          <a:prstGeom prst="rect">
            <a:avLst/>
          </a:prstGeom>
        </p:spPr>
      </p:pic>
      <p:sp>
        <p:nvSpPr>
          <p:cNvPr id="5" name="Rectangle 4"/>
          <p:cNvSpPr/>
          <p:nvPr/>
        </p:nvSpPr>
        <p:spPr>
          <a:xfrm>
            <a:off x="3581400" y="285750"/>
            <a:ext cx="2133600" cy="523220"/>
          </a:xfrm>
          <a:prstGeom prst="rect">
            <a:avLst/>
          </a:prstGeom>
        </p:spPr>
        <p:txBody>
          <a:bodyPr wrap="square">
            <a:spAutoFit/>
          </a:bodyPr>
          <a:lstStyle/>
          <a:p>
            <a:pPr lvl="0"/>
            <a:r>
              <a:rPr lang="en-US" altLang="en-GB" sz="2800" b="1" dirty="0" err="1" smtClean="0">
                <a:solidFill>
                  <a:schemeClr val="bg1"/>
                </a:solidFill>
                <a:latin typeface="+mj-lt"/>
                <a:cs typeface="Arial" panose="020B0604020202020204" pitchFamily="34" charset="0"/>
                <a:sym typeface="+mn-ea"/>
              </a:rPr>
              <a:t>Rangkuman</a:t>
            </a:r>
            <a:endParaRPr lang="en-US" altLang="en-GB" sz="3600" b="1" dirty="0">
              <a:solidFill>
                <a:schemeClr val="bg1"/>
              </a:solidFill>
              <a:latin typeface="+mj-lt"/>
              <a:cs typeface="Arial" panose="020B0604020202020204" pitchFamily="34" charset="0"/>
            </a:endParaRPr>
          </a:p>
        </p:txBody>
      </p:sp>
      <p:sp>
        <p:nvSpPr>
          <p:cNvPr id="17" name="Kotak Teks 2"/>
          <p:cNvSpPr txBox="1"/>
          <p:nvPr/>
        </p:nvSpPr>
        <p:spPr>
          <a:xfrm>
            <a:off x="526731" y="971550"/>
            <a:ext cx="8090535" cy="3416320"/>
          </a:xfrm>
          <a:prstGeom prst="rect">
            <a:avLst/>
          </a:prstGeom>
          <a:noFill/>
        </p:spPr>
        <p:txBody>
          <a:bodyPr wrap="square" rtlCol="0">
            <a:spAutoFit/>
          </a:bodyPr>
          <a:lstStyle/>
          <a:p>
            <a:pPr marL="342900" indent="-342900" algn="just">
              <a:buAutoNum type="arabicPeriod"/>
            </a:pPr>
            <a:r>
              <a:rPr lang="id-ID" dirty="0">
                <a:solidFill>
                  <a:schemeClr val="tx2">
                    <a:lumMod val="75000"/>
                  </a:schemeClr>
                </a:solidFill>
                <a:latin typeface="Calibri" pitchFamily="34" charset="0"/>
                <a:cs typeface="Calibri" pitchFamily="34" charset="0"/>
              </a:rPr>
              <a:t>Nabi Musa A.S. merupakan seorang nabi yang berasal dari Bani Israil. Ia lahir </a:t>
            </a:r>
            <a:r>
              <a:rPr lang="id-ID" dirty="0" smtClean="0">
                <a:solidFill>
                  <a:schemeClr val="tx2">
                    <a:lumMod val="75000"/>
                  </a:schemeClr>
                </a:solidFill>
                <a:latin typeface="Calibri" pitchFamily="34" charset="0"/>
                <a:cs typeface="Calibri" pitchFamily="34" charset="0"/>
              </a:rPr>
              <a:t>di Mesir </a:t>
            </a:r>
            <a:r>
              <a:rPr lang="id-ID" dirty="0">
                <a:solidFill>
                  <a:schemeClr val="tx2">
                    <a:lumMod val="75000"/>
                  </a:schemeClr>
                </a:solidFill>
                <a:latin typeface="Calibri" pitchFamily="34" charset="0"/>
                <a:cs typeface="Calibri" pitchFamily="34" charset="0"/>
              </a:rPr>
              <a:t>pada masa pemerintahan Raja Fir’aun yang zalim. Nabi Musa A.S. memiliki </a:t>
            </a:r>
            <a:r>
              <a:rPr lang="id-ID" dirty="0" smtClean="0">
                <a:solidFill>
                  <a:schemeClr val="tx2">
                    <a:lumMod val="75000"/>
                  </a:schemeClr>
                </a:solidFill>
                <a:latin typeface="Calibri" pitchFamily="34" charset="0"/>
                <a:cs typeface="Calibri" pitchFamily="34" charset="0"/>
              </a:rPr>
              <a:t>saudara </a:t>
            </a:r>
            <a:r>
              <a:rPr lang="id-ID" dirty="0">
                <a:solidFill>
                  <a:schemeClr val="tx2">
                    <a:lumMod val="75000"/>
                  </a:schemeClr>
                </a:solidFill>
                <a:latin typeface="Calibri" pitchFamily="34" charset="0"/>
                <a:cs typeface="Calibri" pitchFamily="34" charset="0"/>
              </a:rPr>
              <a:t>yang menemaninya dalam berdakwah, yaitu Nabi Harun A.S.</a:t>
            </a:r>
          </a:p>
          <a:p>
            <a:pPr marL="342900" indent="-342900" algn="just">
              <a:buAutoNum type="arabicPeriod"/>
            </a:pPr>
            <a:r>
              <a:rPr lang="id-ID" dirty="0" smtClean="0">
                <a:solidFill>
                  <a:schemeClr val="tx2">
                    <a:lumMod val="75000"/>
                  </a:schemeClr>
                </a:solidFill>
                <a:latin typeface="Calibri" pitchFamily="34" charset="0"/>
                <a:cs typeface="Calibri" pitchFamily="34" charset="0"/>
              </a:rPr>
              <a:t>Nabi </a:t>
            </a:r>
            <a:r>
              <a:rPr lang="id-ID" dirty="0">
                <a:solidFill>
                  <a:schemeClr val="tx2">
                    <a:lumMod val="75000"/>
                  </a:schemeClr>
                </a:solidFill>
                <a:latin typeface="Calibri" pitchFamily="34" charset="0"/>
                <a:cs typeface="Calibri" pitchFamily="34" charset="0"/>
              </a:rPr>
              <a:t>Musa A.S. adalah orang yang tegas dan tidak mengenal rasa takut dalam </a:t>
            </a:r>
            <a:r>
              <a:rPr lang="id-ID" dirty="0" smtClean="0">
                <a:solidFill>
                  <a:schemeClr val="tx2">
                    <a:lumMod val="75000"/>
                  </a:schemeClr>
                </a:solidFill>
                <a:latin typeface="Calibri" pitchFamily="34" charset="0"/>
                <a:cs typeface="Calibri" pitchFamily="34" charset="0"/>
              </a:rPr>
              <a:t>menegakkan </a:t>
            </a:r>
            <a:r>
              <a:rPr lang="id-ID" dirty="0">
                <a:solidFill>
                  <a:schemeClr val="tx2">
                    <a:lumMod val="75000"/>
                  </a:schemeClr>
                </a:solidFill>
                <a:latin typeface="Calibri" pitchFamily="34" charset="0"/>
                <a:cs typeface="Calibri" pitchFamily="34" charset="0"/>
              </a:rPr>
              <a:t>kebenaran. Hal ini karena Nabi Musa A.S. memiliki keyakinan yang </a:t>
            </a:r>
            <a:r>
              <a:rPr lang="id-ID" dirty="0" smtClean="0">
                <a:solidFill>
                  <a:schemeClr val="tx2">
                    <a:lumMod val="75000"/>
                  </a:schemeClr>
                </a:solidFill>
                <a:latin typeface="Calibri" pitchFamily="34" charset="0"/>
                <a:cs typeface="Calibri" pitchFamily="34" charset="0"/>
              </a:rPr>
              <a:t>kuat </a:t>
            </a:r>
            <a:r>
              <a:rPr lang="id-ID" dirty="0">
                <a:solidFill>
                  <a:schemeClr val="tx2">
                    <a:lumMod val="75000"/>
                  </a:schemeClr>
                </a:solidFill>
                <a:latin typeface="Calibri" pitchFamily="34" charset="0"/>
                <a:cs typeface="Calibri" pitchFamily="34" charset="0"/>
              </a:rPr>
              <a:t>bahwa Allah Swt. akan memberikan pertolongan selama ia berada di jalan </a:t>
            </a:r>
            <a:r>
              <a:rPr lang="id-ID" dirty="0" smtClean="0">
                <a:solidFill>
                  <a:schemeClr val="tx2">
                    <a:lumMod val="75000"/>
                  </a:schemeClr>
                </a:solidFill>
                <a:latin typeface="Calibri" pitchFamily="34" charset="0"/>
                <a:cs typeface="Calibri" pitchFamily="34" charset="0"/>
              </a:rPr>
              <a:t>yang </a:t>
            </a:r>
            <a:r>
              <a:rPr lang="id-ID" dirty="0">
                <a:solidFill>
                  <a:schemeClr val="tx2">
                    <a:lumMod val="75000"/>
                  </a:schemeClr>
                </a:solidFill>
                <a:latin typeface="Calibri" pitchFamily="34" charset="0"/>
                <a:cs typeface="Calibri" pitchFamily="34" charset="0"/>
              </a:rPr>
              <a:t>benar.</a:t>
            </a:r>
          </a:p>
          <a:p>
            <a:pPr marL="342900" indent="-342900" algn="just">
              <a:buAutoNum type="arabicPeriod"/>
            </a:pPr>
            <a:r>
              <a:rPr lang="id-ID" dirty="0" smtClean="0">
                <a:solidFill>
                  <a:schemeClr val="tx2">
                    <a:lumMod val="75000"/>
                  </a:schemeClr>
                </a:solidFill>
                <a:latin typeface="Calibri" pitchFamily="34" charset="0"/>
                <a:cs typeface="Calibri" pitchFamily="34" charset="0"/>
              </a:rPr>
              <a:t>Di </a:t>
            </a:r>
            <a:r>
              <a:rPr lang="id-ID" dirty="0">
                <a:solidFill>
                  <a:schemeClr val="tx2">
                    <a:lumMod val="75000"/>
                  </a:schemeClr>
                </a:solidFill>
                <a:latin typeface="Calibri" pitchFamily="34" charset="0"/>
                <a:cs typeface="Calibri" pitchFamily="34" charset="0"/>
              </a:rPr>
              <a:t>antara mukjizat Nabi Musa A.S. berupa tongkat yang dapat berubah menjadi </a:t>
            </a:r>
            <a:r>
              <a:rPr lang="id-ID" dirty="0" smtClean="0">
                <a:solidFill>
                  <a:schemeClr val="tx2">
                    <a:lumMod val="75000"/>
                  </a:schemeClr>
                </a:solidFill>
                <a:latin typeface="Calibri" pitchFamily="34" charset="0"/>
                <a:cs typeface="Calibri" pitchFamily="34" charset="0"/>
              </a:rPr>
              <a:t>ular </a:t>
            </a:r>
            <a:r>
              <a:rPr lang="id-ID" dirty="0">
                <a:solidFill>
                  <a:schemeClr val="tx2">
                    <a:lumMod val="75000"/>
                  </a:schemeClr>
                </a:solidFill>
                <a:latin typeface="Calibri" pitchFamily="34" charset="0"/>
                <a:cs typeface="Calibri" pitchFamily="34" charset="0"/>
              </a:rPr>
              <a:t>besar, dapat mengeluarkan cahaya dari telapak tangannya, dan dapat </a:t>
            </a:r>
            <a:r>
              <a:rPr lang="id-ID" dirty="0" smtClean="0">
                <a:solidFill>
                  <a:schemeClr val="tx2">
                    <a:lumMod val="75000"/>
                  </a:schemeClr>
                </a:solidFill>
                <a:latin typeface="Calibri" pitchFamily="34" charset="0"/>
                <a:cs typeface="Calibri" pitchFamily="34" charset="0"/>
              </a:rPr>
              <a:t>membelah </a:t>
            </a:r>
            <a:r>
              <a:rPr lang="id-ID" dirty="0">
                <a:solidFill>
                  <a:schemeClr val="tx2">
                    <a:lumMod val="75000"/>
                  </a:schemeClr>
                </a:solidFill>
                <a:latin typeface="Calibri" pitchFamily="34" charset="0"/>
                <a:cs typeface="Calibri" pitchFamily="34" charset="0"/>
              </a:rPr>
              <a:t>lautan.</a:t>
            </a:r>
          </a:p>
          <a:p>
            <a:pPr marL="342900" indent="-342900" algn="just">
              <a:buAutoNum type="arabicPeriod"/>
            </a:pPr>
            <a:r>
              <a:rPr lang="id-ID" dirty="0" smtClean="0">
                <a:solidFill>
                  <a:schemeClr val="tx2">
                    <a:lumMod val="75000"/>
                  </a:schemeClr>
                </a:solidFill>
                <a:latin typeface="Calibri" pitchFamily="34" charset="0"/>
                <a:cs typeface="Calibri" pitchFamily="34" charset="0"/>
              </a:rPr>
              <a:t>Allah </a:t>
            </a:r>
            <a:r>
              <a:rPr lang="id-ID" dirty="0">
                <a:solidFill>
                  <a:schemeClr val="tx2">
                    <a:lumMod val="75000"/>
                  </a:schemeClr>
                </a:solidFill>
                <a:latin typeface="Calibri" pitchFamily="34" charset="0"/>
                <a:cs typeface="Calibri" pitchFamily="34" charset="0"/>
              </a:rPr>
              <a:t>Swt. memberikan azab kepada orang-orang yang sombong dan zalim, </a:t>
            </a:r>
            <a:r>
              <a:rPr lang="id-ID" dirty="0" smtClean="0">
                <a:solidFill>
                  <a:schemeClr val="tx2">
                    <a:lumMod val="75000"/>
                  </a:schemeClr>
                </a:solidFill>
                <a:latin typeface="Calibri" pitchFamily="34" charset="0"/>
                <a:cs typeface="Calibri" pitchFamily="34" charset="0"/>
              </a:rPr>
              <a:t>seperti </a:t>
            </a:r>
            <a:r>
              <a:rPr lang="id-ID" dirty="0">
                <a:solidFill>
                  <a:schemeClr val="tx2">
                    <a:lumMod val="75000"/>
                  </a:schemeClr>
                </a:solidFill>
                <a:latin typeface="Calibri" pitchFamily="34" charset="0"/>
                <a:cs typeface="Calibri" pitchFamily="34" charset="0"/>
              </a:rPr>
              <a:t>Fir’aun dan kaumnya, dengan cara menenggelamkan mereka.</a:t>
            </a:r>
          </a:p>
        </p:txBody>
      </p:sp>
      <p:pic>
        <p:nvPicPr>
          <p:cNvPr id="26" name="Picture 25">
            <a:extLst>
              <a:ext uri="{FF2B5EF4-FFF2-40B4-BE49-F238E27FC236}">
                <a16:creationId xmlns:a16="http://schemas.microsoft.com/office/drawing/2014/main" id="{AA68D0E3-18FA-464B-A71F-F873F41B661F}"/>
              </a:ext>
            </a:extLst>
          </p:cNvPr>
          <p:cNvPicPr>
            <a:picLocks noChangeAspect="1"/>
          </p:cNvPicPr>
          <p:nvPr/>
        </p:nvPicPr>
        <p:blipFill rotWithShape="1">
          <a:blip r:embed="rId3"/>
          <a:srcRect l="-1" r="231"/>
          <a:stretch/>
        </p:blipFill>
        <p:spPr>
          <a:xfrm>
            <a:off x="0" y="4284223"/>
            <a:ext cx="9144000" cy="954527"/>
          </a:xfrm>
          <a:prstGeom prst="rect">
            <a:avLst/>
          </a:prstGeom>
        </p:spPr>
      </p:pic>
      <p:pic>
        <p:nvPicPr>
          <p:cNvPr id="7" name="Picture 6">
            <a:extLst>
              <a:ext uri="{FF2B5EF4-FFF2-40B4-BE49-F238E27FC236}">
                <a16:creationId xmlns:a16="http://schemas.microsoft.com/office/drawing/2014/main" id="{A1947A38-80B9-4996-9EF5-60CB2A953D9B}"/>
              </a:ext>
            </a:extLst>
          </p:cNvPr>
          <p:cNvPicPr>
            <a:picLocks noChangeAspect="1"/>
          </p:cNvPicPr>
          <p:nvPr/>
        </p:nvPicPr>
        <p:blipFill rotWithShape="1">
          <a:blip r:embed="rId4"/>
          <a:srcRect r="281"/>
          <a:stretch/>
        </p:blipFill>
        <p:spPr>
          <a:xfrm>
            <a:off x="0" y="4284223"/>
            <a:ext cx="9144000" cy="954527"/>
          </a:xfrm>
          <a:prstGeom prst="rect">
            <a:avLst/>
          </a:prstGeom>
        </p:spPr>
      </p:pic>
    </p:spTree>
    <p:extLst>
      <p:ext uri="{BB962C8B-B14F-4D97-AF65-F5344CB8AC3E}">
        <p14:creationId xmlns:p14="http://schemas.microsoft.com/office/powerpoint/2010/main" val="541348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989588" y="2017752"/>
            <a:ext cx="3277612" cy="553998"/>
            <a:chOff x="165847" y="1950806"/>
            <a:chExt cx="3277612" cy="553998"/>
          </a:xfrm>
        </p:grpSpPr>
        <p:sp>
          <p:nvSpPr>
            <p:cNvPr id="36" name="Oval 35"/>
            <p:cNvSpPr/>
            <p:nvPr/>
          </p:nvSpPr>
          <p:spPr>
            <a:xfrm>
              <a:off x="3071145" y="2063777"/>
              <a:ext cx="372314" cy="3810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165847" y="2063777"/>
              <a:ext cx="3119439" cy="381000"/>
            </a:xfrm>
            <a:prstGeom prst="rect">
              <a:avLst/>
            </a:prstGeom>
            <a:solidFill>
              <a:schemeClr val="accent6">
                <a:lumMod val="5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bwMode="auto">
            <a:xfrm>
              <a:off x="174391" y="1950806"/>
              <a:ext cx="2896754" cy="553998"/>
            </a:xfrm>
            <a:prstGeom prst="rect">
              <a:avLst/>
            </a:prstGeom>
          </p:spPr>
          <p:txBody>
            <a:bodyPr wrap="none">
              <a:spAutoFit/>
            </a:bodyPr>
            <a:lstStyle/>
            <a:p>
              <a:pPr>
                <a:lnSpc>
                  <a:spcPct val="150000"/>
                </a:lnSpc>
                <a:defRPr/>
              </a:pPr>
              <a:r>
                <a:rPr lang="id-ID" sz="2000" b="1" noProof="1">
                  <a:solidFill>
                    <a:schemeClr val="bg1"/>
                  </a:solidFill>
                  <a:latin typeface="+mj-lt"/>
                  <a:cs typeface="Arial" pitchFamily="34" charset="0"/>
                </a:rPr>
                <a:t>TUJUAN PEMBELAJARAN:</a:t>
              </a:r>
              <a:endParaRPr lang="en-US" sz="2000" b="1" noProof="1">
                <a:solidFill>
                  <a:schemeClr val="bg1"/>
                </a:solidFill>
                <a:latin typeface="+mj-lt"/>
                <a:cs typeface="Arial" pitchFamily="34" charset="0"/>
              </a:endParaRPr>
            </a:p>
          </p:txBody>
        </p:sp>
      </p:grpSp>
      <p:sp>
        <p:nvSpPr>
          <p:cNvPr id="17" name="Rectangle 14"/>
          <p:cNvSpPr>
            <a:spLocks noChangeArrowheads="1"/>
          </p:cNvSpPr>
          <p:nvPr/>
        </p:nvSpPr>
        <p:spPr bwMode="auto">
          <a:xfrm>
            <a:off x="547966" y="2618422"/>
            <a:ext cx="813883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lvl="0" indent="-342900" algn="just">
              <a:buClrTx/>
              <a:buSzPct val="100000"/>
              <a:buFont typeface="+mj-lt"/>
              <a:buAutoNum type="arabicPeriod"/>
            </a:pPr>
            <a:r>
              <a:rPr lang="id-ID" dirty="0">
                <a:latin typeface="Calibri" pitchFamily="34" charset="0"/>
                <a:cs typeface="Calibri" pitchFamily="34" charset="0"/>
              </a:rPr>
              <a:t>Menguraikan kisah Nabi Musa A.S. dengan baik dan benar.</a:t>
            </a:r>
          </a:p>
          <a:p>
            <a:pPr marL="342900" lvl="0" indent="-342900" algn="just">
              <a:buClrTx/>
              <a:buSzPct val="100000"/>
              <a:buFont typeface="+mj-lt"/>
              <a:buAutoNum type="arabicPeriod"/>
            </a:pPr>
            <a:r>
              <a:rPr lang="id-ID" dirty="0" smtClean="0">
                <a:latin typeface="Calibri" pitchFamily="34" charset="0"/>
                <a:cs typeface="Calibri" pitchFamily="34" charset="0"/>
              </a:rPr>
              <a:t>Menelaah </a:t>
            </a:r>
            <a:r>
              <a:rPr lang="id-ID" dirty="0">
                <a:latin typeface="Calibri" pitchFamily="34" charset="0"/>
                <a:cs typeface="Calibri" pitchFamily="34" charset="0"/>
              </a:rPr>
              <a:t>kisah keteladanan Nabi Musa A.S. dengan baik dan benar.</a:t>
            </a:r>
          </a:p>
          <a:p>
            <a:pPr marL="342900" lvl="0" indent="-342900" algn="just">
              <a:buClrTx/>
              <a:buSzPct val="100000"/>
              <a:buFont typeface="+mj-lt"/>
              <a:buAutoNum type="arabicPeriod"/>
            </a:pPr>
            <a:r>
              <a:rPr lang="id-ID" dirty="0" smtClean="0">
                <a:latin typeface="Calibri" pitchFamily="34" charset="0"/>
                <a:cs typeface="Calibri" pitchFamily="34" charset="0"/>
              </a:rPr>
              <a:t>Menguraikan </a:t>
            </a:r>
            <a:r>
              <a:rPr lang="id-ID" dirty="0">
                <a:latin typeface="Calibri" pitchFamily="34" charset="0"/>
                <a:cs typeface="Calibri" pitchFamily="34" charset="0"/>
              </a:rPr>
              <a:t>hikmah mempelajari kisah Nabi Musa A.S. dengan baik </a:t>
            </a:r>
            <a:r>
              <a:rPr lang="id-ID" dirty="0" smtClean="0">
                <a:latin typeface="Calibri" pitchFamily="34" charset="0"/>
                <a:cs typeface="Calibri" pitchFamily="34" charset="0"/>
              </a:rPr>
              <a:t>dan </a:t>
            </a:r>
            <a:r>
              <a:rPr lang="id-ID" dirty="0">
                <a:latin typeface="Calibri" pitchFamily="34" charset="0"/>
                <a:cs typeface="Calibri" pitchFamily="34" charset="0"/>
              </a:rPr>
              <a:t>benar.</a:t>
            </a:r>
          </a:p>
          <a:p>
            <a:pPr marL="342900" lvl="0" indent="-342900" algn="just">
              <a:buClrTx/>
              <a:buSzPct val="100000"/>
              <a:buFont typeface="+mj-lt"/>
              <a:buAutoNum type="arabicPeriod"/>
            </a:pPr>
            <a:r>
              <a:rPr lang="id-ID" dirty="0" smtClean="0">
                <a:latin typeface="Calibri" pitchFamily="34" charset="0"/>
                <a:cs typeface="Calibri" pitchFamily="34" charset="0"/>
              </a:rPr>
              <a:t>Mengimplementasikan </a:t>
            </a:r>
            <a:r>
              <a:rPr lang="id-ID" dirty="0">
                <a:latin typeface="Calibri" pitchFamily="34" charset="0"/>
                <a:cs typeface="Calibri" pitchFamily="34" charset="0"/>
              </a:rPr>
              <a:t>keteladanan Nabi Musa A.S. dengan baik dan </a:t>
            </a:r>
            <a:r>
              <a:rPr lang="id-ID" dirty="0" smtClean="0">
                <a:latin typeface="Calibri" pitchFamily="34" charset="0"/>
                <a:cs typeface="Calibri" pitchFamily="34" charset="0"/>
              </a:rPr>
              <a:t>benar </a:t>
            </a:r>
            <a:r>
              <a:rPr lang="id-ID" dirty="0">
                <a:latin typeface="Calibri" pitchFamily="34" charset="0"/>
                <a:cs typeface="Calibri" pitchFamily="34" charset="0"/>
              </a:rPr>
              <a:t>dalam kehidupan sehari-hari.</a:t>
            </a:r>
            <a:endParaRPr lang="en-ID" dirty="0">
              <a:latin typeface="Calibri" pitchFamily="34" charset="0"/>
              <a:cs typeface="Calibri" pitchFamily="34" charset="0"/>
            </a:endParaRPr>
          </a:p>
        </p:txBody>
      </p:sp>
      <p:pic>
        <p:nvPicPr>
          <p:cNvPr id="21" name="Picture 20">
            <a:extLst>
              <a:ext uri="{FF2B5EF4-FFF2-40B4-BE49-F238E27FC236}">
                <a16:creationId xmlns:a16="http://schemas.microsoft.com/office/drawing/2014/main" id="{A1947A38-80B9-4996-9EF5-60CB2A953D9B}"/>
              </a:ext>
            </a:extLst>
          </p:cNvPr>
          <p:cNvPicPr>
            <a:picLocks noChangeAspect="1"/>
          </p:cNvPicPr>
          <p:nvPr/>
        </p:nvPicPr>
        <p:blipFill rotWithShape="1">
          <a:blip r:embed="rId2"/>
          <a:srcRect r="281"/>
          <a:stretch/>
        </p:blipFill>
        <p:spPr>
          <a:xfrm>
            <a:off x="0" y="4284223"/>
            <a:ext cx="9144000" cy="954527"/>
          </a:xfrm>
          <a:prstGeom prst="rect">
            <a:avLst/>
          </a:prstGeom>
        </p:spPr>
      </p:pic>
      <p:grpSp>
        <p:nvGrpSpPr>
          <p:cNvPr id="22" name="Group 21"/>
          <p:cNvGrpSpPr/>
          <p:nvPr/>
        </p:nvGrpSpPr>
        <p:grpSpPr>
          <a:xfrm>
            <a:off x="137605" y="121182"/>
            <a:ext cx="5272595" cy="1610978"/>
            <a:chOff x="25248" y="-29828"/>
            <a:chExt cx="5196314" cy="1610978"/>
          </a:xfrm>
        </p:grpSpPr>
        <p:grpSp>
          <p:nvGrpSpPr>
            <p:cNvPr id="23" name="Group 22"/>
            <p:cNvGrpSpPr/>
            <p:nvPr/>
          </p:nvGrpSpPr>
          <p:grpSpPr>
            <a:xfrm>
              <a:off x="25248" y="-29828"/>
              <a:ext cx="1552692" cy="1559792"/>
              <a:chOff x="2895601" y="-542991"/>
              <a:chExt cx="960519" cy="960519"/>
            </a:xfrm>
            <a:solidFill>
              <a:srgbClr val="7030A0"/>
            </a:solidFill>
          </p:grpSpPr>
          <p:sp>
            <p:nvSpPr>
              <p:cNvPr id="41" name="Oval 40"/>
              <p:cNvSpPr/>
              <p:nvPr/>
            </p:nvSpPr>
            <p:spPr>
              <a:xfrm>
                <a:off x="2895601" y="-542991"/>
                <a:ext cx="960519" cy="9605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solidFill>
                    <a:srgbClr val="4F81BD"/>
                  </a:solidFill>
                </a:endParaRPr>
              </a:p>
            </p:txBody>
          </p:sp>
          <p:sp>
            <p:nvSpPr>
              <p:cNvPr id="42" name="Oval 41"/>
              <p:cNvSpPr/>
              <p:nvPr/>
            </p:nvSpPr>
            <p:spPr>
              <a:xfrm>
                <a:off x="2926336" y="-512255"/>
                <a:ext cx="898264" cy="8982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p>
            </p:txBody>
          </p:sp>
        </p:grpSp>
        <p:sp>
          <p:nvSpPr>
            <p:cNvPr id="24" name="Rounded Rectangle 23"/>
            <p:cNvSpPr/>
            <p:nvPr/>
          </p:nvSpPr>
          <p:spPr>
            <a:xfrm>
              <a:off x="685800" y="266809"/>
              <a:ext cx="4385566" cy="1180589"/>
            </a:xfrm>
            <a:prstGeom prst="roundRect">
              <a:avLst/>
            </a:prstGeom>
            <a:solidFill>
              <a:schemeClr val="accent4">
                <a:lumMod val="60000"/>
                <a:lumOff val="40000"/>
              </a:schemeClr>
            </a:solidFill>
            <a:ln>
              <a:solidFill>
                <a:schemeClr val="accent5">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5" name="Horizontal Scroll 24"/>
            <p:cNvSpPr/>
            <p:nvPr/>
          </p:nvSpPr>
          <p:spPr>
            <a:xfrm>
              <a:off x="878818" y="24225"/>
              <a:ext cx="4342744" cy="1480725"/>
            </a:xfrm>
            <a:prstGeom prst="horizontalScroll">
              <a:avLst/>
            </a:prstGeom>
            <a:solidFill>
              <a:schemeClr val="accent4">
                <a:lumMod val="60000"/>
                <a:lumOff val="40000"/>
              </a:schemeClr>
            </a:solidFill>
            <a:ln w="28575">
              <a:solidFill>
                <a:schemeClr val="accent5">
                  <a:lumMod val="5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27" name="Group 26"/>
            <p:cNvGrpSpPr/>
            <p:nvPr/>
          </p:nvGrpSpPr>
          <p:grpSpPr>
            <a:xfrm>
              <a:off x="76200" y="21358"/>
              <a:ext cx="1552692" cy="1559792"/>
              <a:chOff x="2895601" y="-542991"/>
              <a:chExt cx="960519" cy="960519"/>
            </a:xfrm>
            <a:solidFill>
              <a:srgbClr val="F286ED"/>
            </a:solidFill>
          </p:grpSpPr>
          <p:grpSp>
            <p:nvGrpSpPr>
              <p:cNvPr id="31" name="Group 30"/>
              <p:cNvGrpSpPr/>
              <p:nvPr/>
            </p:nvGrpSpPr>
            <p:grpSpPr>
              <a:xfrm>
                <a:off x="2895601" y="-542991"/>
                <a:ext cx="960519" cy="960519"/>
                <a:chOff x="2895601" y="-542991"/>
                <a:chExt cx="960519" cy="960519"/>
              </a:xfrm>
              <a:grpFill/>
            </p:grpSpPr>
            <p:sp>
              <p:nvSpPr>
                <p:cNvPr id="39" name="Oval 38"/>
                <p:cNvSpPr/>
                <p:nvPr/>
              </p:nvSpPr>
              <p:spPr>
                <a:xfrm>
                  <a:off x="2895601" y="-542991"/>
                  <a:ext cx="960519" cy="9605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solidFill>
                      <a:srgbClr val="4F81BD"/>
                    </a:solidFill>
                  </a:endParaRPr>
                </a:p>
              </p:txBody>
            </p:sp>
            <p:sp>
              <p:nvSpPr>
                <p:cNvPr id="40" name="Oval 39"/>
                <p:cNvSpPr/>
                <p:nvPr/>
              </p:nvSpPr>
              <p:spPr>
                <a:xfrm>
                  <a:off x="2926336" y="-512255"/>
                  <a:ext cx="898264" cy="898263"/>
                </a:xfrm>
                <a:prstGeom prst="ellipse">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dirty="0"/>
                </a:p>
              </p:txBody>
            </p:sp>
          </p:grpSp>
          <p:sp>
            <p:nvSpPr>
              <p:cNvPr id="32" name="Rectangle 31"/>
              <p:cNvSpPr/>
              <p:nvPr/>
            </p:nvSpPr>
            <p:spPr>
              <a:xfrm>
                <a:off x="3199469" y="-75728"/>
                <a:ext cx="369809" cy="383796"/>
              </a:xfrm>
              <a:prstGeom prst="rect">
                <a:avLst/>
              </a:prstGeom>
              <a:grpFill/>
            </p:spPr>
            <p:txBody>
              <a:bodyPr wrap="none" lIns="68580" tIns="34290" rIns="68580" bIns="34290">
                <a:spAutoFit/>
              </a:bodyPr>
              <a:lstStyle/>
              <a:p>
                <a:pPr algn="ctr"/>
                <a:r>
                  <a:rPr lang="en-US" sz="3600" b="1" dirty="0" smtClean="0">
                    <a:ln w="0"/>
                    <a:solidFill>
                      <a:schemeClr val="bg1"/>
                    </a:solidFill>
                    <a:effectLst>
                      <a:outerShdw blurRad="38100" dist="19050" dir="2700000" algn="tl" rotWithShape="0">
                        <a:schemeClr val="dk1">
                          <a:alpha val="40000"/>
                        </a:schemeClr>
                      </a:outerShdw>
                    </a:effectLst>
                  </a:rPr>
                  <a:t>0</a:t>
                </a:r>
                <a:r>
                  <a:rPr lang="id-ID" sz="3600" b="1" dirty="0">
                    <a:ln w="0"/>
                    <a:solidFill>
                      <a:schemeClr val="bg1"/>
                    </a:solidFill>
                    <a:effectLst>
                      <a:outerShdw blurRad="38100" dist="19050" dir="2700000" algn="tl" rotWithShape="0">
                        <a:schemeClr val="dk1">
                          <a:alpha val="40000"/>
                        </a:schemeClr>
                      </a:outerShdw>
                    </a:effectLst>
                  </a:rPr>
                  <a:t>5</a:t>
                </a:r>
                <a:endParaRPr lang="en-US" sz="3600" b="1" dirty="0">
                  <a:ln w="0"/>
                  <a:solidFill>
                    <a:schemeClr val="bg1"/>
                  </a:solidFill>
                  <a:effectLst>
                    <a:outerShdw blurRad="38100" dist="19050" dir="2700000" algn="tl" rotWithShape="0">
                      <a:schemeClr val="dk1">
                        <a:alpha val="40000"/>
                      </a:schemeClr>
                    </a:outerShdw>
                  </a:effectLst>
                </a:endParaRPr>
              </a:p>
            </p:txBody>
          </p:sp>
          <p:sp>
            <p:nvSpPr>
              <p:cNvPr id="38" name="Rectangle 37"/>
              <p:cNvSpPr/>
              <p:nvPr/>
            </p:nvSpPr>
            <p:spPr>
              <a:xfrm>
                <a:off x="3114265" y="-431148"/>
                <a:ext cx="539850" cy="371515"/>
              </a:xfrm>
              <a:prstGeom prst="rect">
                <a:avLst/>
              </a:prstGeom>
              <a:grpFill/>
            </p:spPr>
            <p:txBody>
              <a:bodyPr wrap="none" lIns="68580" tIns="34290" rIns="68580" bIns="34290">
                <a:spAutoFit/>
              </a:bodyPr>
              <a:lstStyle/>
              <a:p>
                <a:pPr algn="ctr"/>
                <a:r>
                  <a:rPr lang="en-US" sz="3600" b="1" dirty="0">
                    <a:ln w="0"/>
                    <a:solidFill>
                      <a:schemeClr val="bg1"/>
                    </a:solidFill>
                    <a:effectLst>
                      <a:outerShdw blurRad="38100" dist="19050" dir="2700000" algn="tl" rotWithShape="0">
                        <a:schemeClr val="dk1">
                          <a:alpha val="40000"/>
                        </a:schemeClr>
                      </a:outerShdw>
                    </a:effectLst>
                  </a:rPr>
                  <a:t>Bab</a:t>
                </a:r>
              </a:p>
            </p:txBody>
          </p:sp>
        </p:grpSp>
        <p:sp>
          <p:nvSpPr>
            <p:cNvPr id="29" name="テキスト プレースホルダー 17"/>
            <p:cNvSpPr txBox="1">
              <a:spLocks/>
            </p:cNvSpPr>
            <p:nvPr/>
          </p:nvSpPr>
          <p:spPr>
            <a:xfrm>
              <a:off x="1616878" y="209550"/>
              <a:ext cx="3604684" cy="1028061"/>
            </a:xfrm>
            <a:prstGeom prst="rect">
              <a:avLst/>
            </a:prstGeom>
          </p:spPr>
          <p:txBody>
            <a:bodyPr vert="horz" lIns="36000" tIns="36000" rIns="36000" bIns="36000" rtlCol="0" anchor="ctr">
              <a:noAutofit/>
            </a:bodyPr>
            <a:lstStyle>
              <a:lvl1pPr marL="342900" indent="-342900" algn="l" defTabSz="1632753" rtl="0" eaLnBrk="1" latinLnBrk="0" hangingPunct="1">
                <a:lnSpc>
                  <a:spcPct val="120000"/>
                </a:lnSpc>
                <a:spcBef>
                  <a:spcPts val="1200"/>
                </a:spcBef>
                <a:buClr>
                  <a:schemeClr val="accent5"/>
                </a:buClr>
                <a:buFont typeface="Wingdings" panose="05000000000000000000" pitchFamily="2" charset="2"/>
                <a:buChar char="l"/>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0" indent="0" algn="ctr">
                <a:buNone/>
              </a:pPr>
              <a:r>
                <a:rPr lang="pt-BR" sz="3000" b="1" dirty="0">
                  <a:ln w="0"/>
                  <a:solidFill>
                    <a:schemeClr val="bg1"/>
                  </a:solidFill>
                  <a:cs typeface="Arial" panose="020B0604020202020204" pitchFamily="34" charset="0"/>
                </a:rPr>
                <a:t>Kisah Nabi Musa A.S.</a:t>
              </a:r>
              <a:endParaRPr lang="id-ID" sz="3000" b="1" dirty="0">
                <a:ln w="0"/>
                <a:solidFill>
                  <a:schemeClr val="bg1"/>
                </a:solidFill>
                <a:cs typeface="Arial" panose="020B0604020202020204" pitchFamily="34" charset="0"/>
              </a:endParaRPr>
            </a:p>
          </p:txBody>
        </p:sp>
      </p:grpSp>
    </p:spTree>
    <p:extLst>
      <p:ext uri="{BB962C8B-B14F-4D97-AF65-F5344CB8AC3E}">
        <p14:creationId xmlns:p14="http://schemas.microsoft.com/office/powerpoint/2010/main" val="277972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209550"/>
            <a:ext cx="5115017" cy="704480"/>
          </a:xfrm>
          <a:prstGeom prst="rect">
            <a:avLst/>
          </a:prstGeom>
        </p:spPr>
      </p:pic>
      <p:sp>
        <p:nvSpPr>
          <p:cNvPr id="3" name="Rectangle 2"/>
          <p:cNvSpPr/>
          <p:nvPr/>
        </p:nvSpPr>
        <p:spPr>
          <a:xfrm>
            <a:off x="533400" y="269282"/>
            <a:ext cx="5562600" cy="542584"/>
          </a:xfrm>
          <a:prstGeom prst="rect">
            <a:avLst/>
          </a:prstGeom>
        </p:spPr>
        <p:txBody>
          <a:bodyPr wrap="square">
            <a:spAutoFit/>
          </a:bodyPr>
          <a:lstStyle/>
          <a:p>
            <a:pPr>
              <a:lnSpc>
                <a:spcPct val="110000"/>
              </a:lnSpc>
              <a:buSzPct val="100000"/>
            </a:pPr>
            <a:r>
              <a:rPr lang="en-US" sz="2800" b="1" dirty="0" err="1">
                <a:solidFill>
                  <a:schemeClr val="bg1"/>
                </a:solidFill>
                <a:effectLst>
                  <a:outerShdw blurRad="38100" dist="38100" dir="2700000" algn="tl">
                    <a:srgbClr val="000000">
                      <a:alpha val="43137"/>
                    </a:srgbClr>
                  </a:outerShdw>
                </a:effectLst>
                <a:latin typeface="+mj-lt"/>
                <a:cs typeface="Arial" pitchFamily="34" charset="0"/>
              </a:rPr>
              <a:t>Apa</a:t>
            </a:r>
            <a:r>
              <a:rPr lang="en-US" sz="2800" b="1" dirty="0">
                <a:solidFill>
                  <a:schemeClr val="bg1"/>
                </a:solidFill>
                <a:effectLst>
                  <a:outerShdw blurRad="38100" dist="38100" dir="2700000" algn="tl">
                    <a:srgbClr val="000000">
                      <a:alpha val="43137"/>
                    </a:srgbClr>
                  </a:outerShdw>
                </a:effectLst>
                <a:latin typeface="+mj-lt"/>
                <a:cs typeface="Arial" pitchFamily="34" charset="0"/>
              </a:rPr>
              <a:t> yang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akan</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kita</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pelajari</a:t>
            </a:r>
            <a:r>
              <a:rPr lang="en-US" sz="2800" b="1" dirty="0">
                <a:solidFill>
                  <a:schemeClr val="bg1"/>
                </a:solidFill>
                <a:effectLst>
                  <a:outerShdw blurRad="38100" dist="38100" dir="2700000" algn="tl">
                    <a:srgbClr val="000000">
                      <a:alpha val="43137"/>
                    </a:srgbClr>
                  </a:outerShdw>
                </a:effectLst>
                <a:latin typeface="+mj-lt"/>
                <a:cs typeface="Arial" pitchFamily="34" charset="0"/>
              </a:rPr>
              <a:t>?</a:t>
            </a:r>
          </a:p>
        </p:txBody>
      </p:sp>
      <p:pic>
        <p:nvPicPr>
          <p:cNvPr id="4" name="Picture 3">
            <a:extLst>
              <a:ext uri="{FF2B5EF4-FFF2-40B4-BE49-F238E27FC236}">
                <a16:creationId xmlns:a16="http://schemas.microsoft.com/office/drawing/2014/main" id="{A1947A38-80B9-4996-9EF5-60CB2A953D9B}"/>
              </a:ext>
            </a:extLst>
          </p:cNvPr>
          <p:cNvPicPr>
            <a:picLocks noChangeAspect="1"/>
          </p:cNvPicPr>
          <p:nvPr/>
        </p:nvPicPr>
        <p:blipFill rotWithShape="1">
          <a:blip r:embed="rId3"/>
          <a:srcRect r="281"/>
          <a:stretch/>
        </p:blipFill>
        <p:spPr>
          <a:xfrm>
            <a:off x="0" y="4284223"/>
            <a:ext cx="9144000" cy="954527"/>
          </a:xfrm>
          <a:prstGeom prst="rect">
            <a:avLst/>
          </a:prstGeom>
        </p:spPr>
      </p:pic>
      <p:sp>
        <p:nvSpPr>
          <p:cNvPr id="12" name="Hexagon 11"/>
          <p:cNvSpPr/>
          <p:nvPr/>
        </p:nvSpPr>
        <p:spPr>
          <a:xfrm>
            <a:off x="394138" y="1157393"/>
            <a:ext cx="2895600" cy="1307109"/>
          </a:xfrm>
          <a:prstGeom prst="hexagon">
            <a:avLst/>
          </a:prstGeom>
          <a:solidFill>
            <a:schemeClr val="accent5">
              <a:lumMod val="40000"/>
              <a:lumOff val="60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b="1" dirty="0" smtClean="0">
                <a:solidFill>
                  <a:schemeClr val="tx1"/>
                </a:solidFill>
              </a:rPr>
              <a:t>A. Kisah Nabi Musa </a:t>
            </a:r>
            <a:r>
              <a:rPr lang="id-ID" sz="2000" b="1" dirty="0">
                <a:solidFill>
                  <a:schemeClr val="tx1"/>
                </a:solidFill>
              </a:rPr>
              <a:t>A.S.</a:t>
            </a:r>
          </a:p>
        </p:txBody>
      </p:sp>
      <p:sp>
        <p:nvSpPr>
          <p:cNvPr id="35" name="Hexagon 34"/>
          <p:cNvSpPr/>
          <p:nvPr/>
        </p:nvSpPr>
        <p:spPr>
          <a:xfrm>
            <a:off x="3092669" y="1973017"/>
            <a:ext cx="2895600" cy="1307109"/>
          </a:xfrm>
          <a:prstGeom prst="hexagon">
            <a:avLst/>
          </a:prstGeom>
          <a:solidFill>
            <a:schemeClr val="accent3">
              <a:lumMod val="40000"/>
              <a:lumOff val="60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b="1" dirty="0" smtClean="0">
                <a:solidFill>
                  <a:schemeClr val="tx1"/>
                </a:solidFill>
              </a:rPr>
              <a:t>B. </a:t>
            </a:r>
            <a:r>
              <a:rPr lang="id-ID" sz="2000" b="1" dirty="0">
                <a:solidFill>
                  <a:schemeClr val="tx1"/>
                </a:solidFill>
              </a:rPr>
              <a:t>Perilaku Meneladani Kisah Nabi Musa A.S.</a:t>
            </a:r>
          </a:p>
        </p:txBody>
      </p:sp>
      <p:sp>
        <p:nvSpPr>
          <p:cNvPr id="40" name="Hexagon 39"/>
          <p:cNvSpPr/>
          <p:nvPr/>
        </p:nvSpPr>
        <p:spPr>
          <a:xfrm>
            <a:off x="5791200" y="2788641"/>
            <a:ext cx="2895600" cy="1307109"/>
          </a:xfrm>
          <a:prstGeom prst="hexagon">
            <a:avLst/>
          </a:prstGeom>
          <a:solidFill>
            <a:srgbClr val="E3FBA7"/>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b="1" dirty="0" smtClean="0">
                <a:solidFill>
                  <a:schemeClr val="tx1"/>
                </a:solidFill>
              </a:rPr>
              <a:t>C. Hikmah Mempelajari Kisah Nabi </a:t>
            </a:r>
            <a:r>
              <a:rPr lang="id-ID" sz="2000" b="1" dirty="0">
                <a:solidFill>
                  <a:schemeClr val="tx1"/>
                </a:solidFill>
              </a:rPr>
              <a:t>Musa A.S.</a:t>
            </a:r>
          </a:p>
        </p:txBody>
      </p:sp>
    </p:spTree>
    <p:extLst>
      <p:ext uri="{BB962C8B-B14F-4D97-AF65-F5344CB8AC3E}">
        <p14:creationId xmlns:p14="http://schemas.microsoft.com/office/powerpoint/2010/main" val="2396747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Aerial view of the Lake Powell from above near Glen Canyon Dam and Page town"/>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0"/>
            <a:ext cx="9144000" cy="6850698"/>
          </a:xfrm>
          <a:prstGeom prst="rect">
            <a:avLst/>
          </a:prstGeom>
          <a:noFill/>
          <a:extLst>
            <a:ext uri="{909E8E84-426E-40DD-AFC4-6F175D3DCCD1}">
              <a14:hiddenFill xmlns:a14="http://schemas.microsoft.com/office/drawing/2010/main">
                <a:solidFill>
                  <a:srgbClr val="FFFFFF"/>
                </a:solidFill>
              </a14:hiddenFill>
            </a:ext>
          </a:extLst>
        </p:spPr>
      </p:pic>
      <p:sp>
        <p:nvSpPr>
          <p:cNvPr id="22" name="Hexagon 21"/>
          <p:cNvSpPr/>
          <p:nvPr/>
        </p:nvSpPr>
        <p:spPr>
          <a:xfrm>
            <a:off x="4572000" y="902581"/>
            <a:ext cx="4114799" cy="574440"/>
          </a:xfrm>
          <a:prstGeom prst="hexagon">
            <a:avLst/>
          </a:prstGeom>
          <a:solidFill>
            <a:schemeClr val="tx1">
              <a:lumMod val="75000"/>
              <a:lumOff val="25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smtClean="0"/>
              <a:t>1. Masa Muda Nabi Musa A.S.</a:t>
            </a:r>
            <a:endParaRPr lang="id-ID" sz="20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4811780" cy="725027"/>
          </a:xfrm>
          <a:prstGeom prst="rect">
            <a:avLst/>
          </a:prstGeom>
        </p:spPr>
      </p:pic>
      <p:sp>
        <p:nvSpPr>
          <p:cNvPr id="5" name="Rectangle 4"/>
          <p:cNvSpPr/>
          <p:nvPr/>
        </p:nvSpPr>
        <p:spPr>
          <a:xfrm>
            <a:off x="392804" y="239361"/>
            <a:ext cx="4712595" cy="542584"/>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21" name="Rounded Rectangle 20"/>
          <p:cNvSpPr/>
          <p:nvPr/>
        </p:nvSpPr>
        <p:spPr>
          <a:xfrm>
            <a:off x="609600" y="1612607"/>
            <a:ext cx="7924800" cy="2672822"/>
          </a:xfrm>
          <a:prstGeom prst="roundRect">
            <a:avLst/>
          </a:prstGeom>
          <a:solidFill>
            <a:schemeClr val="accent5">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dirty="0" smtClean="0">
                <a:solidFill>
                  <a:schemeClr val="tx1"/>
                </a:solidFill>
              </a:rPr>
              <a:t>Nabi Musa A.S. berasal dari Bani Israil</a:t>
            </a:r>
            <a:r>
              <a:rPr lang="id-ID" sz="1600" dirty="0" smtClean="0">
                <a:solidFill>
                  <a:schemeClr val="tx1"/>
                </a:solidFill>
              </a:rPr>
              <a:t>. Ia lahir dari seorang ibu yang bernama Yukabad, sedangkan ayahnya bernama Imran. Suatu ketika, Raja Fir’aun bermimpi tentang seorang laki-laki yang akan menghancurkan dirinya dan kerajaannya. Ia yang merasa ketakutan sehingga memerintahkan pasukannya untuk membunuh setiap bayi laki-laki dari kaum Bani Israil yang lahir pada saat itu.</a:t>
            </a:r>
          </a:p>
          <a:p>
            <a:pPr algn="just"/>
            <a:endParaRPr lang="id-ID" sz="1600" dirty="0" smtClean="0">
              <a:solidFill>
                <a:schemeClr val="tx1"/>
              </a:solidFill>
            </a:endParaRPr>
          </a:p>
          <a:p>
            <a:pPr algn="just"/>
            <a:r>
              <a:rPr lang="id-ID" sz="1600" dirty="0">
                <a:solidFill>
                  <a:schemeClr val="tx1"/>
                </a:solidFill>
              </a:rPr>
              <a:t>Oleh karena </a:t>
            </a:r>
            <a:r>
              <a:rPr lang="id-ID" sz="1600" dirty="0" smtClean="0">
                <a:solidFill>
                  <a:schemeClr val="tx1"/>
                </a:solidFill>
              </a:rPr>
              <a:t>itu, </a:t>
            </a:r>
            <a:r>
              <a:rPr lang="id-ID" sz="1600" dirty="0">
                <a:solidFill>
                  <a:schemeClr val="tx1"/>
                </a:solidFill>
              </a:rPr>
              <a:t>ibu Nabi Musa A.S. pun meletakkan Musa kecil </a:t>
            </a:r>
            <a:r>
              <a:rPr lang="id-ID" sz="1600" dirty="0" smtClean="0">
                <a:solidFill>
                  <a:schemeClr val="tx1"/>
                </a:solidFill>
              </a:rPr>
              <a:t>di dalam </a:t>
            </a:r>
            <a:r>
              <a:rPr lang="id-ID" sz="1600" dirty="0">
                <a:solidFill>
                  <a:schemeClr val="tx1"/>
                </a:solidFill>
              </a:rPr>
              <a:t>peti dan menghanyutkannya ke sungai. Atas kuasa Allah Swt., </a:t>
            </a:r>
            <a:r>
              <a:rPr lang="id-ID" sz="1600" dirty="0" smtClean="0">
                <a:solidFill>
                  <a:schemeClr val="tx1"/>
                </a:solidFill>
              </a:rPr>
              <a:t>peti </a:t>
            </a:r>
            <a:r>
              <a:rPr lang="id-ID" sz="1600" dirty="0">
                <a:solidFill>
                  <a:schemeClr val="tx1"/>
                </a:solidFill>
              </a:rPr>
              <a:t>itu kemudian ditemukan oleh istri Fir’aun yang bernama </a:t>
            </a:r>
            <a:r>
              <a:rPr lang="id-ID" sz="1600" dirty="0" smtClean="0">
                <a:solidFill>
                  <a:schemeClr val="tx1"/>
                </a:solidFill>
              </a:rPr>
              <a:t>Asiyah</a:t>
            </a:r>
            <a:r>
              <a:rPr lang="id-ID" sz="1600" dirty="0">
                <a:solidFill>
                  <a:schemeClr val="tx1"/>
                </a:solidFill>
              </a:rPr>
              <a:t> yang kemudian diangkat menjadi putranya. Begitulah Allah Swt. menyelamatkan </a:t>
            </a:r>
            <a:r>
              <a:rPr lang="id-ID" sz="1600" dirty="0" smtClean="0">
                <a:solidFill>
                  <a:schemeClr val="tx1"/>
                </a:solidFill>
              </a:rPr>
              <a:t>Nabi </a:t>
            </a:r>
            <a:r>
              <a:rPr lang="id-ID" sz="1600" dirty="0">
                <a:solidFill>
                  <a:schemeClr val="tx1"/>
                </a:solidFill>
              </a:rPr>
              <a:t>Musa A.S. dari arah yang tidak disangka-sangka</a:t>
            </a:r>
            <a:r>
              <a:rPr lang="id-ID" sz="1600" dirty="0" smtClean="0">
                <a:solidFill>
                  <a:schemeClr val="tx1"/>
                </a:solidFill>
              </a:rPr>
              <a:t>.</a:t>
            </a:r>
            <a:endParaRPr lang="id-ID" sz="1600" dirty="0">
              <a:solidFill>
                <a:schemeClr val="tx1"/>
              </a:solidFill>
            </a:endParaRPr>
          </a:p>
        </p:txBody>
      </p:sp>
    </p:spTree>
    <p:extLst>
      <p:ext uri="{BB962C8B-B14F-4D97-AF65-F5344CB8AC3E}">
        <p14:creationId xmlns:p14="http://schemas.microsoft.com/office/powerpoint/2010/main" val="1942236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Sand dunes in the desert of the Sinai Peninsula Egypt"/>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0"/>
            <a:ext cx="9147244" cy="5143500"/>
          </a:xfrm>
          <a:prstGeom prst="rect">
            <a:avLst/>
          </a:prstGeom>
          <a:noFill/>
          <a:extLst>
            <a:ext uri="{909E8E84-426E-40DD-AFC4-6F175D3DCCD1}">
              <a14:hiddenFill xmlns:a14="http://schemas.microsoft.com/office/drawing/2010/main">
                <a:solidFill>
                  <a:srgbClr val="FFFFFF"/>
                </a:solidFill>
              </a14:hiddenFill>
            </a:ext>
          </a:extLst>
        </p:spPr>
      </p:pic>
      <p:sp>
        <p:nvSpPr>
          <p:cNvPr id="22" name="Hexagon 21"/>
          <p:cNvSpPr/>
          <p:nvPr/>
        </p:nvSpPr>
        <p:spPr>
          <a:xfrm>
            <a:off x="5791201" y="325424"/>
            <a:ext cx="3047999" cy="686400"/>
          </a:xfrm>
          <a:prstGeom prst="hexagon">
            <a:avLst/>
          </a:prstGeom>
          <a:solidFill>
            <a:schemeClr val="tx1">
              <a:lumMod val="75000"/>
              <a:lumOff val="25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smtClean="0"/>
              <a:t>2. </a:t>
            </a:r>
            <a:r>
              <a:rPr lang="es-ES" sz="2000" dirty="0" err="1" smtClean="0"/>
              <a:t>Pertemuan</a:t>
            </a:r>
            <a:r>
              <a:rPr lang="es-ES" sz="2000" dirty="0" smtClean="0"/>
              <a:t> </a:t>
            </a:r>
            <a:r>
              <a:rPr lang="es-ES" sz="2000" dirty="0" err="1" smtClean="0"/>
              <a:t>dengan</a:t>
            </a:r>
            <a:r>
              <a:rPr lang="es-ES" sz="2000" dirty="0" smtClean="0"/>
              <a:t> </a:t>
            </a:r>
            <a:r>
              <a:rPr lang="es-ES" sz="2000" dirty="0" err="1" smtClean="0"/>
              <a:t>Dua</a:t>
            </a:r>
            <a:r>
              <a:rPr lang="id-ID" sz="2000" dirty="0" smtClean="0"/>
              <a:t> </a:t>
            </a:r>
            <a:r>
              <a:rPr lang="es-ES" sz="2000" dirty="0" err="1" smtClean="0"/>
              <a:t>Wanita</a:t>
            </a:r>
            <a:r>
              <a:rPr lang="es-ES" sz="2000" dirty="0" smtClean="0"/>
              <a:t> </a:t>
            </a:r>
            <a:r>
              <a:rPr lang="es-ES" sz="2000" dirty="0" err="1" smtClean="0"/>
              <a:t>Madyan</a:t>
            </a:r>
            <a:endParaRPr lang="id-ID" sz="20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4811780" cy="725027"/>
          </a:xfrm>
          <a:prstGeom prst="rect">
            <a:avLst/>
          </a:prstGeom>
        </p:spPr>
      </p:pic>
      <p:sp>
        <p:nvSpPr>
          <p:cNvPr id="5" name="Rectangle 4"/>
          <p:cNvSpPr/>
          <p:nvPr/>
        </p:nvSpPr>
        <p:spPr>
          <a:xfrm>
            <a:off x="392804" y="239361"/>
            <a:ext cx="4712595" cy="542584"/>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sp>
        <p:nvSpPr>
          <p:cNvPr id="2" name="Rounded Rectangle 1"/>
          <p:cNvSpPr/>
          <p:nvPr/>
        </p:nvSpPr>
        <p:spPr>
          <a:xfrm>
            <a:off x="533400" y="1169426"/>
            <a:ext cx="7010400" cy="1464231"/>
          </a:xfrm>
          <a:prstGeom prst="roundRect">
            <a:avLst/>
          </a:prstGeom>
          <a:solidFill>
            <a:schemeClr val="accent2">
              <a:lumMod val="40000"/>
              <a:lumOff val="60000"/>
            </a:schemeClr>
          </a:solidFill>
        </p:spPr>
        <p:txBody>
          <a:bodyPr wrap="square">
            <a:spAutoFit/>
          </a:bodyPr>
          <a:lstStyle/>
          <a:p>
            <a:pPr algn="just"/>
            <a:r>
              <a:rPr lang="sv-SE" sz="1600" dirty="0" smtClean="0"/>
              <a:t>Nabi Musa A.S. tumbuh dewasa menjadi seseorang yang kuat dan berani.</a:t>
            </a:r>
            <a:r>
              <a:rPr lang="id-ID" sz="1600" dirty="0" smtClean="0"/>
              <a:t> Suatu hari, karena melihat pertikaian dua orang dari Bani Israil dan suku Qibti yang mengakibatkan orang dari suku Qibti meninggal karena tidak sengaja terkena pukulan Nabi Musa A.S yang hendak membela kaumnya. Hal tersebut, membuat Nabi Musa  hendak ditangkap oleh Fir’aun untuk mendapatkan hukuman.</a:t>
            </a: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3" name="Rounded Rectangle 2"/>
          <p:cNvSpPr/>
          <p:nvPr/>
        </p:nvSpPr>
        <p:spPr>
          <a:xfrm>
            <a:off x="533400" y="2706260"/>
            <a:ext cx="8305800" cy="1736646"/>
          </a:xfrm>
          <a:prstGeom prst="roundRect">
            <a:avLst/>
          </a:prstGeom>
          <a:solidFill>
            <a:schemeClr val="accent4">
              <a:lumMod val="40000"/>
              <a:lumOff val="60000"/>
            </a:schemeClr>
          </a:solidFill>
        </p:spPr>
        <p:txBody>
          <a:bodyPr wrap="square">
            <a:spAutoFit/>
          </a:bodyPr>
          <a:lstStyle/>
          <a:p>
            <a:pPr algn="just"/>
            <a:r>
              <a:rPr lang="id-ID" sz="1600" dirty="0"/>
              <a:t>Nabi Musa disarankan pergi meninggalkan mesir  hingga sampailah di daerah bernama Madyan. Ia bertemu dengan dua orang wanita dan membantu mereka. Berkat kesantunan dan kekuatannya, Ayah dari wanita tersebut menawarkan Nabi Musa untuk menikah dengan salah satu putrinya. Nabi Musa A.S pun menyetujui tawaran tersebut dan bekerja disana selama 10 tahun hingga akhirnya memutuskan untuk kembali ke Mesir bersama keluarganya. Begitulah cara Allah Swt. menyelamatkan Nabi Musa A.S. dan memberikannya kehidupan yang layak.   </a:t>
            </a:r>
          </a:p>
        </p:txBody>
      </p:sp>
    </p:spTree>
    <p:extLst>
      <p:ext uri="{BB962C8B-B14F-4D97-AF65-F5344CB8AC3E}">
        <p14:creationId xmlns:p14="http://schemas.microsoft.com/office/powerpoint/2010/main" val="2660436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esert landscape background with camels "/>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0"/>
            <a:ext cx="9144000" cy="6091131"/>
          </a:xfrm>
          <a:prstGeom prst="rect">
            <a:avLst/>
          </a:prstGeom>
          <a:noFill/>
          <a:extLst>
            <a:ext uri="{909E8E84-426E-40DD-AFC4-6F175D3DCCD1}">
              <a14:hiddenFill xmlns:a14="http://schemas.microsoft.com/office/drawing/2010/main">
                <a:solidFill>
                  <a:srgbClr val="FFFFFF"/>
                </a:solidFill>
              </a14:hiddenFill>
            </a:ext>
          </a:extLst>
        </p:spPr>
      </p:pic>
      <p:sp>
        <p:nvSpPr>
          <p:cNvPr id="22" name="Hexagon 21"/>
          <p:cNvSpPr/>
          <p:nvPr/>
        </p:nvSpPr>
        <p:spPr>
          <a:xfrm>
            <a:off x="5007596" y="873349"/>
            <a:ext cx="3757640" cy="422111"/>
          </a:xfrm>
          <a:prstGeom prst="hexagon">
            <a:avLst/>
          </a:prstGeom>
          <a:solidFill>
            <a:schemeClr val="tx1">
              <a:lumMod val="75000"/>
              <a:lumOff val="25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4811780" cy="725027"/>
          </a:xfrm>
          <a:prstGeom prst="rect">
            <a:avLst/>
          </a:prstGeom>
        </p:spPr>
      </p:pic>
      <p:sp>
        <p:nvSpPr>
          <p:cNvPr id="5" name="Rectangle 4"/>
          <p:cNvSpPr/>
          <p:nvPr/>
        </p:nvSpPr>
        <p:spPr>
          <a:xfrm>
            <a:off x="392804" y="239361"/>
            <a:ext cx="4712595" cy="542584"/>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sp>
        <p:nvSpPr>
          <p:cNvPr id="2" name="Rounded Rectangle 1"/>
          <p:cNvSpPr/>
          <p:nvPr/>
        </p:nvSpPr>
        <p:spPr>
          <a:xfrm>
            <a:off x="838200" y="1460618"/>
            <a:ext cx="7439082" cy="3371136"/>
          </a:xfrm>
          <a:prstGeom prst="roundRect">
            <a:avLst/>
          </a:prstGeom>
          <a:solidFill>
            <a:schemeClr val="accent6">
              <a:lumMod val="40000"/>
              <a:lumOff val="60000"/>
            </a:schemeClr>
          </a:solidFill>
        </p:spPr>
        <p:txBody>
          <a:bodyPr wrap="square">
            <a:spAutoFit/>
          </a:bodyPr>
          <a:lstStyle/>
          <a:p>
            <a:pPr algn="just"/>
            <a:r>
              <a:rPr lang="id-ID" sz="1600" dirty="0"/>
              <a:t>Dalam perjalanan pulang menuju Mesir, Nabi Musa A.S diangkat menjadi utusan Allah dan memperoleh mukjizat </a:t>
            </a:r>
            <a:r>
              <a:rPr lang="id-ID" sz="1600" dirty="0" smtClean="0"/>
              <a:t>berupa </a:t>
            </a:r>
            <a:r>
              <a:rPr lang="id-ID" sz="1600" dirty="0"/>
              <a:t>tongkat yang dapat berubah menjadi ular besar </a:t>
            </a:r>
            <a:r>
              <a:rPr lang="id-ID" sz="1600" dirty="0" smtClean="0"/>
              <a:t>dan cahaya </a:t>
            </a:r>
            <a:r>
              <a:rPr lang="id-ID" sz="1600" dirty="0"/>
              <a:t>yang dapat keluar dari telapak tangannya. Dengan </a:t>
            </a:r>
            <a:r>
              <a:rPr lang="id-ID" sz="1600" dirty="0" smtClean="0"/>
              <a:t>kedua </a:t>
            </a:r>
            <a:r>
              <a:rPr lang="id-ID" sz="1600" dirty="0"/>
              <a:t>mukjizat tersebut, Allah Swt. memerintahkan Nabi Musa </a:t>
            </a:r>
            <a:r>
              <a:rPr lang="id-ID" sz="1600" dirty="0" smtClean="0"/>
              <a:t>A.S</a:t>
            </a:r>
            <a:r>
              <a:rPr lang="id-ID" sz="1600" dirty="0"/>
              <a:t>. untuk mendakwahi Fir’aun</a:t>
            </a:r>
            <a:r>
              <a:rPr lang="id-ID" sz="1600" dirty="0" smtClean="0"/>
              <a:t>.</a:t>
            </a:r>
          </a:p>
          <a:p>
            <a:pPr algn="just"/>
            <a:endParaRPr lang="id-ID" sz="1600" dirty="0"/>
          </a:p>
          <a:p>
            <a:pPr algn="just"/>
            <a:r>
              <a:rPr lang="id-ID" sz="1600" dirty="0" smtClean="0"/>
              <a:t>Dengan demikian, dimulailah misi Nabi Musa A.S. </a:t>
            </a:r>
            <a:r>
              <a:rPr lang="id-ID" sz="1600" dirty="0"/>
              <a:t>kepada Fir’aun yang dibantu oleh saudaranya Nabi Harun A.S. Ketika mereka berdakwah, Fir’aun mengejek dan </a:t>
            </a:r>
            <a:r>
              <a:rPr lang="id-ID" sz="1600" dirty="0" smtClean="0"/>
              <a:t>mengolok-olok </a:t>
            </a:r>
            <a:r>
              <a:rPr lang="id-ID" sz="1600" dirty="0"/>
              <a:t>ajaran yang mereka bawa dan mengaku bahwa </a:t>
            </a:r>
            <a:r>
              <a:rPr lang="id-ID" sz="1600" dirty="0" smtClean="0"/>
              <a:t>dia-lah </a:t>
            </a:r>
            <a:r>
              <a:rPr lang="id-ID" sz="1600" dirty="0"/>
              <a:t>Tuhan yang sesungguhnya. </a:t>
            </a:r>
            <a:r>
              <a:rPr lang="id-ID" sz="1600" dirty="0" smtClean="0"/>
              <a:t>Nabi Musa A.S. pun menunjukkan mukjizat yang ia miliki namun justru dituduh sebagai penyihir</a:t>
            </a:r>
            <a:r>
              <a:rPr lang="id-ID" sz="1600" dirty="0"/>
              <a:t>. </a:t>
            </a:r>
            <a:r>
              <a:rPr lang="id-ID" sz="1600" dirty="0" smtClean="0"/>
              <a:t>Kekejaman Fir’aun justru semakin </a:t>
            </a:r>
            <a:r>
              <a:rPr lang="id-ID" sz="1600" dirty="0"/>
              <a:t>menjadi-jadi. </a:t>
            </a:r>
            <a:r>
              <a:rPr lang="id-ID" sz="1600" dirty="0" smtClean="0"/>
              <a:t>Nabi </a:t>
            </a:r>
            <a:r>
              <a:rPr lang="id-ID" sz="1600" dirty="0"/>
              <a:t>Musa A.S. pun kembali berdoa kepada Allah Swt</a:t>
            </a:r>
            <a:r>
              <a:rPr lang="id-ID" sz="1600" dirty="0" smtClean="0"/>
              <a:t>. dan ia diperintahkan untuk </a:t>
            </a:r>
            <a:r>
              <a:rPr lang="it-IT" sz="1600" dirty="0"/>
              <a:t>membawa Bani Israil pergi dari </a:t>
            </a:r>
            <a:r>
              <a:rPr lang="it-IT" sz="1600" dirty="0" smtClean="0"/>
              <a:t>Mesir</a:t>
            </a:r>
            <a:r>
              <a:rPr lang="id-ID" sz="1600" dirty="0" smtClean="0"/>
              <a:t>.</a:t>
            </a:r>
            <a:endParaRPr lang="id-ID" sz="1600" dirty="0"/>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7" name="Rectangle 6"/>
          <p:cNvSpPr/>
          <p:nvPr/>
        </p:nvSpPr>
        <p:spPr>
          <a:xfrm>
            <a:off x="5181600" y="895350"/>
            <a:ext cx="3400482" cy="400110"/>
          </a:xfrm>
          <a:prstGeom prst="rect">
            <a:avLst/>
          </a:prstGeom>
        </p:spPr>
        <p:txBody>
          <a:bodyPr wrap="none">
            <a:spAutoFit/>
          </a:bodyPr>
          <a:lstStyle/>
          <a:p>
            <a:pPr lvl="0" algn="ctr"/>
            <a:r>
              <a:rPr lang="id-ID" sz="2000" dirty="0">
                <a:solidFill>
                  <a:prstClr val="white"/>
                </a:solidFill>
              </a:rPr>
              <a:t>3. Misi Dakwah Nabi Musa A.S.</a:t>
            </a:r>
          </a:p>
        </p:txBody>
      </p:sp>
    </p:spTree>
    <p:extLst>
      <p:ext uri="{BB962C8B-B14F-4D97-AF65-F5344CB8AC3E}">
        <p14:creationId xmlns:p14="http://schemas.microsoft.com/office/powerpoint/2010/main" val="37725903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Majestic sunset crashing waves nature abstract illustration generated by artificial intelligence"/>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 y="-171450"/>
            <a:ext cx="9160493" cy="5238750"/>
          </a:xfrm>
          <a:prstGeom prst="rect">
            <a:avLst/>
          </a:prstGeom>
          <a:noFill/>
          <a:extLst>
            <a:ext uri="{909E8E84-426E-40DD-AFC4-6F175D3DCCD1}">
              <a14:hiddenFill xmlns:a14="http://schemas.microsoft.com/office/drawing/2010/main">
                <a:solidFill>
                  <a:srgbClr val="FFFFFF"/>
                </a:solidFill>
              </a14:hiddenFill>
            </a:ext>
          </a:extLst>
        </p:spPr>
      </p:pic>
      <p:sp>
        <p:nvSpPr>
          <p:cNvPr id="8" name="Hexagon 7"/>
          <p:cNvSpPr/>
          <p:nvPr/>
        </p:nvSpPr>
        <p:spPr>
          <a:xfrm>
            <a:off x="5025526" y="658538"/>
            <a:ext cx="3757641" cy="456668"/>
          </a:xfrm>
          <a:prstGeom prst="hexagon">
            <a:avLst/>
          </a:prstGeom>
          <a:solidFill>
            <a:schemeClr val="tx1">
              <a:lumMod val="75000"/>
              <a:lumOff val="25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4811780" cy="725027"/>
          </a:xfrm>
          <a:prstGeom prst="rect">
            <a:avLst/>
          </a:prstGeom>
        </p:spPr>
      </p:pic>
      <p:sp>
        <p:nvSpPr>
          <p:cNvPr id="5" name="Rectangle 4"/>
          <p:cNvSpPr/>
          <p:nvPr/>
        </p:nvSpPr>
        <p:spPr>
          <a:xfrm>
            <a:off x="392804" y="239361"/>
            <a:ext cx="4712595" cy="542584"/>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sp>
        <p:nvSpPr>
          <p:cNvPr id="2" name="Rounded Rectangle 1"/>
          <p:cNvSpPr/>
          <p:nvPr/>
        </p:nvSpPr>
        <p:spPr>
          <a:xfrm>
            <a:off x="533400" y="1234470"/>
            <a:ext cx="6651280" cy="2826306"/>
          </a:xfrm>
          <a:prstGeom prst="roundRect">
            <a:avLst/>
          </a:prstGeom>
          <a:solidFill>
            <a:schemeClr val="accent1">
              <a:lumMod val="40000"/>
              <a:lumOff val="60000"/>
            </a:schemeClr>
          </a:solidFill>
        </p:spPr>
        <p:txBody>
          <a:bodyPr wrap="square">
            <a:spAutoFit/>
          </a:bodyPr>
          <a:lstStyle/>
          <a:p>
            <a:pPr algn="just"/>
            <a:r>
              <a:rPr lang="id-ID" sz="1600" dirty="0" smtClean="0"/>
              <a:t>Hingga akhirnya, terjadi pengejaran oleh Fir’aun dan bala tentaranya terhadap Nabi Musa A.S. beserta kaumnya. Allah Swt. memerintahkan Nabi Musa A.S untuk memukulkan tongkatnya ke permukaan laut yang seketika terbelah agar Nabi Musa A.S. </a:t>
            </a:r>
            <a:r>
              <a:rPr lang="id-ID" sz="1600" dirty="0"/>
              <a:t>dan kaumnya dapat menyebrang. </a:t>
            </a:r>
            <a:endParaRPr lang="id-ID" sz="1600" dirty="0" smtClean="0"/>
          </a:p>
          <a:p>
            <a:pPr algn="just"/>
            <a:endParaRPr lang="id-ID" sz="1600" dirty="0" smtClean="0"/>
          </a:p>
          <a:p>
            <a:pPr algn="just"/>
            <a:r>
              <a:rPr lang="id-ID" sz="1600" dirty="0" smtClean="0"/>
              <a:t>Fir’aun </a:t>
            </a:r>
            <a:r>
              <a:rPr lang="id-ID" sz="1600" dirty="0"/>
              <a:t>dan bala tentaranya kemudian berusaha mengikuti jalan </a:t>
            </a:r>
            <a:r>
              <a:rPr lang="id-ID" sz="1600" dirty="0" smtClean="0"/>
              <a:t>yang </a:t>
            </a:r>
            <a:r>
              <a:rPr lang="id-ID" sz="1600" dirty="0"/>
              <a:t>dibuat oleh Nabi Musa A.S. tersebut. Namun, ketika mereka </a:t>
            </a:r>
            <a:r>
              <a:rPr lang="id-ID" sz="1600" dirty="0" smtClean="0"/>
              <a:t>berada </a:t>
            </a:r>
            <a:r>
              <a:rPr lang="id-ID" sz="1600" dirty="0"/>
              <a:t>di tengah-tengah jalan, Allah Swt. menutup kembali lautan </a:t>
            </a:r>
            <a:r>
              <a:rPr lang="id-ID" sz="1600" dirty="0" smtClean="0"/>
              <a:t>tersebut </a:t>
            </a:r>
            <a:r>
              <a:rPr lang="id-ID" sz="1600" dirty="0"/>
              <a:t>sehingga Fir’aun dan bala tentaranya tewas tenggelam. </a:t>
            </a:r>
            <a:r>
              <a:rPr lang="id-ID" sz="1600" dirty="0" smtClean="0"/>
              <a:t>Begitulah </a:t>
            </a:r>
            <a:r>
              <a:rPr lang="id-ID" sz="1600" dirty="0"/>
              <a:t>cara Allah Swt. mengazab orang-orang yang keji dan </a:t>
            </a:r>
            <a:r>
              <a:rPr lang="id-ID" sz="1600" dirty="0" smtClean="0"/>
              <a:t>menyombongkan </a:t>
            </a:r>
            <a:r>
              <a:rPr lang="id-ID" sz="1600" dirty="0"/>
              <a:t>diri seperti </a:t>
            </a:r>
            <a:r>
              <a:rPr lang="id-ID" sz="1600" dirty="0" smtClean="0"/>
              <a:t>Fir’aun.</a:t>
            </a:r>
            <a:endParaRPr lang="id-ID" sz="1600" dirty="0"/>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9" name="Rectangle 8"/>
          <p:cNvSpPr/>
          <p:nvPr/>
        </p:nvSpPr>
        <p:spPr>
          <a:xfrm>
            <a:off x="5204105" y="684082"/>
            <a:ext cx="3400482" cy="400110"/>
          </a:xfrm>
          <a:prstGeom prst="rect">
            <a:avLst/>
          </a:prstGeom>
        </p:spPr>
        <p:txBody>
          <a:bodyPr wrap="none">
            <a:spAutoFit/>
          </a:bodyPr>
          <a:lstStyle/>
          <a:p>
            <a:pPr lvl="0" algn="ctr"/>
            <a:r>
              <a:rPr lang="id-ID" sz="2000" dirty="0">
                <a:solidFill>
                  <a:prstClr val="white"/>
                </a:solidFill>
              </a:rPr>
              <a:t>3. Misi Dakwah Nabi Musa A.S.</a:t>
            </a:r>
          </a:p>
        </p:txBody>
      </p:sp>
    </p:spTree>
    <p:extLst>
      <p:ext uri="{BB962C8B-B14F-4D97-AF65-F5344CB8AC3E}">
        <p14:creationId xmlns:p14="http://schemas.microsoft.com/office/powerpoint/2010/main" val="4296647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artoon landscape of arid and desolated nature"/>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787" y="0"/>
            <a:ext cx="9173308" cy="51435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20" y="170323"/>
            <a:ext cx="4811780" cy="725027"/>
          </a:xfrm>
          <a:prstGeom prst="rect">
            <a:avLst/>
          </a:prstGeom>
        </p:spPr>
      </p:pic>
      <p:sp>
        <p:nvSpPr>
          <p:cNvPr id="5" name="Rectangle 4"/>
          <p:cNvSpPr/>
          <p:nvPr/>
        </p:nvSpPr>
        <p:spPr>
          <a:xfrm>
            <a:off x="392804" y="239361"/>
            <a:ext cx="4712595" cy="542584"/>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A.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sp>
        <p:nvSpPr>
          <p:cNvPr id="2" name="Rounded Rectangle 1"/>
          <p:cNvSpPr/>
          <p:nvPr/>
        </p:nvSpPr>
        <p:spPr>
          <a:xfrm>
            <a:off x="876300" y="1222236"/>
            <a:ext cx="7391400" cy="3643551"/>
          </a:xfrm>
          <a:prstGeom prst="roundRect">
            <a:avLst/>
          </a:prstGeom>
          <a:solidFill>
            <a:schemeClr val="accent4">
              <a:lumMod val="40000"/>
              <a:lumOff val="60000"/>
            </a:schemeClr>
          </a:solidFill>
        </p:spPr>
        <p:txBody>
          <a:bodyPr wrap="square">
            <a:spAutoFit/>
          </a:bodyPr>
          <a:lstStyle/>
          <a:p>
            <a:pPr algn="just"/>
            <a:r>
              <a:rPr lang="id-ID" sz="1600" dirty="0"/>
              <a:t>Setelah melintasi lautan, Nabi Musa A.S. dan kaumnya </a:t>
            </a:r>
            <a:r>
              <a:rPr lang="id-ID" sz="1600" dirty="0" smtClean="0"/>
              <a:t>melanjutkan </a:t>
            </a:r>
            <a:r>
              <a:rPr lang="id-ID" sz="1600" dirty="0"/>
              <a:t>perjalanan ke Palestina untuk membebaskan negeri </a:t>
            </a:r>
            <a:r>
              <a:rPr lang="id-ID" sz="1600" dirty="0" smtClean="0"/>
              <a:t>tersebut </a:t>
            </a:r>
            <a:r>
              <a:rPr lang="id-ID" sz="1600" dirty="0"/>
              <a:t>dari orang-orang kafir. Suatu ketika, Allah Swt. memerintahkan Nabi Musa A.S. </a:t>
            </a:r>
            <a:r>
              <a:rPr lang="id-ID" sz="1600" dirty="0" smtClean="0"/>
              <a:t>untuk </a:t>
            </a:r>
            <a:r>
              <a:rPr lang="id-ID" sz="1600" dirty="0"/>
              <a:t>pergi </a:t>
            </a:r>
            <a:r>
              <a:rPr lang="id-ID" sz="1600" dirty="0" smtClean="0"/>
              <a:t>ke </a:t>
            </a:r>
            <a:r>
              <a:rPr lang="id-ID" sz="1600" dirty="0"/>
              <a:t>sebuah </a:t>
            </a:r>
            <a:r>
              <a:rPr lang="id-ID" sz="1600" dirty="0" smtClean="0"/>
              <a:t>gunung </a:t>
            </a:r>
            <a:r>
              <a:rPr lang="id-ID" sz="1600" dirty="0"/>
              <a:t>dan meminta Nabi Harun A.S. untuk menggantikan </a:t>
            </a:r>
            <a:r>
              <a:rPr lang="id-ID" sz="1600" dirty="0" smtClean="0"/>
              <a:t>posisinya </a:t>
            </a:r>
            <a:r>
              <a:rPr lang="id-ID" sz="1600" dirty="0"/>
              <a:t>selama ia pergi. Saat itulah Allah Swt. menurunkan </a:t>
            </a:r>
            <a:r>
              <a:rPr lang="id-ID" sz="1600" dirty="0" smtClean="0"/>
              <a:t>Taurat </a:t>
            </a:r>
            <a:r>
              <a:rPr lang="id-ID" sz="1600" dirty="0"/>
              <a:t>kepadanya. Setelah menerima wahyu Allah Swt, Nabi Musa </a:t>
            </a:r>
            <a:r>
              <a:rPr lang="id-ID" sz="1600" dirty="0" smtClean="0"/>
              <a:t>A.S</a:t>
            </a:r>
            <a:r>
              <a:rPr lang="id-ID" sz="1600" dirty="0"/>
              <a:t>. bergegas kembali kepada kaumnya untuk menyampaikan </a:t>
            </a:r>
            <a:r>
              <a:rPr lang="id-ID" sz="1600" dirty="0" smtClean="0"/>
              <a:t>ajaran </a:t>
            </a:r>
            <a:r>
              <a:rPr lang="id-ID" sz="1600" dirty="0"/>
              <a:t>dalam kitab Taurat tersebut. </a:t>
            </a:r>
            <a:endParaRPr lang="id-ID" sz="1600" dirty="0" smtClean="0"/>
          </a:p>
          <a:p>
            <a:pPr algn="just"/>
            <a:endParaRPr lang="id-ID" sz="1600" dirty="0" smtClean="0"/>
          </a:p>
          <a:p>
            <a:pPr algn="just"/>
            <a:r>
              <a:rPr lang="id-ID" sz="1600" dirty="0" smtClean="0"/>
              <a:t>Ketika </a:t>
            </a:r>
            <a:r>
              <a:rPr lang="id-ID" sz="1600" dirty="0"/>
              <a:t>kembali, Nabi Musa A.S. terkejut ketika mendapati </a:t>
            </a:r>
            <a:r>
              <a:rPr lang="id-ID" sz="1600" dirty="0" smtClean="0"/>
              <a:t>kaumnya </a:t>
            </a:r>
            <a:r>
              <a:rPr lang="id-ID" sz="1600" dirty="0"/>
              <a:t>sedang menyembah patung anak sapi yang dibuat oleh </a:t>
            </a:r>
            <a:r>
              <a:rPr lang="id-ID" sz="1600" dirty="0" smtClean="0"/>
              <a:t>seseorang </a:t>
            </a:r>
            <a:r>
              <a:rPr lang="id-ID" sz="1600" dirty="0"/>
              <a:t>bernama Samiri. </a:t>
            </a:r>
            <a:r>
              <a:rPr lang="id-ID" sz="1600" dirty="0" smtClean="0"/>
              <a:t>Nabi </a:t>
            </a:r>
            <a:r>
              <a:rPr lang="id-ID" sz="1600" dirty="0"/>
              <a:t>Musa A.S. merasa kecewa </a:t>
            </a:r>
            <a:r>
              <a:rPr lang="id-ID" sz="1600" dirty="0" smtClean="0"/>
              <a:t>kepada </a:t>
            </a:r>
            <a:r>
              <a:rPr lang="id-ID" sz="1600" dirty="0"/>
              <a:t>kaumnya </a:t>
            </a:r>
            <a:r>
              <a:rPr lang="id-ID" sz="1600" dirty="0" smtClean="0"/>
              <a:t>hingga ia berdoa meminta </a:t>
            </a:r>
            <a:r>
              <a:rPr lang="id-ID" sz="1600" dirty="0"/>
              <a:t>kepada </a:t>
            </a:r>
            <a:r>
              <a:rPr lang="id-ID" sz="1600" dirty="0" smtClean="0"/>
              <a:t>Allah </a:t>
            </a:r>
            <a:r>
              <a:rPr lang="id-ID" sz="1600" dirty="0"/>
              <a:t>Swt. untuk dijauhkan dari kaumnya yang fasik. </a:t>
            </a:r>
            <a:r>
              <a:rPr lang="id-ID" sz="1600" dirty="0" smtClean="0"/>
              <a:t>Akhirnya, datanglah </a:t>
            </a:r>
            <a:r>
              <a:rPr lang="id-ID" sz="1600" dirty="0"/>
              <a:t>azab Allah Swt. kepada Bani </a:t>
            </a:r>
            <a:r>
              <a:rPr lang="id-ID" sz="1600" dirty="0" smtClean="0"/>
              <a:t> Israil</a:t>
            </a:r>
            <a:r>
              <a:rPr lang="id-ID" sz="1600" dirty="0"/>
              <a:t>, yaitu disesatkan selama 40 tahun </a:t>
            </a:r>
            <a:r>
              <a:rPr lang="id-ID" sz="1600" dirty="0" smtClean="0"/>
              <a:t>di Padang </a:t>
            </a:r>
            <a:r>
              <a:rPr lang="id-ID" sz="1600" dirty="0"/>
              <a:t>Pasir </a:t>
            </a:r>
            <a:r>
              <a:rPr lang="id-ID" sz="1600" dirty="0" smtClean="0"/>
              <a:t>Sinai.</a:t>
            </a:r>
            <a:endParaRPr lang="id-ID" sz="1600" dirty="0"/>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5"/>
          <a:srcRect r="281"/>
          <a:stretch/>
        </p:blipFill>
        <p:spPr>
          <a:xfrm>
            <a:off x="0" y="4284223"/>
            <a:ext cx="9144000" cy="954527"/>
          </a:xfrm>
          <a:prstGeom prst="rect">
            <a:avLst/>
          </a:prstGeom>
        </p:spPr>
      </p:pic>
      <p:sp>
        <p:nvSpPr>
          <p:cNvPr id="8" name="Hexagon 7"/>
          <p:cNvSpPr/>
          <p:nvPr/>
        </p:nvSpPr>
        <p:spPr>
          <a:xfrm>
            <a:off x="5464049" y="552150"/>
            <a:ext cx="3017519" cy="686400"/>
          </a:xfrm>
          <a:prstGeom prst="hexagon">
            <a:avLst/>
          </a:prstGeom>
          <a:solidFill>
            <a:schemeClr val="tx1">
              <a:lumMod val="75000"/>
              <a:lumOff val="25000"/>
            </a:schemeClr>
          </a:solidFill>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a:p>
        </p:txBody>
      </p:sp>
      <p:sp>
        <p:nvSpPr>
          <p:cNvPr id="9" name="Rectangle 8"/>
          <p:cNvSpPr/>
          <p:nvPr/>
        </p:nvSpPr>
        <p:spPr>
          <a:xfrm>
            <a:off x="5748813" y="541407"/>
            <a:ext cx="2587447" cy="707886"/>
          </a:xfrm>
          <a:prstGeom prst="rect">
            <a:avLst/>
          </a:prstGeom>
        </p:spPr>
        <p:txBody>
          <a:bodyPr wrap="square">
            <a:spAutoFit/>
          </a:bodyPr>
          <a:lstStyle/>
          <a:p>
            <a:pPr lvl="0" algn="ctr"/>
            <a:r>
              <a:rPr lang="id-ID" sz="2000" dirty="0" smtClean="0">
                <a:solidFill>
                  <a:prstClr val="white"/>
                </a:solidFill>
              </a:rPr>
              <a:t>4. Nabi </a:t>
            </a:r>
            <a:r>
              <a:rPr lang="id-ID" sz="2000" dirty="0">
                <a:solidFill>
                  <a:prstClr val="white"/>
                </a:solidFill>
              </a:rPr>
              <a:t>Musa A.S. dan </a:t>
            </a:r>
            <a:r>
              <a:rPr lang="id-ID" sz="2000" dirty="0" smtClean="0">
                <a:solidFill>
                  <a:prstClr val="white"/>
                </a:solidFill>
              </a:rPr>
              <a:t>Kaumnya </a:t>
            </a:r>
            <a:r>
              <a:rPr lang="id-ID" sz="2000" dirty="0">
                <a:solidFill>
                  <a:prstClr val="white"/>
                </a:solidFill>
              </a:rPr>
              <a:t>yang Ingkar</a:t>
            </a:r>
          </a:p>
        </p:txBody>
      </p:sp>
    </p:spTree>
    <p:extLst>
      <p:ext uri="{BB962C8B-B14F-4D97-AF65-F5344CB8AC3E}">
        <p14:creationId xmlns:p14="http://schemas.microsoft.com/office/powerpoint/2010/main" val="10726348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and drawn flat design salam illustration"/>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9585" b="100000" l="4473" r="99042">
                        <a14:backgroundMark x1="11661" y1="38339" x2="21565" y2="28754"/>
                        <a14:backgroundMark x1="49681" y1="37540" x2="53834" y2="43610"/>
                        <a14:backgroundMark x1="84185" y1="29872" x2="93291" y2="37859"/>
                        <a14:backgroundMark x1="87700" y1="55751" x2="87220" y2="60383"/>
                        <a14:backgroundMark x1="57668" y1="69808" x2="50000" y2="80192"/>
                        <a14:backgroundMark x1="18530" y1="59265" x2="17732" y2="63738"/>
                        <a14:backgroundMark x1="51118" y1="43291" x2="52236" y2="49681"/>
                        <a14:backgroundMark x1="37859" y1="37859" x2="39297" y2="36422"/>
                      </a14:backgroundRemoval>
                    </a14:imgEffect>
                  </a14:imgLayer>
                </a14:imgProps>
              </a:ext>
              <a:ext uri="{28A0092B-C50C-407E-A947-70E740481C1C}">
                <a14:useLocalDpi xmlns:a14="http://schemas.microsoft.com/office/drawing/2010/main" val="0"/>
              </a:ext>
            </a:extLst>
          </a:blip>
          <a:srcRect/>
          <a:stretch>
            <a:fillRect/>
          </a:stretch>
        </p:blipFill>
        <p:spPr bwMode="auto">
          <a:xfrm>
            <a:off x="3907544" y="2070461"/>
            <a:ext cx="3044825" cy="304482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and drawn muslim girls education illustration"/>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9744" b="100000" l="9744" r="85304">
                        <a14:foregroundMark x1="71086" y1="36262" x2="68211" y2="97764"/>
                        <a14:foregroundMark x1="76837" y1="50479" x2="79233" y2="63419"/>
                      </a14:backgroundRemoval>
                    </a14:imgEffect>
                  </a14:imgLayer>
                </a14:imgProps>
              </a:ext>
              <a:ext uri="{28A0092B-C50C-407E-A947-70E740481C1C}">
                <a14:useLocalDpi xmlns:a14="http://schemas.microsoft.com/office/drawing/2010/main" val="0"/>
              </a:ext>
            </a:extLst>
          </a:blip>
          <a:srcRect/>
          <a:stretch>
            <a:fillRect/>
          </a:stretch>
        </p:blipFill>
        <p:spPr bwMode="auto">
          <a:xfrm>
            <a:off x="6122807" y="1612509"/>
            <a:ext cx="3578225" cy="35782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33350"/>
            <a:ext cx="7478780" cy="725027"/>
          </a:xfrm>
          <a:prstGeom prst="rect">
            <a:avLst/>
          </a:prstGeom>
        </p:spPr>
      </p:pic>
      <p:sp>
        <p:nvSpPr>
          <p:cNvPr id="5" name="Rectangle 4"/>
          <p:cNvSpPr/>
          <p:nvPr/>
        </p:nvSpPr>
        <p:spPr>
          <a:xfrm>
            <a:off x="327784" y="202388"/>
            <a:ext cx="6846196" cy="566309"/>
          </a:xfrm>
          <a:prstGeom prst="rect">
            <a:avLst/>
          </a:prstGeom>
        </p:spPr>
        <p:txBody>
          <a:bodyPr wrap="square">
            <a:spAutoFit/>
          </a:bodyPr>
          <a:lstStyle/>
          <a:p>
            <a:pPr>
              <a:lnSpc>
                <a:spcPct val="110000"/>
              </a:lnSpc>
              <a:buSzPct val="100000"/>
            </a:pPr>
            <a:r>
              <a:rPr lang="en-US" sz="2800" b="1" dirty="0">
                <a:solidFill>
                  <a:schemeClr val="bg1"/>
                </a:solidFill>
                <a:effectLst>
                  <a:outerShdw blurRad="38100" dist="38100" dir="2700000" algn="tl">
                    <a:srgbClr val="000000">
                      <a:alpha val="43137"/>
                    </a:srgbClr>
                  </a:outerShdw>
                </a:effectLst>
                <a:latin typeface="+mj-lt"/>
                <a:cs typeface="Arial" pitchFamily="34" charset="0"/>
              </a:rPr>
              <a:t>B.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Perilaku</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Meneladani</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Kisah</a:t>
            </a:r>
            <a:r>
              <a:rPr lang="en-US" sz="2800" b="1" dirty="0">
                <a:solidFill>
                  <a:schemeClr val="bg1"/>
                </a:solidFill>
                <a:effectLst>
                  <a:outerShdw blurRad="38100" dist="38100" dir="2700000" algn="tl">
                    <a:srgbClr val="000000">
                      <a:alpha val="43137"/>
                    </a:srgbClr>
                  </a:outerShdw>
                </a:effectLst>
                <a:latin typeface="+mj-lt"/>
                <a:cs typeface="Arial" pitchFamily="34" charset="0"/>
              </a:rPr>
              <a:t> </a:t>
            </a:r>
            <a:r>
              <a:rPr lang="en-US" sz="2800" b="1" dirty="0" err="1">
                <a:solidFill>
                  <a:schemeClr val="bg1"/>
                </a:solidFill>
                <a:effectLst>
                  <a:outerShdw blurRad="38100" dist="38100" dir="2700000" algn="tl">
                    <a:srgbClr val="000000">
                      <a:alpha val="43137"/>
                    </a:srgbClr>
                  </a:outerShdw>
                </a:effectLst>
                <a:latin typeface="+mj-lt"/>
                <a:cs typeface="Arial" pitchFamily="34" charset="0"/>
              </a:rPr>
              <a:t>Nabi</a:t>
            </a:r>
            <a:r>
              <a:rPr lang="en-US" sz="2800" b="1" dirty="0">
                <a:solidFill>
                  <a:schemeClr val="bg1"/>
                </a:solidFill>
                <a:effectLst>
                  <a:outerShdw blurRad="38100" dist="38100" dir="2700000" algn="tl">
                    <a:srgbClr val="000000">
                      <a:alpha val="43137"/>
                    </a:srgbClr>
                  </a:outerShdw>
                </a:effectLst>
                <a:latin typeface="+mj-lt"/>
                <a:cs typeface="Arial" pitchFamily="34" charset="0"/>
              </a:rPr>
              <a:t> Musa A.S.</a:t>
            </a:r>
          </a:p>
        </p:txBody>
      </p:sp>
      <p:pic>
        <p:nvPicPr>
          <p:cNvPr id="6" name="Picture 5">
            <a:extLst>
              <a:ext uri="{FF2B5EF4-FFF2-40B4-BE49-F238E27FC236}">
                <a16:creationId xmlns:a16="http://schemas.microsoft.com/office/drawing/2014/main" id="{A1947A38-80B9-4996-9EF5-60CB2A953D9B}"/>
              </a:ext>
            </a:extLst>
          </p:cNvPr>
          <p:cNvPicPr>
            <a:picLocks noChangeAspect="1"/>
          </p:cNvPicPr>
          <p:nvPr/>
        </p:nvPicPr>
        <p:blipFill rotWithShape="1">
          <a:blip r:embed="rId7"/>
          <a:srcRect r="281"/>
          <a:stretch/>
        </p:blipFill>
        <p:spPr>
          <a:xfrm>
            <a:off x="0" y="4284223"/>
            <a:ext cx="9144000" cy="954527"/>
          </a:xfrm>
          <a:prstGeom prst="rect">
            <a:avLst/>
          </a:prstGeom>
        </p:spPr>
      </p:pic>
      <p:sp>
        <p:nvSpPr>
          <p:cNvPr id="30" name="Rectangle 29"/>
          <p:cNvSpPr/>
          <p:nvPr/>
        </p:nvSpPr>
        <p:spPr>
          <a:xfrm>
            <a:off x="533400" y="927415"/>
            <a:ext cx="4168016" cy="3539430"/>
          </a:xfrm>
          <a:prstGeom prst="rect">
            <a:avLst/>
          </a:prstGeom>
        </p:spPr>
        <p:txBody>
          <a:bodyPr wrap="square">
            <a:spAutoFit/>
          </a:bodyPr>
          <a:lstStyle/>
          <a:p>
            <a:pPr marL="342900" indent="-342900">
              <a:buFont typeface="+mj-lt"/>
              <a:buAutoNum type="arabicPeriod"/>
            </a:pPr>
            <a:r>
              <a:rPr lang="id-ID" sz="1600" dirty="0" smtClean="0"/>
              <a:t>Menauhidkan </a:t>
            </a:r>
            <a:r>
              <a:rPr lang="id-ID" sz="1600" dirty="0"/>
              <a:t>Allah Swt. dan menjauhi </a:t>
            </a:r>
            <a:r>
              <a:rPr lang="id-ID" sz="1600" dirty="0" smtClean="0"/>
              <a:t>kesyirikan</a:t>
            </a:r>
          </a:p>
          <a:p>
            <a:pPr marL="342900" indent="-342900">
              <a:buFont typeface="+mj-lt"/>
              <a:buAutoNum type="arabicPeriod"/>
            </a:pPr>
            <a:r>
              <a:rPr lang="id-ID" sz="1600" dirty="0" smtClean="0"/>
              <a:t>Menjadi </a:t>
            </a:r>
            <a:r>
              <a:rPr lang="id-ID" sz="1600" dirty="0"/>
              <a:t>pribadi yang kuat dan berani dalam menegakkan kebenaran</a:t>
            </a:r>
            <a:r>
              <a:rPr lang="id-ID" sz="1600" dirty="0" smtClean="0"/>
              <a:t>.</a:t>
            </a:r>
          </a:p>
          <a:p>
            <a:pPr marL="342900" indent="-342900">
              <a:buFont typeface="+mj-lt"/>
              <a:buAutoNum type="arabicPeriod"/>
            </a:pPr>
            <a:r>
              <a:rPr lang="es-ES" sz="1600" dirty="0" err="1" smtClean="0"/>
              <a:t>Mencintai</a:t>
            </a:r>
            <a:r>
              <a:rPr lang="es-ES" sz="1600" dirty="0" smtClean="0"/>
              <a:t> </a:t>
            </a:r>
            <a:r>
              <a:rPr lang="es-ES" sz="1600" dirty="0" err="1"/>
              <a:t>perdamaian</a:t>
            </a:r>
            <a:r>
              <a:rPr lang="es-ES" sz="1600" dirty="0"/>
              <a:t> dan </a:t>
            </a:r>
            <a:r>
              <a:rPr lang="es-ES" sz="1600" dirty="0" err="1"/>
              <a:t>berusaha</a:t>
            </a:r>
            <a:r>
              <a:rPr lang="id-ID" sz="1600" dirty="0"/>
              <a:t> </a:t>
            </a:r>
            <a:r>
              <a:rPr lang="es-ES" sz="1600" dirty="0" err="1"/>
              <a:t>mencegah</a:t>
            </a:r>
            <a:r>
              <a:rPr lang="es-ES" sz="1600" dirty="0"/>
              <a:t> </a:t>
            </a:r>
            <a:r>
              <a:rPr lang="es-ES" sz="1600" dirty="0" err="1"/>
              <a:t>terjadinya</a:t>
            </a:r>
            <a:r>
              <a:rPr lang="es-ES" sz="1600" dirty="0"/>
              <a:t> </a:t>
            </a:r>
            <a:r>
              <a:rPr lang="es-ES" sz="1600" dirty="0" err="1"/>
              <a:t>pertikaian</a:t>
            </a:r>
            <a:r>
              <a:rPr lang="es-ES" sz="1600" dirty="0"/>
              <a:t>.</a:t>
            </a:r>
          </a:p>
          <a:p>
            <a:pPr marL="342900" indent="-342900">
              <a:buFont typeface="+mj-lt"/>
              <a:buAutoNum type="arabicPeriod"/>
            </a:pPr>
            <a:r>
              <a:rPr lang="id-ID" sz="1600" dirty="0" smtClean="0"/>
              <a:t>Tidak </a:t>
            </a:r>
            <a:r>
              <a:rPr lang="id-ID" sz="1600" dirty="0"/>
              <a:t>bersikap sombong ketika memiliki kekuasaan atau kekayaan.</a:t>
            </a:r>
          </a:p>
          <a:p>
            <a:pPr marL="342900" indent="-342900">
              <a:buFont typeface="+mj-lt"/>
              <a:buAutoNum type="arabicPeriod"/>
            </a:pPr>
            <a:r>
              <a:rPr lang="id-ID" sz="1600" dirty="0"/>
              <a:t>M</a:t>
            </a:r>
            <a:r>
              <a:rPr lang="id-ID" sz="1600" dirty="0" smtClean="0"/>
              <a:t>udah </a:t>
            </a:r>
            <a:r>
              <a:rPr lang="id-ID" sz="1600" dirty="0"/>
              <a:t>membantu ketika ada seseorang yang membutuhkan </a:t>
            </a:r>
            <a:r>
              <a:rPr lang="id-ID" sz="1600" dirty="0" smtClean="0"/>
              <a:t>pertolongan.</a:t>
            </a:r>
          </a:p>
          <a:p>
            <a:pPr marL="342900" indent="-342900">
              <a:buFont typeface="+mj-lt"/>
              <a:buAutoNum type="arabicPeriod"/>
            </a:pPr>
            <a:r>
              <a:rPr lang="id-ID" sz="1600" dirty="0"/>
              <a:t>Menjadi pribadi yang amanah ketika diberikan tanggung </a:t>
            </a:r>
            <a:r>
              <a:rPr lang="id-ID" sz="1600" dirty="0" smtClean="0"/>
              <a:t>jawab.</a:t>
            </a:r>
          </a:p>
          <a:p>
            <a:pPr marL="342900" indent="-342900">
              <a:buFont typeface="+mj-lt"/>
              <a:buAutoNum type="arabicPeriod"/>
            </a:pPr>
            <a:r>
              <a:rPr lang="id-ID" sz="1600" dirty="0"/>
              <a:t>Sabar dan tahan uji dalam menghadapi permasalahan yang </a:t>
            </a:r>
            <a:r>
              <a:rPr lang="id-ID" sz="1600" dirty="0" smtClean="0"/>
              <a:t>datang.</a:t>
            </a:r>
            <a:endParaRPr lang="id-ID" sz="1600" dirty="0"/>
          </a:p>
        </p:txBody>
      </p:sp>
      <p:sp>
        <p:nvSpPr>
          <p:cNvPr id="34" name="Rectangle 33"/>
          <p:cNvSpPr/>
          <p:nvPr/>
        </p:nvSpPr>
        <p:spPr>
          <a:xfrm>
            <a:off x="4737105" y="933443"/>
            <a:ext cx="4295338" cy="1569660"/>
          </a:xfrm>
          <a:prstGeom prst="rect">
            <a:avLst/>
          </a:prstGeom>
        </p:spPr>
        <p:txBody>
          <a:bodyPr wrap="square">
            <a:spAutoFit/>
          </a:bodyPr>
          <a:lstStyle/>
          <a:p>
            <a:pPr marL="342900" indent="-342900">
              <a:buFont typeface="+mj-lt"/>
              <a:buAutoNum type="arabicPeriod" startAt="8"/>
            </a:pPr>
            <a:r>
              <a:rPr lang="id-ID" sz="1600" dirty="0" smtClean="0"/>
              <a:t>Senantiasa </a:t>
            </a:r>
            <a:r>
              <a:rPr lang="id-ID" sz="1600" dirty="0"/>
              <a:t>memohon pertolongan kepada Allah Swt. dalam menjalani kehidupan</a:t>
            </a:r>
            <a:r>
              <a:rPr lang="es-ES" sz="1600" dirty="0" smtClean="0"/>
              <a:t>.</a:t>
            </a:r>
            <a:endParaRPr lang="es-ES" sz="1600" dirty="0"/>
          </a:p>
          <a:p>
            <a:pPr marL="342900" indent="-342900">
              <a:buFont typeface="+mj-lt"/>
              <a:buAutoNum type="arabicPeriod" startAt="8"/>
            </a:pPr>
            <a:r>
              <a:rPr lang="id-ID" sz="1600" dirty="0"/>
              <a:t>Menjauhi sifat kufur terhadap nikmat yang telah Allah Swt. berikan kepada kita</a:t>
            </a:r>
            <a:r>
              <a:rPr lang="id-ID" sz="1600" dirty="0" smtClean="0"/>
              <a:t>.</a:t>
            </a:r>
            <a:endParaRPr lang="id-ID" sz="1600" dirty="0"/>
          </a:p>
          <a:p>
            <a:pPr marL="342900" indent="-342900">
              <a:buFont typeface="+mj-lt"/>
              <a:buAutoNum type="arabicPeriod" startAt="8"/>
            </a:pPr>
            <a:r>
              <a:rPr lang="fi-FI" sz="1600" dirty="0"/>
              <a:t>Senantiasa mengingatkan diri dan orang lain kepada </a:t>
            </a:r>
            <a:r>
              <a:rPr lang="fi-FI" sz="1600" dirty="0" smtClean="0"/>
              <a:t>kebaikan</a:t>
            </a:r>
            <a:r>
              <a:rPr lang="id-ID" sz="1600" dirty="0" smtClean="0"/>
              <a:t>.</a:t>
            </a:r>
            <a:endParaRPr lang="id-ID" sz="1600" dirty="0"/>
          </a:p>
        </p:txBody>
      </p:sp>
    </p:spTree>
    <p:extLst>
      <p:ext uri="{BB962C8B-B14F-4D97-AF65-F5344CB8AC3E}">
        <p14:creationId xmlns:p14="http://schemas.microsoft.com/office/powerpoint/2010/main" val="23593294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4416</TotalTime>
  <Words>1131</Words>
  <Application>Microsoft Office PowerPoint</Application>
  <PresentationFormat>On-screen Show (16:9)</PresentationFormat>
  <Paragraphs>61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ae_Ouhod</vt:lpstr>
      <vt:lpstr>Arial</vt:lpstr>
      <vt:lpstr>Calibri</vt:lpstr>
      <vt:lpstr>ＭＳ Ｐゴシック</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Aulia Dwiningtyas Putri</dc:creator>
  <cp:lastModifiedBy>Hasanuddin</cp:lastModifiedBy>
  <cp:revision>365</cp:revision>
  <cp:lastPrinted>2022-04-09T01:52:42Z</cp:lastPrinted>
  <dcterms:created xsi:type="dcterms:W3CDTF">2022-01-17T01:37:52Z</dcterms:created>
  <dcterms:modified xsi:type="dcterms:W3CDTF">2024-10-03T08:13:07Z</dcterms:modified>
</cp:coreProperties>
</file>