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8" r:id="rId2"/>
    <p:sldId id="281" r:id="rId3"/>
    <p:sldId id="282" r:id="rId4"/>
    <p:sldId id="283" r:id="rId5"/>
    <p:sldId id="325" r:id="rId6"/>
    <p:sldId id="320" r:id="rId7"/>
    <p:sldId id="321" r:id="rId8"/>
    <p:sldId id="322" r:id="rId9"/>
    <p:sldId id="326" r:id="rId10"/>
    <p:sldId id="323" r:id="rId11"/>
    <p:sldId id="324" r:id="rId12"/>
    <p:sldId id="292" r:id="rId13"/>
  </p:sldIdLst>
  <p:sldSz cx="9144000" cy="5143500" type="screen16x9"/>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B40000"/>
    <a:srgbClr val="D1B301"/>
    <a:srgbClr val="F5D201"/>
    <a:srgbClr val="FEDF22"/>
    <a:srgbClr val="FEE658"/>
    <a:srgbClr val="FEE530"/>
    <a:srgbClr val="485925"/>
    <a:srgbClr val="BBD18F"/>
    <a:srgbClr val="FFF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5" autoAdjust="0"/>
    <p:restoredTop sz="90364" autoAdjust="0"/>
  </p:normalViewPr>
  <p:slideViewPr>
    <p:cSldViewPr>
      <p:cViewPr varScale="1">
        <p:scale>
          <a:sx n="83" d="100"/>
          <a:sy n="83" d="100"/>
        </p:scale>
        <p:origin x="930"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3505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5265809" y="0"/>
            <a:ext cx="4028440" cy="350520"/>
          </a:xfrm>
          <a:prstGeom prst="rect">
            <a:avLst/>
          </a:prstGeom>
        </p:spPr>
        <p:txBody>
          <a:bodyPr vert="horz" lIns="93177" tIns="46589" rIns="93177" bIns="46589" rtlCol="0"/>
          <a:lstStyle>
            <a:lvl1pPr algn="r">
              <a:defRPr sz="1200"/>
            </a:lvl1pPr>
          </a:lstStyle>
          <a:p>
            <a:fld id="{62E6E017-A963-4A82-B8B2-F25912348ED9}" type="datetimeFigureOut">
              <a:rPr lang="en-US" smtClean="0"/>
              <a:t>10/3/2024</a:t>
            </a:fld>
            <a:endParaRPr lang="en-US"/>
          </a:p>
        </p:txBody>
      </p:sp>
      <p:sp>
        <p:nvSpPr>
          <p:cNvPr id="4" name="Footer Placeholder 3"/>
          <p:cNvSpPr>
            <a:spLocks noGrp="1"/>
          </p:cNvSpPr>
          <p:nvPr>
            <p:ph type="ftr" sz="quarter" idx="2"/>
          </p:nvPr>
        </p:nvSpPr>
        <p:spPr>
          <a:xfrm>
            <a:off x="0" y="6658664"/>
            <a:ext cx="4028440" cy="3505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5265809" y="6658664"/>
            <a:ext cx="4028440" cy="350520"/>
          </a:xfrm>
          <a:prstGeom prst="rect">
            <a:avLst/>
          </a:prstGeom>
        </p:spPr>
        <p:txBody>
          <a:bodyPr vert="horz" lIns="93177" tIns="46589" rIns="93177" bIns="46589" rtlCol="0" anchor="b"/>
          <a:lstStyle>
            <a:lvl1pPr algn="r">
              <a:defRPr sz="1200"/>
            </a:lvl1pPr>
          </a:lstStyle>
          <a:p>
            <a:fld id="{2BED2E8A-BC53-4118-AA88-80264F1A9751}" type="slidenum">
              <a:rPr lang="en-US" smtClean="0"/>
              <a:t>‹#›</a:t>
            </a:fld>
            <a:endParaRPr lang="en-US"/>
          </a:p>
        </p:txBody>
      </p:sp>
    </p:spTree>
    <p:extLst>
      <p:ext uri="{BB962C8B-B14F-4D97-AF65-F5344CB8AC3E}">
        <p14:creationId xmlns:p14="http://schemas.microsoft.com/office/powerpoint/2010/main" val="909689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75" cy="3508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265738" y="0"/>
            <a:ext cx="4029075" cy="350838"/>
          </a:xfrm>
          <a:prstGeom prst="rect">
            <a:avLst/>
          </a:prstGeom>
        </p:spPr>
        <p:txBody>
          <a:bodyPr vert="horz" lIns="91440" tIns="45720" rIns="91440" bIns="45720" rtlCol="0"/>
          <a:lstStyle>
            <a:lvl1pPr algn="r">
              <a:defRPr sz="1200"/>
            </a:lvl1pPr>
          </a:lstStyle>
          <a:p>
            <a:fld id="{22E276CD-5A03-400B-9626-9CAC9FC07700}" type="datetimeFigureOut">
              <a:rPr lang="en-US" smtClean="0"/>
              <a:t>10/3/2024</a:t>
            </a:fld>
            <a:endParaRPr lang="en-US"/>
          </a:p>
        </p:txBody>
      </p:sp>
      <p:sp>
        <p:nvSpPr>
          <p:cNvPr id="4" name="Slide Image Placeholder 3"/>
          <p:cNvSpPr>
            <a:spLocks noGrp="1" noRot="1" noChangeAspect="1"/>
          </p:cNvSpPr>
          <p:nvPr>
            <p:ph type="sldImg" idx="2"/>
          </p:nvPr>
        </p:nvSpPr>
        <p:spPr>
          <a:xfrm>
            <a:off x="2546350" y="876300"/>
            <a:ext cx="4203700" cy="23653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9563"/>
            <a:ext cx="4029075" cy="3508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E74A5CCB-EE0E-4589-AFE9-2AE502C1D065}" type="slidenum">
              <a:rPr lang="en-US" smtClean="0"/>
              <a:t>‹#›</a:t>
            </a:fld>
            <a:endParaRPr lang="en-US"/>
          </a:p>
        </p:txBody>
      </p:sp>
    </p:spTree>
    <p:extLst>
      <p:ext uri="{BB962C8B-B14F-4D97-AF65-F5344CB8AC3E}">
        <p14:creationId xmlns:p14="http://schemas.microsoft.com/office/powerpoint/2010/main" val="2923082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E74A5CCB-EE0E-4589-AFE9-2AE502C1D065}" type="slidenum">
              <a:rPr lang="en-US" smtClean="0"/>
              <a:t>4</a:t>
            </a:fld>
            <a:endParaRPr lang="en-US"/>
          </a:p>
        </p:txBody>
      </p:sp>
    </p:spTree>
    <p:extLst>
      <p:ext uri="{BB962C8B-B14F-4D97-AF65-F5344CB8AC3E}">
        <p14:creationId xmlns:p14="http://schemas.microsoft.com/office/powerpoint/2010/main" val="1137957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302940"/>
            <a:ext cx="9144000" cy="850392"/>
          </a:xfrm>
          <a:prstGeom prst="rect">
            <a:avLst/>
          </a:prstGeom>
        </p:spPr>
      </p:pic>
      <p:sp>
        <p:nvSpPr>
          <p:cNvPr id="4" name="Rectangle 3">
            <a:extLst>
              <a:ext uri="{FF2B5EF4-FFF2-40B4-BE49-F238E27FC236}">
                <a16:creationId xmlns:a16="http://schemas.microsoft.com/office/drawing/2014/main" id="{075940A6-6B58-4C50-8006-0CA1F2B5298B}"/>
              </a:ext>
            </a:extLst>
          </p:cNvPr>
          <p:cNvSpPr/>
          <p:nvPr userDrawn="1"/>
        </p:nvSpPr>
        <p:spPr>
          <a:xfrm>
            <a:off x="3048000" y="4781550"/>
            <a:ext cx="2438400" cy="324000"/>
          </a:xfrm>
          <a:prstGeom prst="rect">
            <a:avLst/>
          </a:prstGeom>
          <a:solidFill>
            <a:srgbClr val="F88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TextBox 8">
            <a:extLst>
              <a:ext uri="{FF2B5EF4-FFF2-40B4-BE49-F238E27FC236}">
                <a16:creationId xmlns:a16="http://schemas.microsoft.com/office/drawing/2014/main" id="{F5DAB9A3-DA0D-4826-A94E-E96849D6EA0E}"/>
              </a:ext>
            </a:extLst>
          </p:cNvPr>
          <p:cNvSpPr txBox="1"/>
          <p:nvPr userDrawn="1"/>
        </p:nvSpPr>
        <p:spPr>
          <a:xfrm>
            <a:off x="3637974" y="4820878"/>
            <a:ext cx="2590800" cy="261610"/>
          </a:xfrm>
          <a:prstGeom prst="rect">
            <a:avLst/>
          </a:prstGeom>
          <a:noFill/>
        </p:spPr>
        <p:txBody>
          <a:bodyPr wrap="square" rtlCol="0">
            <a:spAutoFit/>
          </a:bodyPr>
          <a:lstStyle/>
          <a:p>
            <a:r>
              <a:rPr lang="en-US" sz="1100" dirty="0">
                <a:solidFill>
                  <a:schemeClr val="bg1"/>
                </a:solidFill>
                <a:latin typeface="ae_Ouhod" panose="020B0803030604020204" pitchFamily="34" charset="-78"/>
                <a:cs typeface="ae_Ouhod" panose="020B0803030604020204" pitchFamily="34" charset="-78"/>
              </a:rPr>
              <a:t>Sejarah </a:t>
            </a:r>
            <a:r>
              <a:rPr lang="en-US" sz="1100" dirty="0" err="1">
                <a:solidFill>
                  <a:schemeClr val="bg1"/>
                </a:solidFill>
                <a:latin typeface="ae_Ouhod" panose="020B0803030604020204" pitchFamily="34" charset="-78"/>
                <a:cs typeface="ae_Ouhod" panose="020B0803030604020204" pitchFamily="34" charset="-78"/>
              </a:rPr>
              <a:t>Kebudayaan</a:t>
            </a:r>
            <a:r>
              <a:rPr lang="en-US" sz="1100" dirty="0">
                <a:solidFill>
                  <a:schemeClr val="bg1"/>
                </a:solidFill>
                <a:latin typeface="ae_Ouhod" panose="020B0803030604020204" pitchFamily="34" charset="-78"/>
                <a:cs typeface="ae_Ouhod" panose="020B0803030604020204" pitchFamily="34" charset="-78"/>
              </a:rPr>
              <a:t> Islam</a:t>
            </a:r>
            <a:endParaRPr lang="en-ID" sz="1100" dirty="0">
              <a:solidFill>
                <a:schemeClr val="bg1"/>
              </a:solidFill>
              <a:latin typeface="ae_Ouhod" panose="020B0803030604020204" pitchFamily="34" charset="-78"/>
              <a:cs typeface="ae_Ouhod" panose="020B0803030604020204" pitchFamily="34" charset="-78"/>
            </a:endParaRPr>
          </a:p>
        </p:txBody>
      </p:sp>
      <p:sp>
        <p:nvSpPr>
          <p:cNvPr id="10" name="Rectangle 9">
            <a:extLst>
              <a:ext uri="{FF2B5EF4-FFF2-40B4-BE49-F238E27FC236}">
                <a16:creationId xmlns:a16="http://schemas.microsoft.com/office/drawing/2014/main" id="{5B741517-C15C-40FB-B78B-0CE180BB4AC3}"/>
              </a:ext>
            </a:extLst>
          </p:cNvPr>
          <p:cNvSpPr/>
          <p:nvPr userDrawn="1"/>
        </p:nvSpPr>
        <p:spPr>
          <a:xfrm>
            <a:off x="8305800" y="4891357"/>
            <a:ext cx="762000" cy="194993"/>
          </a:xfrm>
          <a:prstGeom prst="rect">
            <a:avLst/>
          </a:prstGeom>
          <a:solidFill>
            <a:srgbClr val="15C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TextBox 10">
            <a:extLst>
              <a:ext uri="{FF2B5EF4-FFF2-40B4-BE49-F238E27FC236}">
                <a16:creationId xmlns:a16="http://schemas.microsoft.com/office/drawing/2014/main" id="{5B409A54-7B0D-4BC4-8096-69695C6AD07A}"/>
              </a:ext>
            </a:extLst>
          </p:cNvPr>
          <p:cNvSpPr txBox="1"/>
          <p:nvPr userDrawn="1"/>
        </p:nvSpPr>
        <p:spPr>
          <a:xfrm>
            <a:off x="8534400" y="4793218"/>
            <a:ext cx="589936" cy="369332"/>
          </a:xfrm>
          <a:prstGeom prst="rect">
            <a:avLst/>
          </a:prstGeom>
          <a:noFill/>
        </p:spPr>
        <p:txBody>
          <a:bodyPr wrap="square" rtlCol="0">
            <a:spAutoFit/>
          </a:bodyPr>
          <a:lstStyle/>
          <a:p>
            <a:r>
              <a:rPr lang="en-US" b="1" dirty="0">
                <a:solidFill>
                  <a:schemeClr val="bg1"/>
                </a:solidFill>
                <a:latin typeface="ae_Ouhod" panose="020B0803030604020204" pitchFamily="34" charset="-78"/>
                <a:cs typeface="ae_Ouhod" panose="020B0803030604020204" pitchFamily="34" charset="-78"/>
              </a:rPr>
              <a:t>MI</a:t>
            </a:r>
            <a:endParaRPr lang="en-ID" b="1" dirty="0">
              <a:solidFill>
                <a:schemeClr val="bg1"/>
              </a:solidFill>
              <a:latin typeface="ae_Ouhod" panose="020B0803030604020204" pitchFamily="34" charset="-78"/>
              <a:cs typeface="ae_Ouhod" panose="020B0803030604020204" pitchFamily="34" charset="-78"/>
            </a:endParaRPr>
          </a:p>
        </p:txBody>
      </p:sp>
      <p:pic>
        <p:nvPicPr>
          <p:cNvPr id="5" name="Picture 4">
            <a:extLst>
              <a:ext uri="{FF2B5EF4-FFF2-40B4-BE49-F238E27FC236}">
                <a16:creationId xmlns:a16="http://schemas.microsoft.com/office/drawing/2014/main" id="{FA7859D8-F533-49FD-80EC-9D8DED124CA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57400" y="4757838"/>
            <a:ext cx="1656774" cy="360000"/>
          </a:xfrm>
          <a:prstGeom prst="rect">
            <a:avLst/>
          </a:prstGeom>
          <a:effectLst>
            <a:glow rad="25400">
              <a:schemeClr val="bg1">
                <a:alpha val="50000"/>
              </a:schemeClr>
            </a:glow>
          </a:effectLst>
        </p:spPr>
      </p:pic>
      <p:sp>
        <p:nvSpPr>
          <p:cNvPr id="8" name="Rectangle 7">
            <a:extLst>
              <a:ext uri="{FF2B5EF4-FFF2-40B4-BE49-F238E27FC236}">
                <a16:creationId xmlns:a16="http://schemas.microsoft.com/office/drawing/2014/main" id="{5DC0B35D-6CD5-4F07-97B2-378CAA575587}"/>
              </a:ext>
            </a:extLst>
          </p:cNvPr>
          <p:cNvSpPr/>
          <p:nvPr userDrawn="1"/>
        </p:nvSpPr>
        <p:spPr>
          <a:xfrm>
            <a:off x="8470488" y="4820878"/>
            <a:ext cx="653848" cy="256487"/>
          </a:xfrm>
          <a:prstGeom prst="rect">
            <a:avLst/>
          </a:prstGeom>
          <a:solidFill>
            <a:srgbClr val="15C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MTs</a:t>
            </a:r>
            <a:endParaRPr lang="en-ID" sz="2000" b="1" dirty="0"/>
          </a:p>
        </p:txBody>
      </p:sp>
      <p:pic>
        <p:nvPicPr>
          <p:cNvPr id="22" name="Picture 21">
            <a:extLst>
              <a:ext uri="{FF2B5EF4-FFF2-40B4-BE49-F238E27FC236}">
                <a16:creationId xmlns:a16="http://schemas.microsoft.com/office/drawing/2014/main" id="{6A22F32B-1D14-4F15-AC9A-EFCAB144EE9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24451" y="94841"/>
            <a:ext cx="1656774" cy="360000"/>
          </a:xfrm>
          <a:prstGeom prst="rect">
            <a:avLst/>
          </a:prstGeom>
          <a:effectLst>
            <a:glow rad="25400">
              <a:schemeClr val="bg1">
                <a:alpha val="50000"/>
              </a:schemeClr>
            </a:glow>
          </a:effectLst>
        </p:spPr>
      </p:pic>
    </p:spTree>
    <p:extLst>
      <p:ext uri="{BB962C8B-B14F-4D97-AF65-F5344CB8AC3E}">
        <p14:creationId xmlns:p14="http://schemas.microsoft.com/office/powerpoint/2010/main" val="3541881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200151"/>
            <a:ext cx="8229600" cy="339447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525985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3375793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573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99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883039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2855274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8" name="Footer Placeholder 7"/>
          <p:cNvSpPr>
            <a:spLocks noGrp="1"/>
          </p:cNvSpPr>
          <p:nvPr>
            <p:ph type="ftr" sz="quarter" idx="11"/>
          </p:nvPr>
        </p:nvSpPr>
        <p:spPr>
          <a:xfrm>
            <a:off x="3124200" y="4767263"/>
            <a:ext cx="2895600" cy="273844"/>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466622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319407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3470797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2840639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67A039E0-9D20-4F11-9C44-189E61EF5EEF}" type="datetimeFigureOut">
              <a:rPr lang="en-US" smtClean="0"/>
              <a:t>10/3/2024</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D504EBD7-C134-42FD-99B9-8CBF0A2062C2}" type="slidenum">
              <a:rPr lang="en-US" smtClean="0"/>
              <a:t>‹#›</a:t>
            </a:fld>
            <a:endParaRPr lang="en-US"/>
          </a:p>
        </p:txBody>
      </p:sp>
    </p:spTree>
    <p:extLst>
      <p:ext uri="{BB962C8B-B14F-4D97-AF65-F5344CB8AC3E}">
        <p14:creationId xmlns:p14="http://schemas.microsoft.com/office/powerpoint/2010/main" val="261060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3258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7.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3854" r="2812"/>
          <a:stretch/>
        </p:blipFill>
        <p:spPr>
          <a:xfrm>
            <a:off x="-9525" y="0"/>
            <a:ext cx="9153525" cy="5193750"/>
          </a:xfrm>
          <a:prstGeom prst="rect">
            <a:avLst/>
          </a:prstGeom>
        </p:spPr>
      </p:pic>
      <p:sp>
        <p:nvSpPr>
          <p:cNvPr id="8" name="テキスト プレースホルダー 11"/>
          <p:cNvSpPr txBox="1">
            <a:spLocks/>
          </p:cNvSpPr>
          <p:nvPr/>
        </p:nvSpPr>
        <p:spPr>
          <a:xfrm>
            <a:off x="4133725" y="2292145"/>
            <a:ext cx="4274018" cy="788673"/>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err="1" smtClean="0">
                <a:solidFill>
                  <a:srgbClr val="B1CE37"/>
                </a:solidFill>
                <a:cs typeface="Arial" pitchFamily="34" charset="0"/>
              </a:rPr>
              <a:t>Akidah</a:t>
            </a:r>
            <a:r>
              <a:rPr lang="en-US" b="1" dirty="0" smtClean="0">
                <a:solidFill>
                  <a:srgbClr val="B1CE37"/>
                </a:solidFill>
                <a:cs typeface="Arial" pitchFamily="34" charset="0"/>
              </a:rPr>
              <a:t> </a:t>
            </a:r>
            <a:r>
              <a:rPr lang="en-US" b="1" dirty="0" err="1" smtClean="0">
                <a:solidFill>
                  <a:srgbClr val="B1CE37"/>
                </a:solidFill>
                <a:cs typeface="Arial" pitchFamily="34" charset="0"/>
              </a:rPr>
              <a:t>dan</a:t>
            </a:r>
            <a:r>
              <a:rPr lang="en-US" b="1" dirty="0" smtClean="0">
                <a:solidFill>
                  <a:srgbClr val="B1CE37"/>
                </a:solidFill>
                <a:cs typeface="Arial" pitchFamily="34" charset="0"/>
              </a:rPr>
              <a:t> </a:t>
            </a:r>
            <a:r>
              <a:rPr lang="en-US" b="1" dirty="0" err="1" smtClean="0">
                <a:solidFill>
                  <a:srgbClr val="B1CE37"/>
                </a:solidFill>
                <a:cs typeface="Arial" pitchFamily="34" charset="0"/>
              </a:rPr>
              <a:t>Akhlak</a:t>
            </a:r>
            <a:endParaRPr lang="id-ID" b="1" dirty="0">
              <a:solidFill>
                <a:srgbClr val="B1CE37"/>
              </a:solidFill>
              <a:latin typeface="Calibri" pitchFamily="34" charset="0"/>
              <a:cs typeface="Calibri" pitchFamily="34" charset="0"/>
            </a:endParaRPr>
          </a:p>
        </p:txBody>
      </p:sp>
      <p:cxnSp>
        <p:nvCxnSpPr>
          <p:cNvPr id="9" name="直線コネクタ 9"/>
          <p:cNvCxnSpPr/>
          <p:nvPr/>
        </p:nvCxnSpPr>
        <p:spPr>
          <a:xfrm>
            <a:off x="4379853" y="3015289"/>
            <a:ext cx="3733800" cy="0"/>
          </a:xfrm>
          <a:prstGeom prst="line">
            <a:avLst/>
          </a:prstGeom>
          <a:noFill/>
          <a:ln w="28575" cap="flat" cmpd="sng" algn="ctr">
            <a:solidFill>
              <a:schemeClr val="tx1">
                <a:lumMod val="65000"/>
                <a:lumOff val="35000"/>
              </a:schemeClr>
            </a:solidFill>
            <a:prstDash val="solid"/>
            <a:headEnd type="oval"/>
            <a:tailEnd type="oval"/>
          </a:ln>
          <a:effectLst/>
        </p:spPr>
      </p:cxnSp>
      <p:sp>
        <p:nvSpPr>
          <p:cNvPr id="10" name="タイトル 1"/>
          <p:cNvSpPr txBox="1">
            <a:spLocks/>
          </p:cNvSpPr>
          <p:nvPr/>
        </p:nvSpPr>
        <p:spPr>
          <a:xfrm>
            <a:off x="3733800" y="1581150"/>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b="1" spc="0" dirty="0">
                <a:solidFill>
                  <a:schemeClr val="tx1">
                    <a:lumMod val="65000"/>
                    <a:lumOff val="35000"/>
                  </a:schemeClr>
                </a:solidFill>
                <a:latin typeface="Arial" pitchFamily="34" charset="0"/>
                <a:cs typeface="Arial" pitchFamily="34" charset="0"/>
              </a:rPr>
              <a:t>MEDIA MENGAJAR</a:t>
            </a:r>
            <a:endParaRPr kumimoji="1" lang="ja-JP" altLang="en-US" sz="3200" b="1" spc="0" dirty="0">
              <a:solidFill>
                <a:schemeClr val="tx1">
                  <a:lumMod val="65000"/>
                  <a:lumOff val="35000"/>
                </a:schemeClr>
              </a:solidFill>
              <a:latin typeface="Arial" pitchFamily="34" charset="0"/>
              <a:cs typeface="Arial" pitchFamily="34" charset="0"/>
            </a:endParaRPr>
          </a:p>
        </p:txBody>
      </p:sp>
      <p:sp>
        <p:nvSpPr>
          <p:cNvPr id="11" name="Rectangle 10"/>
          <p:cNvSpPr/>
          <p:nvPr/>
        </p:nvSpPr>
        <p:spPr>
          <a:xfrm>
            <a:off x="5245710" y="3080818"/>
            <a:ext cx="2050049" cy="315471"/>
          </a:xfrm>
          <a:prstGeom prst="rect">
            <a:avLst/>
          </a:prstGeom>
        </p:spPr>
        <p:txBody>
          <a:bodyPr wrap="none" lIns="68580" tIns="34290" rIns="68580" bIns="34290">
            <a:spAutoFit/>
          </a:bodyPr>
          <a:lstStyle/>
          <a:p>
            <a:pPr algn="ctr"/>
            <a:r>
              <a:rPr lang="en-US" sz="1600" b="1" dirty="0">
                <a:solidFill>
                  <a:schemeClr val="tx1">
                    <a:lumMod val="65000"/>
                    <a:lumOff val="35000"/>
                  </a:schemeClr>
                </a:solidFill>
              </a:rPr>
              <a:t>UNTUK MTs KELAS </a:t>
            </a:r>
            <a:r>
              <a:rPr lang="en-US" sz="1600" b="1" dirty="0" smtClean="0">
                <a:solidFill>
                  <a:schemeClr val="tx1">
                    <a:lumMod val="65000"/>
                    <a:lumOff val="35000"/>
                  </a:schemeClr>
                </a:solidFill>
              </a:rPr>
              <a:t>VIII</a:t>
            </a:r>
            <a:endParaRPr lang="id-ID" sz="1600" b="1" dirty="0">
              <a:solidFill>
                <a:schemeClr val="tx1">
                  <a:lumMod val="65000"/>
                  <a:lumOff val="35000"/>
                </a:schemeClr>
              </a:solidFill>
            </a:endParaRPr>
          </a:p>
        </p:txBody>
      </p:sp>
      <p:sp>
        <p:nvSpPr>
          <p:cNvPr id="13" name="Cube 12"/>
          <p:cNvSpPr/>
          <p:nvPr/>
        </p:nvSpPr>
        <p:spPr>
          <a:xfrm>
            <a:off x="1524000" y="819149"/>
            <a:ext cx="2377966" cy="3232405"/>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924853"/>
            <a:ext cx="2273393" cy="3150208"/>
          </a:xfrm>
          <a:prstGeom prst="rect">
            <a:avLst/>
          </a:prstGeom>
        </p:spPr>
      </p:pic>
    </p:spTree>
    <p:extLst>
      <p:ext uri="{BB962C8B-B14F-4D97-AF65-F5344CB8AC3E}">
        <p14:creationId xmlns:p14="http://schemas.microsoft.com/office/powerpoint/2010/main" val="57271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dn.erlangga.id/public/ESI/data/preview/200107083724_036a9146b6e552fac480d40f596f9481.jp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704850"/>
            <a:ext cx="9144000" cy="6096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4"/>
          <a:srcRect r="281"/>
          <a:stretch/>
        </p:blipFill>
        <p:spPr>
          <a:xfrm>
            <a:off x="0" y="4284223"/>
            <a:ext cx="9144000" cy="954527"/>
          </a:xfrm>
          <a:prstGeom prst="rect">
            <a:avLst/>
          </a:prstGeom>
        </p:spPr>
      </p:pic>
      <p:sp>
        <p:nvSpPr>
          <p:cNvPr id="2" name="Rectangle 1"/>
          <p:cNvSpPr/>
          <p:nvPr/>
        </p:nvSpPr>
        <p:spPr>
          <a:xfrm>
            <a:off x="3209877" y="1165974"/>
            <a:ext cx="5366168" cy="3231654"/>
          </a:xfrm>
          <a:prstGeom prst="rect">
            <a:avLst/>
          </a:prstGeom>
          <a:solidFill>
            <a:schemeClr val="accent3">
              <a:lumMod val="40000"/>
              <a:lumOff val="60000"/>
            </a:schemeClr>
          </a:solidFill>
        </p:spPr>
        <p:txBody>
          <a:bodyPr wrap="square">
            <a:spAutoFit/>
          </a:bodyPr>
          <a:lstStyle/>
          <a:p>
            <a:pPr marL="347663" indent="-342900" algn="just">
              <a:buFont typeface="+mj-lt"/>
              <a:buAutoNum type="arabicPeriod"/>
            </a:pPr>
            <a:r>
              <a:rPr lang="sv-SE" sz="1700" dirty="0"/>
              <a:t>Menghormati dan memuliakan guru.</a:t>
            </a:r>
          </a:p>
          <a:p>
            <a:pPr marL="347663" indent="-342900" algn="just">
              <a:buFont typeface="+mj-lt"/>
              <a:buAutoNum type="arabicPeriod"/>
            </a:pPr>
            <a:r>
              <a:rPr lang="sv-SE" sz="1700" dirty="0" smtClean="0"/>
              <a:t>Senantiasa </a:t>
            </a:r>
            <a:r>
              <a:rPr lang="sv-SE" sz="1700" dirty="0"/>
              <a:t>mendoakan kebaikan untuk </a:t>
            </a:r>
            <a:r>
              <a:rPr lang="sv-SE" sz="1700" dirty="0" smtClean="0"/>
              <a:t>guru</a:t>
            </a:r>
            <a:endParaRPr lang="id-ID" sz="1700" dirty="0" smtClean="0"/>
          </a:p>
          <a:p>
            <a:pPr marL="347663" indent="-342900" algn="just">
              <a:buFont typeface="+mj-lt"/>
              <a:buAutoNum type="arabicPeriod"/>
            </a:pPr>
            <a:r>
              <a:rPr lang="it-IT" sz="1700" dirty="0"/>
              <a:t>Merendahkan diri di hadapan guru</a:t>
            </a:r>
            <a:r>
              <a:rPr lang="it-IT" sz="1700" dirty="0" smtClean="0"/>
              <a:t>.</a:t>
            </a:r>
            <a:endParaRPr lang="id-ID" sz="1700" dirty="0" smtClean="0"/>
          </a:p>
          <a:p>
            <a:pPr marL="347663" indent="-342900" algn="just">
              <a:buFont typeface="+mj-lt"/>
              <a:buAutoNum type="arabicPeriod"/>
            </a:pPr>
            <a:r>
              <a:rPr lang="id-ID" sz="1700" dirty="0"/>
              <a:t>Menaati perintah guru, seperti menyelesaikan tugas yang </a:t>
            </a:r>
            <a:r>
              <a:rPr lang="id-ID" sz="1700" dirty="0" smtClean="0"/>
              <a:t>diberikan </a:t>
            </a:r>
            <a:r>
              <a:rPr lang="id-ID" sz="1700" dirty="0"/>
              <a:t>dengan tepat waktu dan memperhatikan guru </a:t>
            </a:r>
            <a:r>
              <a:rPr lang="id-ID" sz="1700" dirty="0" smtClean="0"/>
              <a:t>ketika </a:t>
            </a:r>
            <a:r>
              <a:rPr lang="id-ID" sz="1700" dirty="0"/>
              <a:t>sedang menjelaskan materi.</a:t>
            </a:r>
          </a:p>
          <a:p>
            <a:pPr marL="347663" indent="-342900" algn="just">
              <a:buFont typeface="+mj-lt"/>
              <a:buAutoNum type="arabicPeriod"/>
            </a:pPr>
            <a:r>
              <a:rPr lang="id-ID" sz="1700" dirty="0" smtClean="0"/>
              <a:t>Meminta </a:t>
            </a:r>
            <a:r>
              <a:rPr lang="id-ID" sz="1700" dirty="0"/>
              <a:t>izin kepada guru apabila berhalangan hadir atau </a:t>
            </a:r>
            <a:r>
              <a:rPr lang="id-ID" sz="1700" dirty="0" smtClean="0"/>
              <a:t>hendak </a:t>
            </a:r>
            <a:r>
              <a:rPr lang="id-ID" sz="1700" dirty="0"/>
              <a:t>keluar kelas.</a:t>
            </a:r>
          </a:p>
          <a:p>
            <a:pPr marL="347663" indent="-342900" algn="just">
              <a:buFont typeface="+mj-lt"/>
              <a:buAutoNum type="arabicPeriod"/>
            </a:pPr>
            <a:r>
              <a:rPr lang="id-ID" sz="1700" dirty="0" smtClean="0"/>
              <a:t>Mengamalkan </a:t>
            </a:r>
            <a:r>
              <a:rPr lang="id-ID" sz="1700" dirty="0"/>
              <a:t>ilmu yang telah diberikan kepada kita.</a:t>
            </a:r>
          </a:p>
          <a:p>
            <a:pPr marL="347663" indent="-342900" algn="just">
              <a:buFont typeface="+mj-lt"/>
              <a:buAutoNum type="arabicPeriod"/>
            </a:pPr>
            <a:r>
              <a:rPr lang="id-ID" sz="1700" dirty="0" smtClean="0"/>
              <a:t>Mencontoh </a:t>
            </a:r>
            <a:r>
              <a:rPr lang="id-ID" sz="1700" dirty="0"/>
              <a:t>atau meneladani kebaikan dan akhlak terpuji </a:t>
            </a:r>
            <a:r>
              <a:rPr lang="id-ID" sz="1700" dirty="0" smtClean="0"/>
              <a:t>guru</a:t>
            </a:r>
            <a:endParaRPr lang="id-ID" sz="1700"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11" name="Rectangle 10"/>
          <p:cNvSpPr/>
          <p:nvPr/>
        </p:nvSpPr>
        <p:spPr>
          <a:xfrm>
            <a:off x="392804" y="239361"/>
            <a:ext cx="4712595" cy="542584"/>
          </a:xfrm>
          <a:prstGeom prst="rect">
            <a:avLst/>
          </a:prstGeom>
        </p:spPr>
        <p:txBody>
          <a:bodyPr wrap="square">
            <a:spAutoFit/>
          </a:bodyPr>
          <a:lstStyle/>
          <a:p>
            <a:pPr>
              <a:lnSpc>
                <a:spcPct val="110000"/>
              </a:lnSpc>
              <a:buSzPct val="100000"/>
            </a:pPr>
            <a:r>
              <a:rPr lang="id-ID" sz="2800" b="1" dirty="0" smtClean="0">
                <a:solidFill>
                  <a:schemeClr val="bg1"/>
                </a:solidFill>
                <a:effectLst>
                  <a:outerShdw blurRad="38100" dist="38100" dir="2700000" algn="tl">
                    <a:srgbClr val="000000">
                      <a:alpha val="43137"/>
                    </a:srgbClr>
                  </a:outerShdw>
                </a:effectLst>
                <a:latin typeface="+mj-lt"/>
                <a:cs typeface="Arial" pitchFamily="34" charset="0"/>
              </a:rPr>
              <a:t>B. Adab Kepada Guru</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sp>
        <p:nvSpPr>
          <p:cNvPr id="16" name="Oval 15"/>
          <p:cNvSpPr/>
          <p:nvPr/>
        </p:nvSpPr>
        <p:spPr>
          <a:xfrm>
            <a:off x="762000" y="3588258"/>
            <a:ext cx="2209800" cy="850681"/>
          </a:xfrm>
          <a:prstGeom prst="ellipse">
            <a:avLst/>
          </a:prstGeom>
          <a:ln w="38100">
            <a:solidFill>
              <a:srgbClr val="CC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accent6">
                    <a:lumMod val="75000"/>
                  </a:schemeClr>
                </a:solidFill>
              </a:rPr>
              <a:t> Adab Kepada Guru</a:t>
            </a:r>
            <a:endParaRPr lang="id-ID" b="1" dirty="0">
              <a:solidFill>
                <a:schemeClr val="accent6">
                  <a:lumMod val="75000"/>
                </a:schemeClr>
              </a:solidFill>
            </a:endParaRPr>
          </a:p>
        </p:txBody>
      </p:sp>
    </p:spTree>
    <p:extLst>
      <p:ext uri="{BB962C8B-B14F-4D97-AF65-F5344CB8AC3E}">
        <p14:creationId xmlns:p14="http://schemas.microsoft.com/office/powerpoint/2010/main" val="38759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cdn.erlangga.id/public/ESI/data/preview/200226093205_fffe3b21e46a3c56b58dc4555da11ebc.jp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539175"/>
            <a:ext cx="9144000" cy="6096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4"/>
          <a:srcRect r="281"/>
          <a:stretch/>
        </p:blipFill>
        <p:spPr>
          <a:xfrm>
            <a:off x="0" y="4284223"/>
            <a:ext cx="9144000" cy="954527"/>
          </a:xfrm>
          <a:prstGeom prst="rect">
            <a:avLst/>
          </a:prstGeom>
        </p:spPr>
      </p:pic>
      <p:sp>
        <p:nvSpPr>
          <p:cNvPr id="2" name="Rectangle 1"/>
          <p:cNvSpPr/>
          <p:nvPr/>
        </p:nvSpPr>
        <p:spPr>
          <a:xfrm>
            <a:off x="2590800" y="2508825"/>
            <a:ext cx="6063490" cy="1661993"/>
          </a:xfrm>
          <a:prstGeom prst="rect">
            <a:avLst/>
          </a:prstGeom>
          <a:solidFill>
            <a:schemeClr val="accent6">
              <a:lumMod val="40000"/>
              <a:lumOff val="60000"/>
            </a:schemeClr>
          </a:solidFill>
        </p:spPr>
        <p:txBody>
          <a:bodyPr wrap="square">
            <a:spAutoFit/>
          </a:bodyPr>
          <a:lstStyle/>
          <a:p>
            <a:pPr marL="404813" indent="-342900" algn="just">
              <a:buFont typeface="+mj-lt"/>
              <a:buAutoNum type="arabicPeriod"/>
            </a:pPr>
            <a:r>
              <a:rPr lang="sv-SE" sz="1700" dirty="0"/>
              <a:t>Menaati perintah Allah Swt. dan rasul-Nya.</a:t>
            </a:r>
          </a:p>
          <a:p>
            <a:pPr marL="404813" indent="-342900" algn="just">
              <a:buFont typeface="+mj-lt"/>
              <a:buAutoNum type="arabicPeriod"/>
            </a:pPr>
            <a:r>
              <a:rPr lang="sv-SE" sz="1700" dirty="0" smtClean="0"/>
              <a:t>Ilmu </a:t>
            </a:r>
            <a:r>
              <a:rPr lang="sv-SE" sz="1700" dirty="0"/>
              <a:t>yang didapat akan lebih bermanfaat dan berkah.</a:t>
            </a:r>
          </a:p>
          <a:p>
            <a:pPr marL="404813" indent="-342900" algn="just">
              <a:buFont typeface="+mj-lt"/>
              <a:buAutoNum type="arabicPeriod"/>
            </a:pPr>
            <a:r>
              <a:rPr lang="sv-SE" sz="1700" dirty="0" smtClean="0"/>
              <a:t>Memperkuat </a:t>
            </a:r>
            <a:r>
              <a:rPr lang="sv-SE" sz="1700" dirty="0"/>
              <a:t>hubungan antara murid dan guru.</a:t>
            </a:r>
          </a:p>
          <a:p>
            <a:pPr marL="404813" indent="-342900" algn="just">
              <a:buFont typeface="+mj-lt"/>
              <a:buAutoNum type="arabicPeriod"/>
            </a:pPr>
            <a:r>
              <a:rPr lang="sv-SE" sz="1700" dirty="0" smtClean="0"/>
              <a:t>Menjadi </a:t>
            </a:r>
            <a:r>
              <a:rPr lang="sv-SE" sz="1700" dirty="0"/>
              <a:t>pribadi yang dapat menghargai jasa orang lain.</a:t>
            </a:r>
          </a:p>
          <a:p>
            <a:pPr marL="404813" indent="-342900" algn="just">
              <a:buFont typeface="+mj-lt"/>
              <a:buAutoNum type="arabicPeriod"/>
            </a:pPr>
            <a:r>
              <a:rPr lang="sv-SE" sz="1700" dirty="0" smtClean="0"/>
              <a:t>Menjadi </a:t>
            </a:r>
            <a:r>
              <a:rPr lang="sv-SE" sz="1700" dirty="0"/>
              <a:t>orang yang lebih bersemangat dalam menuntut </a:t>
            </a:r>
            <a:r>
              <a:rPr lang="sv-SE" sz="1700" dirty="0" smtClean="0"/>
              <a:t>ilmu</a:t>
            </a:r>
            <a:r>
              <a:rPr lang="sv-SE" sz="1700" dirty="0"/>
              <a:t>.</a:t>
            </a:r>
          </a:p>
          <a:p>
            <a:pPr marL="404813" indent="-342900" algn="just">
              <a:buFont typeface="+mj-lt"/>
              <a:buAutoNum type="arabicPeriod"/>
            </a:pPr>
            <a:r>
              <a:rPr lang="sv-SE" sz="1700" dirty="0" smtClean="0"/>
              <a:t>Lebih </a:t>
            </a:r>
            <a:r>
              <a:rPr lang="sv-SE" sz="1700" dirty="0"/>
              <a:t>tenang dalam mengamalkan ilmu.</a:t>
            </a:r>
            <a:endParaRPr lang="id-ID" sz="1700"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11" name="Rectangle 10"/>
          <p:cNvSpPr/>
          <p:nvPr/>
        </p:nvSpPr>
        <p:spPr>
          <a:xfrm>
            <a:off x="392804" y="239361"/>
            <a:ext cx="4712595" cy="542584"/>
          </a:xfrm>
          <a:prstGeom prst="rect">
            <a:avLst/>
          </a:prstGeom>
        </p:spPr>
        <p:txBody>
          <a:bodyPr wrap="square">
            <a:spAutoFit/>
          </a:bodyPr>
          <a:lstStyle/>
          <a:p>
            <a:pPr>
              <a:lnSpc>
                <a:spcPct val="110000"/>
              </a:lnSpc>
              <a:buSzPct val="100000"/>
            </a:pPr>
            <a:r>
              <a:rPr lang="id-ID" sz="2800" b="1" dirty="0" smtClean="0">
                <a:solidFill>
                  <a:schemeClr val="bg1"/>
                </a:solidFill>
                <a:effectLst>
                  <a:outerShdw blurRad="38100" dist="38100" dir="2700000" algn="tl">
                    <a:srgbClr val="000000">
                      <a:alpha val="43137"/>
                    </a:srgbClr>
                  </a:outerShdw>
                </a:effectLst>
                <a:latin typeface="+mj-lt"/>
                <a:cs typeface="Arial" pitchFamily="34" charset="0"/>
              </a:rPr>
              <a:t>B. Adab Kepada Guru</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sp>
        <p:nvSpPr>
          <p:cNvPr id="8" name="Oval 7"/>
          <p:cNvSpPr/>
          <p:nvPr/>
        </p:nvSpPr>
        <p:spPr>
          <a:xfrm>
            <a:off x="425314" y="2964755"/>
            <a:ext cx="2045596" cy="1206063"/>
          </a:xfrm>
          <a:prstGeom prst="ellipse">
            <a:avLst/>
          </a:prstGeom>
          <a:ln w="38100">
            <a:solidFill>
              <a:srgbClr val="CC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accent6">
                    <a:lumMod val="75000"/>
                  </a:schemeClr>
                </a:solidFill>
              </a:rPr>
              <a:t>Hikmah Menerapkan </a:t>
            </a:r>
            <a:r>
              <a:rPr lang="id-ID" b="1" dirty="0">
                <a:solidFill>
                  <a:schemeClr val="accent6">
                    <a:lumMod val="75000"/>
                  </a:schemeClr>
                </a:solidFill>
              </a:rPr>
              <a:t>Adab kepada </a:t>
            </a:r>
            <a:r>
              <a:rPr lang="id-ID" b="1" dirty="0" smtClean="0">
                <a:solidFill>
                  <a:schemeClr val="accent6">
                    <a:lumMod val="75000"/>
                  </a:schemeClr>
                </a:solidFill>
              </a:rPr>
              <a:t>Guru</a:t>
            </a:r>
            <a:endParaRPr lang="id-ID" b="1" dirty="0">
              <a:solidFill>
                <a:schemeClr val="accent6">
                  <a:lumMod val="75000"/>
                </a:schemeClr>
              </a:solidFill>
            </a:endParaRPr>
          </a:p>
        </p:txBody>
      </p:sp>
    </p:spTree>
    <p:extLst>
      <p:ext uri="{BB962C8B-B14F-4D97-AF65-F5344CB8AC3E}">
        <p14:creationId xmlns:p14="http://schemas.microsoft.com/office/powerpoint/2010/main" val="3563949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7999" y="319028"/>
            <a:ext cx="3048001" cy="762000"/>
          </a:xfrm>
          <a:prstGeom prst="rect">
            <a:avLst/>
          </a:prstGeom>
        </p:spPr>
      </p:pic>
      <p:sp>
        <p:nvSpPr>
          <p:cNvPr id="5" name="Rectangle 4"/>
          <p:cNvSpPr/>
          <p:nvPr/>
        </p:nvSpPr>
        <p:spPr>
          <a:xfrm>
            <a:off x="3581400" y="395228"/>
            <a:ext cx="2133600" cy="523220"/>
          </a:xfrm>
          <a:prstGeom prst="rect">
            <a:avLst/>
          </a:prstGeom>
        </p:spPr>
        <p:txBody>
          <a:bodyPr wrap="square">
            <a:spAutoFit/>
          </a:bodyPr>
          <a:lstStyle/>
          <a:p>
            <a:pPr lvl="0"/>
            <a:r>
              <a:rPr lang="en-US" altLang="en-GB" sz="2800" b="1" dirty="0" err="1" smtClean="0">
                <a:solidFill>
                  <a:schemeClr val="bg1"/>
                </a:solidFill>
                <a:latin typeface="+mj-lt"/>
                <a:cs typeface="Arial" panose="020B0604020202020204" pitchFamily="34" charset="0"/>
                <a:sym typeface="+mn-ea"/>
              </a:rPr>
              <a:t>Rangkuman</a:t>
            </a:r>
            <a:endParaRPr lang="en-US" altLang="en-GB" sz="3600" b="1" dirty="0">
              <a:solidFill>
                <a:schemeClr val="bg1"/>
              </a:solidFill>
              <a:latin typeface="+mj-lt"/>
              <a:cs typeface="Arial" panose="020B0604020202020204" pitchFamily="34" charset="0"/>
            </a:endParaRPr>
          </a:p>
        </p:txBody>
      </p:sp>
      <p:sp>
        <p:nvSpPr>
          <p:cNvPr id="17" name="Kotak Teks 2"/>
          <p:cNvSpPr txBox="1"/>
          <p:nvPr/>
        </p:nvSpPr>
        <p:spPr>
          <a:xfrm>
            <a:off x="533400" y="1309628"/>
            <a:ext cx="8090535" cy="2862322"/>
          </a:xfrm>
          <a:prstGeom prst="rect">
            <a:avLst/>
          </a:prstGeom>
          <a:noFill/>
        </p:spPr>
        <p:txBody>
          <a:bodyPr wrap="square" rtlCol="0">
            <a:spAutoFit/>
          </a:bodyPr>
          <a:lstStyle/>
          <a:p>
            <a:pPr marL="342900" indent="-342900" algn="just">
              <a:buAutoNum type="arabicPeriod"/>
            </a:pPr>
            <a:r>
              <a:rPr lang="id-ID" dirty="0">
                <a:latin typeface="Calibri" pitchFamily="34" charset="0"/>
                <a:cs typeface="Calibri" pitchFamily="34" charset="0"/>
              </a:rPr>
              <a:t>Adab kepada orang tua berarti berperilaku baik terhadap orang tua dengan </a:t>
            </a:r>
            <a:r>
              <a:rPr lang="id-ID" dirty="0" smtClean="0">
                <a:latin typeface="Calibri" pitchFamily="34" charset="0"/>
                <a:cs typeface="Calibri" pitchFamily="34" charset="0"/>
              </a:rPr>
              <a:t>cara </a:t>
            </a:r>
            <a:r>
              <a:rPr lang="id-ID" dirty="0">
                <a:latin typeface="Calibri" pitchFamily="34" charset="0"/>
                <a:cs typeface="Calibri" pitchFamily="34" charset="0"/>
              </a:rPr>
              <a:t>yang telah diajarkan dalam Islam dan tidak melanggar norma-norma dalam </a:t>
            </a:r>
            <a:r>
              <a:rPr lang="id-ID" dirty="0" smtClean="0">
                <a:latin typeface="Calibri" pitchFamily="34" charset="0"/>
                <a:cs typeface="Calibri" pitchFamily="34" charset="0"/>
              </a:rPr>
              <a:t>masyarakat</a:t>
            </a:r>
            <a:r>
              <a:rPr lang="id-ID" dirty="0">
                <a:latin typeface="Calibri" pitchFamily="34" charset="0"/>
                <a:cs typeface="Calibri" pitchFamily="34" charset="0"/>
              </a:rPr>
              <a:t>. </a:t>
            </a:r>
          </a:p>
          <a:p>
            <a:pPr marL="342900" indent="-342900" algn="just">
              <a:buAutoNum type="arabicPeriod"/>
            </a:pPr>
            <a:r>
              <a:rPr lang="id-ID" dirty="0" smtClean="0">
                <a:latin typeface="Calibri" pitchFamily="34" charset="0"/>
                <a:cs typeface="Calibri" pitchFamily="34" charset="0"/>
              </a:rPr>
              <a:t>Berbakti </a:t>
            </a:r>
            <a:r>
              <a:rPr lang="id-ID" dirty="0">
                <a:latin typeface="Calibri" pitchFamily="34" charset="0"/>
                <a:cs typeface="Calibri" pitchFamily="34" charset="0"/>
              </a:rPr>
              <a:t>kepada orang tua adalah kewajiban bagi setiap muslim dan bentuk </a:t>
            </a:r>
            <a:r>
              <a:rPr lang="id-ID" dirty="0" smtClean="0">
                <a:latin typeface="Calibri" pitchFamily="34" charset="0"/>
                <a:cs typeface="Calibri" pitchFamily="34" charset="0"/>
              </a:rPr>
              <a:t>ibadah </a:t>
            </a:r>
            <a:r>
              <a:rPr lang="id-ID" dirty="0">
                <a:latin typeface="Calibri" pitchFamily="34" charset="0"/>
                <a:cs typeface="Calibri" pitchFamily="34" charset="0"/>
              </a:rPr>
              <a:t>dengan pahala yang </a:t>
            </a:r>
            <a:r>
              <a:rPr lang="id-ID" dirty="0" smtClean="0">
                <a:latin typeface="Calibri" pitchFamily="34" charset="0"/>
                <a:cs typeface="Calibri" pitchFamily="34" charset="0"/>
              </a:rPr>
              <a:t>besar.</a:t>
            </a:r>
          </a:p>
          <a:p>
            <a:pPr marL="342900" indent="-342900" algn="just">
              <a:buAutoNum type="arabicPeriod"/>
            </a:pPr>
            <a:r>
              <a:rPr lang="id-ID" dirty="0" smtClean="0">
                <a:latin typeface="Calibri" pitchFamily="34" charset="0"/>
                <a:cs typeface="Calibri" pitchFamily="34" charset="0"/>
              </a:rPr>
              <a:t>Adab </a:t>
            </a:r>
            <a:r>
              <a:rPr lang="id-ID" dirty="0">
                <a:latin typeface="Calibri" pitchFamily="34" charset="0"/>
                <a:cs typeface="Calibri" pitchFamily="34" charset="0"/>
              </a:rPr>
              <a:t>kepada guru adalah berperilaku baik dan sopan sesuai ajaran Islam </a:t>
            </a:r>
            <a:r>
              <a:rPr lang="id-ID" dirty="0" smtClean="0">
                <a:latin typeface="Calibri" pitchFamily="34" charset="0"/>
                <a:cs typeface="Calibri" pitchFamily="34" charset="0"/>
              </a:rPr>
              <a:t>dan tidak </a:t>
            </a:r>
            <a:r>
              <a:rPr lang="id-ID" dirty="0">
                <a:latin typeface="Calibri" pitchFamily="34" charset="0"/>
                <a:cs typeface="Calibri" pitchFamily="34" charset="0"/>
              </a:rPr>
              <a:t>melanggar norma terhadap guru. </a:t>
            </a:r>
          </a:p>
          <a:p>
            <a:pPr marL="342900" indent="-342900" algn="just">
              <a:buAutoNum type="arabicPeriod"/>
            </a:pPr>
            <a:r>
              <a:rPr lang="id-ID" dirty="0" smtClean="0">
                <a:latin typeface="Calibri" pitchFamily="34" charset="0"/>
                <a:cs typeface="Calibri" pitchFamily="34" charset="0"/>
              </a:rPr>
              <a:t>Hendaknya </a:t>
            </a:r>
            <a:r>
              <a:rPr lang="id-ID" dirty="0">
                <a:latin typeface="Calibri" pitchFamily="34" charset="0"/>
                <a:cs typeface="Calibri" pitchFamily="34" charset="0"/>
              </a:rPr>
              <a:t>setiap orang memandang gurunya dengan penuh penghormatan </a:t>
            </a:r>
            <a:r>
              <a:rPr lang="id-ID" dirty="0" smtClean="0">
                <a:latin typeface="Calibri" pitchFamily="34" charset="0"/>
                <a:cs typeface="Calibri" pitchFamily="34" charset="0"/>
              </a:rPr>
              <a:t>karena </a:t>
            </a:r>
            <a:r>
              <a:rPr lang="id-ID" dirty="0">
                <a:latin typeface="Calibri" pitchFamily="34" charset="0"/>
                <a:cs typeface="Calibri" pitchFamily="34" charset="0"/>
              </a:rPr>
              <a:t>hal tersebut dapat memotivasi diri untuk mengambil lebih banyak </a:t>
            </a:r>
            <a:r>
              <a:rPr lang="id-ID" dirty="0" smtClean="0">
                <a:latin typeface="Calibri" pitchFamily="34" charset="0"/>
                <a:cs typeface="Calibri" pitchFamily="34" charset="0"/>
              </a:rPr>
              <a:t>manfaat </a:t>
            </a:r>
            <a:r>
              <a:rPr lang="id-ID" dirty="0">
                <a:latin typeface="Calibri" pitchFamily="34" charset="0"/>
                <a:cs typeface="Calibri" pitchFamily="34" charset="0"/>
              </a:rPr>
              <a:t>dari gurunya</a:t>
            </a:r>
          </a:p>
        </p:txBody>
      </p:sp>
      <p:pic>
        <p:nvPicPr>
          <p:cNvPr id="26" name="Picture 25">
            <a:extLst>
              <a:ext uri="{FF2B5EF4-FFF2-40B4-BE49-F238E27FC236}">
                <a16:creationId xmlns:a16="http://schemas.microsoft.com/office/drawing/2014/main" id="{AA68D0E3-18FA-464B-A71F-F873F41B661F}"/>
              </a:ext>
            </a:extLst>
          </p:cNvPr>
          <p:cNvPicPr>
            <a:picLocks noChangeAspect="1"/>
          </p:cNvPicPr>
          <p:nvPr/>
        </p:nvPicPr>
        <p:blipFill rotWithShape="1">
          <a:blip r:embed="rId3"/>
          <a:srcRect l="-1" r="231"/>
          <a:stretch/>
        </p:blipFill>
        <p:spPr>
          <a:xfrm>
            <a:off x="0" y="4284223"/>
            <a:ext cx="9144000" cy="954527"/>
          </a:xfrm>
          <a:prstGeom prst="rect">
            <a:avLst/>
          </a:prstGeom>
        </p:spPr>
      </p:pic>
      <p:pic>
        <p:nvPicPr>
          <p:cNvPr id="7" name="Picture 6">
            <a:extLst>
              <a:ext uri="{FF2B5EF4-FFF2-40B4-BE49-F238E27FC236}">
                <a16:creationId xmlns:a16="http://schemas.microsoft.com/office/drawing/2014/main" id="{A1947A38-80B9-4996-9EF5-60CB2A953D9B}"/>
              </a:ext>
            </a:extLst>
          </p:cNvPr>
          <p:cNvPicPr>
            <a:picLocks noChangeAspect="1"/>
          </p:cNvPicPr>
          <p:nvPr/>
        </p:nvPicPr>
        <p:blipFill rotWithShape="1">
          <a:blip r:embed="rId4"/>
          <a:srcRect r="281"/>
          <a:stretch/>
        </p:blipFill>
        <p:spPr>
          <a:xfrm>
            <a:off x="0" y="4284223"/>
            <a:ext cx="9144000" cy="954527"/>
          </a:xfrm>
          <a:prstGeom prst="rect">
            <a:avLst/>
          </a:prstGeom>
        </p:spPr>
      </p:pic>
    </p:spTree>
    <p:extLst>
      <p:ext uri="{BB962C8B-B14F-4D97-AF65-F5344CB8AC3E}">
        <p14:creationId xmlns:p14="http://schemas.microsoft.com/office/powerpoint/2010/main" val="541348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989588" y="2093952"/>
            <a:ext cx="3277612" cy="553998"/>
            <a:chOff x="165847" y="1950806"/>
            <a:chExt cx="3277612" cy="553998"/>
          </a:xfrm>
        </p:grpSpPr>
        <p:sp>
          <p:nvSpPr>
            <p:cNvPr id="36" name="Oval 35"/>
            <p:cNvSpPr/>
            <p:nvPr/>
          </p:nvSpPr>
          <p:spPr>
            <a:xfrm>
              <a:off x="3071145" y="2063777"/>
              <a:ext cx="372314" cy="381000"/>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65847" y="2063777"/>
              <a:ext cx="3119439" cy="381000"/>
            </a:xfrm>
            <a:prstGeom prst="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bwMode="auto">
            <a:xfrm>
              <a:off x="174391" y="1950806"/>
              <a:ext cx="2896754" cy="553998"/>
            </a:xfrm>
            <a:prstGeom prst="rect">
              <a:avLst/>
            </a:prstGeom>
          </p:spPr>
          <p:txBody>
            <a:bodyPr wrap="none">
              <a:spAutoFit/>
            </a:bodyPr>
            <a:lstStyle/>
            <a:p>
              <a:pPr>
                <a:lnSpc>
                  <a:spcPct val="150000"/>
                </a:lnSpc>
                <a:defRPr/>
              </a:pPr>
              <a:r>
                <a:rPr lang="id-ID" sz="2000" b="1" noProof="1">
                  <a:solidFill>
                    <a:schemeClr val="bg1"/>
                  </a:solidFill>
                  <a:latin typeface="+mj-lt"/>
                  <a:cs typeface="Arial" pitchFamily="34" charset="0"/>
                </a:rPr>
                <a:t>TUJUAN PEMBELAJARAN:</a:t>
              </a:r>
              <a:endParaRPr lang="en-US" sz="2000" b="1" noProof="1">
                <a:solidFill>
                  <a:schemeClr val="bg1"/>
                </a:solidFill>
                <a:latin typeface="+mj-lt"/>
                <a:cs typeface="Arial" pitchFamily="34" charset="0"/>
              </a:endParaRPr>
            </a:p>
          </p:txBody>
        </p:sp>
      </p:grpSp>
      <p:sp>
        <p:nvSpPr>
          <p:cNvPr id="17" name="Rectangle 14"/>
          <p:cNvSpPr>
            <a:spLocks noChangeArrowheads="1"/>
          </p:cNvSpPr>
          <p:nvPr/>
        </p:nvSpPr>
        <p:spPr bwMode="auto">
          <a:xfrm>
            <a:off x="547966" y="2694622"/>
            <a:ext cx="813883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lvl="0" indent="-342900" algn="just">
              <a:buClrTx/>
              <a:buSzPct val="100000"/>
              <a:buFont typeface="+mj-lt"/>
              <a:buAutoNum type="arabicPeriod"/>
            </a:pPr>
            <a:r>
              <a:rPr lang="id-ID" dirty="0" smtClean="0">
                <a:latin typeface="Calibri" pitchFamily="34" charset="0"/>
                <a:cs typeface="Calibri" pitchFamily="34" charset="0"/>
              </a:rPr>
              <a:t>Menguraikan </a:t>
            </a:r>
            <a:r>
              <a:rPr lang="id-ID" dirty="0">
                <a:latin typeface="Calibri" pitchFamily="34" charset="0"/>
                <a:cs typeface="Calibri" pitchFamily="34" charset="0"/>
              </a:rPr>
              <a:t>pengertian adab kepada orang tua dan guru dengan </a:t>
            </a:r>
            <a:r>
              <a:rPr lang="id-ID" dirty="0" smtClean="0">
                <a:latin typeface="Calibri" pitchFamily="34" charset="0"/>
                <a:cs typeface="Calibri" pitchFamily="34" charset="0"/>
              </a:rPr>
              <a:t>benar</a:t>
            </a:r>
            <a:r>
              <a:rPr lang="id-ID" dirty="0">
                <a:latin typeface="Calibri" pitchFamily="34" charset="0"/>
                <a:cs typeface="Calibri" pitchFamily="34" charset="0"/>
              </a:rPr>
              <a:t>.</a:t>
            </a:r>
          </a:p>
          <a:p>
            <a:pPr marL="342900" lvl="0" indent="-342900" algn="just">
              <a:buClrTx/>
              <a:buSzPct val="100000"/>
              <a:buFont typeface="+mj-lt"/>
              <a:buAutoNum type="arabicPeriod"/>
            </a:pPr>
            <a:r>
              <a:rPr lang="id-ID" dirty="0" smtClean="0">
                <a:latin typeface="Calibri" pitchFamily="34" charset="0"/>
                <a:cs typeface="Calibri" pitchFamily="34" charset="0"/>
              </a:rPr>
              <a:t>Menelaah </a:t>
            </a:r>
            <a:r>
              <a:rPr lang="id-ID" dirty="0">
                <a:latin typeface="Calibri" pitchFamily="34" charset="0"/>
                <a:cs typeface="Calibri" pitchFamily="34" charset="0"/>
              </a:rPr>
              <a:t>adab kepada orang tua dan guru dengan benar.</a:t>
            </a:r>
          </a:p>
          <a:p>
            <a:pPr marL="342900" lvl="0" indent="-342900" algn="just">
              <a:buClrTx/>
              <a:buSzPct val="100000"/>
              <a:buFont typeface="+mj-lt"/>
              <a:buAutoNum type="arabicPeriod"/>
            </a:pPr>
            <a:r>
              <a:rPr lang="id-ID" dirty="0" smtClean="0">
                <a:latin typeface="Calibri" pitchFamily="34" charset="0"/>
                <a:cs typeface="Calibri" pitchFamily="34" charset="0"/>
              </a:rPr>
              <a:t>Mengimplementasikan </a:t>
            </a:r>
            <a:r>
              <a:rPr lang="id-ID" dirty="0">
                <a:latin typeface="Calibri" pitchFamily="34" charset="0"/>
                <a:cs typeface="Calibri" pitchFamily="34" charset="0"/>
              </a:rPr>
              <a:t>adab kepada orang tua dan guru dengan </a:t>
            </a:r>
            <a:r>
              <a:rPr lang="id-ID" dirty="0" smtClean="0">
                <a:latin typeface="Calibri" pitchFamily="34" charset="0"/>
                <a:cs typeface="Calibri" pitchFamily="34" charset="0"/>
              </a:rPr>
              <a:t>benar </a:t>
            </a:r>
            <a:r>
              <a:rPr lang="id-ID" dirty="0">
                <a:latin typeface="Calibri" pitchFamily="34" charset="0"/>
                <a:cs typeface="Calibri" pitchFamily="34" charset="0"/>
              </a:rPr>
              <a:t>dalam kehidupan sehari-hari.</a:t>
            </a:r>
          </a:p>
          <a:p>
            <a:pPr marL="342900" lvl="0" indent="-342900" algn="just">
              <a:buClrTx/>
              <a:buSzPct val="100000"/>
              <a:buFont typeface="+mj-lt"/>
              <a:buAutoNum type="arabicPeriod"/>
            </a:pPr>
            <a:r>
              <a:rPr lang="id-ID" dirty="0" smtClean="0">
                <a:latin typeface="Calibri" pitchFamily="34" charset="0"/>
                <a:cs typeface="Calibri" pitchFamily="34" charset="0"/>
              </a:rPr>
              <a:t>Menemukan </a:t>
            </a:r>
            <a:r>
              <a:rPr lang="id-ID" dirty="0">
                <a:latin typeface="Calibri" pitchFamily="34" charset="0"/>
                <a:cs typeface="Calibri" pitchFamily="34" charset="0"/>
              </a:rPr>
              <a:t>hikmah menerapkan adab kepada orang tua dan guru </a:t>
            </a:r>
            <a:r>
              <a:rPr lang="id-ID" dirty="0" smtClean="0">
                <a:latin typeface="Calibri" pitchFamily="34" charset="0"/>
                <a:cs typeface="Calibri" pitchFamily="34" charset="0"/>
              </a:rPr>
              <a:t>dengan </a:t>
            </a:r>
            <a:r>
              <a:rPr lang="id-ID" dirty="0">
                <a:latin typeface="Calibri" pitchFamily="34" charset="0"/>
                <a:cs typeface="Calibri" pitchFamily="34" charset="0"/>
              </a:rPr>
              <a:t>benar</a:t>
            </a:r>
            <a:endParaRPr lang="en-ID" dirty="0">
              <a:latin typeface="Calibri" pitchFamily="34" charset="0"/>
              <a:cs typeface="Calibri" pitchFamily="34" charset="0"/>
            </a:endParaRPr>
          </a:p>
        </p:txBody>
      </p:sp>
      <p:pic>
        <p:nvPicPr>
          <p:cNvPr id="21" name="Picture 20">
            <a:extLst>
              <a:ext uri="{FF2B5EF4-FFF2-40B4-BE49-F238E27FC236}">
                <a16:creationId xmlns:a16="http://schemas.microsoft.com/office/drawing/2014/main" id="{A1947A38-80B9-4996-9EF5-60CB2A953D9B}"/>
              </a:ext>
            </a:extLst>
          </p:cNvPr>
          <p:cNvPicPr>
            <a:picLocks noChangeAspect="1"/>
          </p:cNvPicPr>
          <p:nvPr/>
        </p:nvPicPr>
        <p:blipFill rotWithShape="1">
          <a:blip r:embed="rId2"/>
          <a:srcRect r="281"/>
          <a:stretch/>
        </p:blipFill>
        <p:spPr>
          <a:xfrm>
            <a:off x="0" y="4284223"/>
            <a:ext cx="9144000" cy="954527"/>
          </a:xfrm>
          <a:prstGeom prst="rect">
            <a:avLst/>
          </a:prstGeom>
        </p:spPr>
      </p:pic>
      <p:grpSp>
        <p:nvGrpSpPr>
          <p:cNvPr id="22" name="Group 21"/>
          <p:cNvGrpSpPr/>
          <p:nvPr/>
        </p:nvGrpSpPr>
        <p:grpSpPr>
          <a:xfrm>
            <a:off x="137605" y="121182"/>
            <a:ext cx="5383532" cy="1610978"/>
            <a:chOff x="25248" y="-29828"/>
            <a:chExt cx="5305645" cy="1610978"/>
          </a:xfrm>
        </p:grpSpPr>
        <p:grpSp>
          <p:nvGrpSpPr>
            <p:cNvPr id="23" name="Group 22"/>
            <p:cNvGrpSpPr/>
            <p:nvPr/>
          </p:nvGrpSpPr>
          <p:grpSpPr>
            <a:xfrm>
              <a:off x="25248" y="-29828"/>
              <a:ext cx="1552692" cy="1559792"/>
              <a:chOff x="2895601" y="-542991"/>
              <a:chExt cx="960519" cy="960519"/>
            </a:xfrm>
            <a:solidFill>
              <a:srgbClr val="7030A0"/>
            </a:solidFill>
          </p:grpSpPr>
          <p:sp>
            <p:nvSpPr>
              <p:cNvPr id="41" name="Oval 40"/>
              <p:cNvSpPr/>
              <p:nvPr/>
            </p:nvSpPr>
            <p:spPr>
              <a:xfrm>
                <a:off x="2895601" y="-542991"/>
                <a:ext cx="960519" cy="960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dirty="0">
                  <a:solidFill>
                    <a:srgbClr val="4F81BD"/>
                  </a:solidFill>
                </a:endParaRPr>
              </a:p>
            </p:txBody>
          </p:sp>
          <p:sp>
            <p:nvSpPr>
              <p:cNvPr id="42" name="Oval 41"/>
              <p:cNvSpPr/>
              <p:nvPr/>
            </p:nvSpPr>
            <p:spPr>
              <a:xfrm>
                <a:off x="2926336" y="-512255"/>
                <a:ext cx="898264" cy="898263"/>
              </a:xfrm>
              <a:prstGeom prst="ellipse">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dirty="0"/>
              </a:p>
            </p:txBody>
          </p:sp>
        </p:grpSp>
        <p:sp>
          <p:nvSpPr>
            <p:cNvPr id="24" name="Rounded Rectangle 23"/>
            <p:cNvSpPr/>
            <p:nvPr/>
          </p:nvSpPr>
          <p:spPr>
            <a:xfrm>
              <a:off x="685801" y="266809"/>
              <a:ext cx="4235371" cy="1180589"/>
            </a:xfrm>
            <a:prstGeom prst="roundRect">
              <a:avLst/>
            </a:prstGeom>
            <a:solidFill>
              <a:schemeClr val="accent4">
                <a:lumMod val="60000"/>
                <a:lumOff val="40000"/>
              </a:schemeClr>
            </a:solidFill>
            <a:ln>
              <a:solidFill>
                <a:schemeClr val="accent5">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5" name="Horizontal Scroll 24"/>
            <p:cNvSpPr/>
            <p:nvPr/>
          </p:nvSpPr>
          <p:spPr>
            <a:xfrm>
              <a:off x="878818" y="24225"/>
              <a:ext cx="4192549" cy="1480725"/>
            </a:xfrm>
            <a:prstGeom prst="horizontalScroll">
              <a:avLst/>
            </a:prstGeom>
            <a:solidFill>
              <a:schemeClr val="accent4">
                <a:lumMod val="60000"/>
                <a:lumOff val="40000"/>
              </a:schemeClr>
            </a:solidFill>
            <a:ln w="28575">
              <a:solidFill>
                <a:schemeClr val="accent5">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grpSp>
          <p:nvGrpSpPr>
            <p:cNvPr id="27" name="Group 26"/>
            <p:cNvGrpSpPr/>
            <p:nvPr/>
          </p:nvGrpSpPr>
          <p:grpSpPr>
            <a:xfrm>
              <a:off x="76200" y="21358"/>
              <a:ext cx="1552692" cy="1559792"/>
              <a:chOff x="2895601" y="-542991"/>
              <a:chExt cx="960519" cy="960519"/>
            </a:xfrm>
            <a:solidFill>
              <a:srgbClr val="F286ED"/>
            </a:solidFill>
          </p:grpSpPr>
          <p:grpSp>
            <p:nvGrpSpPr>
              <p:cNvPr id="31" name="Group 30"/>
              <p:cNvGrpSpPr/>
              <p:nvPr/>
            </p:nvGrpSpPr>
            <p:grpSpPr>
              <a:xfrm>
                <a:off x="2895601" y="-542991"/>
                <a:ext cx="960519" cy="960519"/>
                <a:chOff x="2895601" y="-542991"/>
                <a:chExt cx="960519" cy="960519"/>
              </a:xfrm>
              <a:grpFill/>
            </p:grpSpPr>
            <p:sp>
              <p:nvSpPr>
                <p:cNvPr id="39" name="Oval 38"/>
                <p:cNvSpPr/>
                <p:nvPr/>
              </p:nvSpPr>
              <p:spPr>
                <a:xfrm>
                  <a:off x="2895601" y="-542991"/>
                  <a:ext cx="960519" cy="9605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dirty="0">
                    <a:solidFill>
                      <a:srgbClr val="4F81BD"/>
                    </a:solidFill>
                  </a:endParaRPr>
                </a:p>
              </p:txBody>
            </p:sp>
            <p:sp>
              <p:nvSpPr>
                <p:cNvPr id="40" name="Oval 39"/>
                <p:cNvSpPr/>
                <p:nvPr/>
              </p:nvSpPr>
              <p:spPr>
                <a:xfrm>
                  <a:off x="2926336" y="-512255"/>
                  <a:ext cx="898264" cy="898263"/>
                </a:xfrm>
                <a:prstGeom prst="ellipse">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dirty="0"/>
                </a:p>
              </p:txBody>
            </p:sp>
          </p:grpSp>
          <p:sp>
            <p:nvSpPr>
              <p:cNvPr id="32" name="Rectangle 31"/>
              <p:cNvSpPr/>
              <p:nvPr/>
            </p:nvSpPr>
            <p:spPr>
              <a:xfrm>
                <a:off x="3199469" y="-75728"/>
                <a:ext cx="369809" cy="383796"/>
              </a:xfrm>
              <a:prstGeom prst="rect">
                <a:avLst/>
              </a:prstGeom>
              <a:grpFill/>
            </p:spPr>
            <p:txBody>
              <a:bodyPr wrap="none" lIns="68580" tIns="34290" rIns="68580" bIns="34290">
                <a:spAutoFit/>
              </a:bodyPr>
              <a:lstStyle/>
              <a:p>
                <a:pPr algn="ctr"/>
                <a:r>
                  <a:rPr lang="en-US" sz="3600" b="1" dirty="0" smtClean="0">
                    <a:ln w="0"/>
                    <a:solidFill>
                      <a:schemeClr val="bg1"/>
                    </a:solidFill>
                    <a:effectLst>
                      <a:outerShdw blurRad="38100" dist="19050" dir="2700000" algn="tl" rotWithShape="0">
                        <a:schemeClr val="dk1">
                          <a:alpha val="40000"/>
                        </a:schemeClr>
                      </a:outerShdw>
                    </a:effectLst>
                  </a:rPr>
                  <a:t>0</a:t>
                </a:r>
                <a:r>
                  <a:rPr lang="id-ID" sz="3600" b="1" dirty="0" smtClean="0">
                    <a:ln w="0"/>
                    <a:solidFill>
                      <a:schemeClr val="bg1"/>
                    </a:solidFill>
                    <a:effectLst>
                      <a:outerShdw blurRad="38100" dist="19050" dir="2700000" algn="tl" rotWithShape="0">
                        <a:schemeClr val="dk1">
                          <a:alpha val="40000"/>
                        </a:schemeClr>
                      </a:outerShdw>
                    </a:effectLst>
                  </a:rPr>
                  <a:t>4</a:t>
                </a:r>
                <a:endParaRPr lang="en-US" sz="3600" b="1" dirty="0">
                  <a:ln w="0"/>
                  <a:solidFill>
                    <a:schemeClr val="bg1"/>
                  </a:solidFill>
                  <a:effectLst>
                    <a:outerShdw blurRad="38100" dist="19050" dir="2700000" algn="tl" rotWithShape="0">
                      <a:schemeClr val="dk1">
                        <a:alpha val="40000"/>
                      </a:schemeClr>
                    </a:outerShdw>
                  </a:effectLst>
                </a:endParaRPr>
              </a:p>
            </p:txBody>
          </p:sp>
          <p:sp>
            <p:nvSpPr>
              <p:cNvPr id="38" name="Rectangle 37"/>
              <p:cNvSpPr/>
              <p:nvPr/>
            </p:nvSpPr>
            <p:spPr>
              <a:xfrm>
                <a:off x="3114265" y="-431148"/>
                <a:ext cx="539850" cy="371515"/>
              </a:xfrm>
              <a:prstGeom prst="rect">
                <a:avLst/>
              </a:prstGeom>
              <a:grpFill/>
            </p:spPr>
            <p:txBody>
              <a:bodyPr wrap="none" lIns="68580" tIns="34290" rIns="68580" bIns="34290">
                <a:spAutoFit/>
              </a:bodyPr>
              <a:lstStyle/>
              <a:p>
                <a:pPr algn="ctr"/>
                <a:r>
                  <a:rPr lang="en-US" sz="3600" b="1" dirty="0">
                    <a:ln w="0"/>
                    <a:solidFill>
                      <a:schemeClr val="bg1"/>
                    </a:solidFill>
                    <a:effectLst>
                      <a:outerShdw blurRad="38100" dist="19050" dir="2700000" algn="tl" rotWithShape="0">
                        <a:schemeClr val="dk1">
                          <a:alpha val="40000"/>
                        </a:schemeClr>
                      </a:outerShdw>
                    </a:effectLst>
                  </a:rPr>
                  <a:t>Bab</a:t>
                </a:r>
              </a:p>
            </p:txBody>
          </p:sp>
        </p:grpSp>
        <p:sp>
          <p:nvSpPr>
            <p:cNvPr id="29" name="テキスト プレースホルダー 17"/>
            <p:cNvSpPr txBox="1">
              <a:spLocks/>
            </p:cNvSpPr>
            <p:nvPr/>
          </p:nvSpPr>
          <p:spPr>
            <a:xfrm>
              <a:off x="1316488" y="209550"/>
              <a:ext cx="4014405" cy="1028061"/>
            </a:xfrm>
            <a:prstGeom prst="rect">
              <a:avLst/>
            </a:prstGeom>
          </p:spPr>
          <p:txBody>
            <a:bodyPr vert="horz" lIns="36000" tIns="36000" rIns="36000" bIns="36000" rtlCol="0" anchor="ctr">
              <a:noAutofit/>
            </a:bodyPr>
            <a:lstStyle>
              <a:lvl1pPr marL="342900" indent="-342900" algn="l" defTabSz="1632753" rtl="0" eaLnBrk="1" latinLnBrk="0" hangingPunct="1">
                <a:lnSpc>
                  <a:spcPct val="120000"/>
                </a:lnSpc>
                <a:spcBef>
                  <a:spcPts val="1200"/>
                </a:spcBef>
                <a:buClr>
                  <a:schemeClr val="accent5"/>
                </a:buClr>
                <a:buFont typeface="Wingdings" panose="05000000000000000000" pitchFamily="2" charset="2"/>
                <a:buChar char="l"/>
                <a:defRPr kumimoji="1" sz="20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indent="0" algn="ctr">
                <a:lnSpc>
                  <a:spcPct val="100000"/>
                </a:lnSpc>
                <a:buNone/>
              </a:pPr>
              <a:r>
                <a:rPr lang="pt-BR" sz="3000" b="1" dirty="0" smtClean="0">
                  <a:ln w="0"/>
                  <a:solidFill>
                    <a:schemeClr val="bg1"/>
                  </a:solidFill>
                  <a:cs typeface="Arial" panose="020B0604020202020204" pitchFamily="34" charset="0"/>
                </a:rPr>
                <a:t>Adab </a:t>
              </a:r>
              <a:r>
                <a:rPr lang="pt-BR" sz="3000" b="1" dirty="0">
                  <a:ln w="0"/>
                  <a:solidFill>
                    <a:schemeClr val="bg1"/>
                  </a:solidFill>
                  <a:cs typeface="Arial" panose="020B0604020202020204" pitchFamily="34" charset="0"/>
                </a:rPr>
                <a:t>kepada </a:t>
              </a:r>
              <a:endParaRPr lang="id-ID" sz="3000" b="1" dirty="0" smtClean="0">
                <a:ln w="0"/>
                <a:solidFill>
                  <a:schemeClr val="bg1"/>
                </a:solidFill>
                <a:cs typeface="Arial" panose="020B0604020202020204" pitchFamily="34" charset="0"/>
              </a:endParaRPr>
            </a:p>
            <a:p>
              <a:pPr marL="0" indent="0" algn="ctr">
                <a:spcBef>
                  <a:spcPts val="0"/>
                </a:spcBef>
                <a:buNone/>
              </a:pPr>
              <a:r>
                <a:rPr lang="pt-BR" sz="3000" b="1" dirty="0" smtClean="0">
                  <a:ln w="0"/>
                  <a:solidFill>
                    <a:schemeClr val="bg1"/>
                  </a:solidFill>
                  <a:cs typeface="Arial" panose="020B0604020202020204" pitchFamily="34" charset="0"/>
                </a:rPr>
                <a:t>Oran</a:t>
              </a:r>
              <a:r>
                <a:rPr lang="id-ID" sz="3000" b="1" dirty="0" smtClean="0">
                  <a:ln w="0"/>
                  <a:solidFill>
                    <a:schemeClr val="bg1"/>
                  </a:solidFill>
                  <a:cs typeface="Arial" panose="020B0604020202020204" pitchFamily="34" charset="0"/>
                </a:rPr>
                <a:t>g </a:t>
              </a:r>
              <a:r>
                <a:rPr lang="pt-BR" sz="3000" b="1" dirty="0" smtClean="0">
                  <a:ln w="0"/>
                  <a:solidFill>
                    <a:schemeClr val="bg1"/>
                  </a:solidFill>
                  <a:cs typeface="Arial" panose="020B0604020202020204" pitchFamily="34" charset="0"/>
                </a:rPr>
                <a:t>Tua </a:t>
              </a:r>
              <a:r>
                <a:rPr lang="pt-BR" sz="3000" b="1" dirty="0">
                  <a:ln w="0"/>
                  <a:solidFill>
                    <a:schemeClr val="bg1"/>
                  </a:solidFill>
                  <a:cs typeface="Arial" panose="020B0604020202020204" pitchFamily="34" charset="0"/>
                </a:rPr>
                <a:t>dan Guru</a:t>
              </a:r>
              <a:endParaRPr lang="id-ID" sz="3000" b="1" dirty="0">
                <a:ln w="0"/>
                <a:solidFill>
                  <a:schemeClr val="bg1"/>
                </a:solidFill>
                <a:cs typeface="Arial" panose="020B0604020202020204" pitchFamily="34" charset="0"/>
              </a:endParaRPr>
            </a:p>
          </p:txBody>
        </p:sp>
      </p:grpSp>
    </p:spTree>
    <p:extLst>
      <p:ext uri="{BB962C8B-B14F-4D97-AF65-F5344CB8AC3E}">
        <p14:creationId xmlns:p14="http://schemas.microsoft.com/office/powerpoint/2010/main" val="2779727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entagon 10"/>
          <p:cNvSpPr/>
          <p:nvPr/>
        </p:nvSpPr>
        <p:spPr>
          <a:xfrm>
            <a:off x="2497940" y="1392677"/>
            <a:ext cx="5731660" cy="1143000"/>
          </a:xfrm>
          <a:prstGeom prst="homePlate">
            <a:avLst/>
          </a:prstGeom>
          <a:ln w="38100">
            <a:prstDash val="dash"/>
          </a:ln>
        </p:spPr>
        <p:style>
          <a:lnRef idx="2">
            <a:schemeClr val="accent6"/>
          </a:lnRef>
          <a:fillRef idx="1">
            <a:schemeClr val="lt1"/>
          </a:fillRef>
          <a:effectRef idx="0">
            <a:schemeClr val="accent6"/>
          </a:effectRef>
          <a:fontRef idx="minor">
            <a:schemeClr val="dk1"/>
          </a:fontRef>
        </p:style>
        <p:txBody>
          <a:bodyPr rtlCol="0" anchor="ctr"/>
          <a:lstStyle/>
          <a:p>
            <a:pPr marL="973138" indent="-342900">
              <a:buAutoNum type="arabicPeriod"/>
            </a:pPr>
            <a:r>
              <a:rPr lang="id-ID" dirty="0" smtClean="0"/>
              <a:t>Pengertian </a:t>
            </a:r>
            <a:r>
              <a:rPr lang="id-ID" dirty="0"/>
              <a:t>Adab kepada Orang </a:t>
            </a:r>
            <a:r>
              <a:rPr lang="id-ID" dirty="0" smtClean="0"/>
              <a:t>Tua</a:t>
            </a:r>
          </a:p>
          <a:p>
            <a:pPr marL="973138" indent="-342900">
              <a:buAutoNum type="arabicPeriod"/>
            </a:pPr>
            <a:r>
              <a:rPr lang="id-ID" dirty="0" smtClean="0"/>
              <a:t>Adab </a:t>
            </a:r>
            <a:r>
              <a:rPr lang="id-ID" dirty="0"/>
              <a:t>kepada Orang </a:t>
            </a:r>
            <a:r>
              <a:rPr lang="id-ID" dirty="0" smtClean="0"/>
              <a:t>Tua</a:t>
            </a:r>
          </a:p>
          <a:p>
            <a:pPr marL="973138" indent="-342900">
              <a:buAutoNum type="arabicPeriod"/>
            </a:pPr>
            <a:r>
              <a:rPr lang="id-ID" dirty="0" smtClean="0"/>
              <a:t>Hikmah </a:t>
            </a:r>
            <a:r>
              <a:rPr lang="id-ID" dirty="0"/>
              <a:t>Menerapkan Adab kepada Orang Tua</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209550"/>
            <a:ext cx="5115017" cy="704480"/>
          </a:xfrm>
          <a:prstGeom prst="rect">
            <a:avLst/>
          </a:prstGeom>
        </p:spPr>
      </p:pic>
      <p:sp>
        <p:nvSpPr>
          <p:cNvPr id="3" name="Rectangle 2"/>
          <p:cNvSpPr/>
          <p:nvPr/>
        </p:nvSpPr>
        <p:spPr>
          <a:xfrm>
            <a:off x="533400" y="269282"/>
            <a:ext cx="5562600" cy="542584"/>
          </a:xfrm>
          <a:prstGeom prst="rect">
            <a:avLst/>
          </a:prstGeom>
        </p:spPr>
        <p:txBody>
          <a:bodyPr wrap="square">
            <a:spAutoFit/>
          </a:bodyPr>
          <a:lstStyle/>
          <a:p>
            <a:pPr>
              <a:lnSpc>
                <a:spcPct val="110000"/>
              </a:lnSpc>
              <a:buSzPct val="100000"/>
            </a:pPr>
            <a:r>
              <a:rPr lang="en-US" sz="2800" b="1" dirty="0" err="1">
                <a:solidFill>
                  <a:schemeClr val="bg1"/>
                </a:solidFill>
                <a:effectLst>
                  <a:outerShdw blurRad="38100" dist="38100" dir="2700000" algn="tl">
                    <a:srgbClr val="000000">
                      <a:alpha val="43137"/>
                    </a:srgbClr>
                  </a:outerShdw>
                </a:effectLst>
                <a:latin typeface="+mj-lt"/>
                <a:cs typeface="Arial" pitchFamily="34" charset="0"/>
              </a:rPr>
              <a:t>Apa</a:t>
            </a:r>
            <a:r>
              <a:rPr lang="en-US" sz="2800" b="1" dirty="0">
                <a:solidFill>
                  <a:schemeClr val="bg1"/>
                </a:solidFill>
                <a:effectLst>
                  <a:outerShdw blurRad="38100" dist="38100" dir="2700000" algn="tl">
                    <a:srgbClr val="000000">
                      <a:alpha val="43137"/>
                    </a:srgbClr>
                  </a:outerShdw>
                </a:effectLst>
                <a:latin typeface="+mj-lt"/>
                <a:cs typeface="Arial" pitchFamily="34" charset="0"/>
              </a:rPr>
              <a:t> yang </a:t>
            </a:r>
            <a:r>
              <a:rPr lang="en-US" sz="2800" b="1" dirty="0" err="1">
                <a:solidFill>
                  <a:schemeClr val="bg1"/>
                </a:solidFill>
                <a:effectLst>
                  <a:outerShdw blurRad="38100" dist="38100" dir="2700000" algn="tl">
                    <a:srgbClr val="000000">
                      <a:alpha val="43137"/>
                    </a:srgbClr>
                  </a:outerShdw>
                </a:effectLst>
                <a:latin typeface="+mj-lt"/>
                <a:cs typeface="Arial" pitchFamily="34" charset="0"/>
              </a:rPr>
              <a:t>akan</a:t>
            </a:r>
            <a:r>
              <a:rPr lang="en-US" sz="2800" b="1" dirty="0">
                <a:solidFill>
                  <a:schemeClr val="bg1"/>
                </a:solidFill>
                <a:effectLst>
                  <a:outerShdw blurRad="38100" dist="38100" dir="2700000" algn="tl">
                    <a:srgbClr val="000000">
                      <a:alpha val="43137"/>
                    </a:srgbClr>
                  </a:outerShdw>
                </a:effectLst>
                <a:latin typeface="+mj-lt"/>
                <a:cs typeface="Arial" pitchFamily="34" charset="0"/>
              </a:rPr>
              <a:t> </a:t>
            </a:r>
            <a:r>
              <a:rPr lang="en-US" sz="2800" b="1" dirty="0" err="1">
                <a:solidFill>
                  <a:schemeClr val="bg1"/>
                </a:solidFill>
                <a:effectLst>
                  <a:outerShdw blurRad="38100" dist="38100" dir="2700000" algn="tl">
                    <a:srgbClr val="000000">
                      <a:alpha val="43137"/>
                    </a:srgbClr>
                  </a:outerShdw>
                </a:effectLst>
                <a:latin typeface="+mj-lt"/>
                <a:cs typeface="Arial" pitchFamily="34" charset="0"/>
              </a:rPr>
              <a:t>kita</a:t>
            </a:r>
            <a:r>
              <a:rPr lang="en-US" sz="2800" b="1" dirty="0">
                <a:solidFill>
                  <a:schemeClr val="bg1"/>
                </a:solidFill>
                <a:effectLst>
                  <a:outerShdw blurRad="38100" dist="38100" dir="2700000" algn="tl">
                    <a:srgbClr val="000000">
                      <a:alpha val="43137"/>
                    </a:srgbClr>
                  </a:outerShdw>
                </a:effectLst>
                <a:latin typeface="+mj-lt"/>
                <a:cs typeface="Arial" pitchFamily="34" charset="0"/>
              </a:rPr>
              <a:t> </a:t>
            </a:r>
            <a:r>
              <a:rPr lang="en-US" sz="2800" b="1" dirty="0" err="1">
                <a:solidFill>
                  <a:schemeClr val="bg1"/>
                </a:solidFill>
                <a:effectLst>
                  <a:outerShdw blurRad="38100" dist="38100" dir="2700000" algn="tl">
                    <a:srgbClr val="000000">
                      <a:alpha val="43137"/>
                    </a:srgbClr>
                  </a:outerShdw>
                </a:effectLst>
                <a:latin typeface="+mj-lt"/>
                <a:cs typeface="Arial" pitchFamily="34" charset="0"/>
              </a:rPr>
              <a:t>pelajari</a:t>
            </a:r>
            <a:r>
              <a:rPr lang="en-US" sz="2800" b="1" dirty="0">
                <a:solidFill>
                  <a:schemeClr val="bg1"/>
                </a:solidFill>
                <a:effectLst>
                  <a:outerShdw blurRad="38100" dist="38100" dir="2700000" algn="tl">
                    <a:srgbClr val="000000">
                      <a:alpha val="43137"/>
                    </a:srgbClr>
                  </a:outerShdw>
                </a:effectLst>
                <a:latin typeface="+mj-lt"/>
                <a:cs typeface="Arial" pitchFamily="34" charset="0"/>
              </a:rPr>
              <a:t>?</a:t>
            </a:r>
          </a:p>
        </p:txBody>
      </p:sp>
      <p:pic>
        <p:nvPicPr>
          <p:cNvPr id="4" name="Picture 3">
            <a:extLst>
              <a:ext uri="{FF2B5EF4-FFF2-40B4-BE49-F238E27FC236}">
                <a16:creationId xmlns:a16="http://schemas.microsoft.com/office/drawing/2014/main" id="{A1947A38-80B9-4996-9EF5-60CB2A953D9B}"/>
              </a:ext>
            </a:extLst>
          </p:cNvPr>
          <p:cNvPicPr>
            <a:picLocks noChangeAspect="1"/>
          </p:cNvPicPr>
          <p:nvPr/>
        </p:nvPicPr>
        <p:blipFill rotWithShape="1">
          <a:blip r:embed="rId3"/>
          <a:srcRect r="281"/>
          <a:stretch/>
        </p:blipFill>
        <p:spPr>
          <a:xfrm>
            <a:off x="0" y="4284223"/>
            <a:ext cx="9144000" cy="954527"/>
          </a:xfrm>
          <a:prstGeom prst="rect">
            <a:avLst/>
          </a:prstGeom>
        </p:spPr>
      </p:pic>
      <p:sp>
        <p:nvSpPr>
          <p:cNvPr id="9" name="Oval 8"/>
          <p:cNvSpPr/>
          <p:nvPr/>
        </p:nvSpPr>
        <p:spPr>
          <a:xfrm>
            <a:off x="762000" y="1276350"/>
            <a:ext cx="2362200" cy="1447800"/>
          </a:xfrm>
          <a:prstGeom prst="ellipse">
            <a:avLst/>
          </a:prstGeom>
          <a:solidFill>
            <a:schemeClr val="accent1">
              <a:lumMod val="40000"/>
              <a:lumOff val="60000"/>
            </a:schemeClr>
          </a:solidFill>
          <a:ln w="38100">
            <a:solidFill>
              <a:schemeClr val="tx2">
                <a:lumMod val="75000"/>
              </a:schemeClr>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dirty="0" smtClean="0"/>
              <a:t>A. Adab kepada Orang Tua</a:t>
            </a:r>
            <a:endParaRPr lang="id-ID" dirty="0"/>
          </a:p>
        </p:txBody>
      </p:sp>
      <p:sp>
        <p:nvSpPr>
          <p:cNvPr id="27" name="Pentagon 26"/>
          <p:cNvSpPr/>
          <p:nvPr/>
        </p:nvSpPr>
        <p:spPr>
          <a:xfrm flipH="1">
            <a:off x="838200" y="2907358"/>
            <a:ext cx="5731660" cy="1143000"/>
          </a:xfrm>
          <a:prstGeom prst="homePlate">
            <a:avLst/>
          </a:prstGeom>
          <a:ln w="38100">
            <a:prstDash val="dash"/>
          </a:ln>
        </p:spPr>
        <p:style>
          <a:lnRef idx="2">
            <a:schemeClr val="accent6"/>
          </a:lnRef>
          <a:fillRef idx="1">
            <a:schemeClr val="lt1"/>
          </a:fillRef>
          <a:effectRef idx="0">
            <a:schemeClr val="accent6"/>
          </a:effectRef>
          <a:fontRef idx="minor">
            <a:schemeClr val="dk1"/>
          </a:fontRef>
        </p:style>
        <p:txBody>
          <a:bodyPr rtlCol="0" anchor="ctr"/>
          <a:lstStyle/>
          <a:p>
            <a:pPr marL="725488" indent="-342900">
              <a:buAutoNum type="arabicPeriod"/>
            </a:pPr>
            <a:r>
              <a:rPr lang="id-ID" dirty="0" smtClean="0"/>
              <a:t>Pengertian </a:t>
            </a:r>
            <a:r>
              <a:rPr lang="id-ID" dirty="0"/>
              <a:t>Adab kepada </a:t>
            </a:r>
            <a:r>
              <a:rPr lang="id-ID" dirty="0" smtClean="0"/>
              <a:t>Guru</a:t>
            </a:r>
          </a:p>
          <a:p>
            <a:pPr marL="725488" indent="-342900">
              <a:buAutoNum type="arabicPeriod"/>
            </a:pPr>
            <a:r>
              <a:rPr lang="id-ID" dirty="0" smtClean="0"/>
              <a:t>Adab </a:t>
            </a:r>
            <a:r>
              <a:rPr lang="id-ID" dirty="0"/>
              <a:t>kepada </a:t>
            </a:r>
            <a:r>
              <a:rPr lang="id-ID" dirty="0" smtClean="0"/>
              <a:t>Guru</a:t>
            </a:r>
          </a:p>
          <a:p>
            <a:pPr marL="725488" indent="-342900">
              <a:buAutoNum type="arabicPeriod"/>
            </a:pPr>
            <a:r>
              <a:rPr lang="id-ID" dirty="0" smtClean="0"/>
              <a:t>Hikmah </a:t>
            </a:r>
            <a:r>
              <a:rPr lang="id-ID" dirty="0"/>
              <a:t>Menerapkan Adab kepada </a:t>
            </a:r>
            <a:r>
              <a:rPr lang="id-ID" dirty="0" smtClean="0"/>
              <a:t>Guru</a:t>
            </a:r>
            <a:endParaRPr lang="id-ID" dirty="0"/>
          </a:p>
        </p:txBody>
      </p:sp>
      <p:sp>
        <p:nvSpPr>
          <p:cNvPr id="28" name="Oval 27"/>
          <p:cNvSpPr/>
          <p:nvPr/>
        </p:nvSpPr>
        <p:spPr>
          <a:xfrm flipH="1">
            <a:off x="5943600" y="2808304"/>
            <a:ext cx="2362200" cy="1447800"/>
          </a:xfrm>
          <a:prstGeom prst="ellipse">
            <a:avLst/>
          </a:prstGeom>
          <a:solidFill>
            <a:schemeClr val="accent2">
              <a:lumMod val="40000"/>
              <a:lumOff val="60000"/>
            </a:schemeClr>
          </a:solidFill>
          <a:ln w="38100">
            <a:solidFill>
              <a:srgbClr val="CC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dirty="0" smtClean="0"/>
              <a:t>B. Adab kepada Guru</a:t>
            </a:r>
            <a:endParaRPr lang="id-ID" dirty="0"/>
          </a:p>
        </p:txBody>
      </p:sp>
    </p:spTree>
    <p:extLst>
      <p:ext uri="{BB962C8B-B14F-4D97-AF65-F5344CB8AC3E}">
        <p14:creationId xmlns:p14="http://schemas.microsoft.com/office/powerpoint/2010/main" val="2396747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cdn.erlangga.id/public/ESI/data/preview/191129025821_68f4005aabd76f940ca7382230f0f7cf.jpg"/>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64" y="-158099"/>
            <a:ext cx="9144000" cy="60990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5" name="Rectangle 4"/>
          <p:cNvSpPr/>
          <p:nvPr/>
        </p:nvSpPr>
        <p:spPr>
          <a:xfrm>
            <a:off x="392804" y="239361"/>
            <a:ext cx="4712595" cy="566309"/>
          </a:xfrm>
          <a:prstGeom prst="rect">
            <a:avLst/>
          </a:prstGeom>
        </p:spPr>
        <p:txBody>
          <a:bodyPr wrap="square">
            <a:spAutoFit/>
          </a:bodyPr>
          <a:lstStyle/>
          <a:p>
            <a:pPr>
              <a:lnSpc>
                <a:spcPct val="110000"/>
              </a:lnSpc>
              <a:buSzPct val="100000"/>
            </a:pPr>
            <a:r>
              <a:rPr lang="en-US" sz="2800" b="1" dirty="0" smtClean="0">
                <a:solidFill>
                  <a:schemeClr val="bg1"/>
                </a:solidFill>
                <a:effectLst>
                  <a:outerShdw blurRad="38100" dist="38100" dir="2700000" algn="tl">
                    <a:srgbClr val="000000">
                      <a:alpha val="43137"/>
                    </a:srgbClr>
                  </a:outerShdw>
                </a:effectLst>
                <a:latin typeface="+mj-lt"/>
                <a:cs typeface="Arial" pitchFamily="34" charset="0"/>
              </a:rPr>
              <a:t>A. </a:t>
            </a:r>
            <a:r>
              <a:rPr lang="id-ID" sz="2800" b="1" dirty="0">
                <a:solidFill>
                  <a:schemeClr val="bg1"/>
                </a:solidFill>
                <a:effectLst>
                  <a:outerShdw blurRad="38100" dist="38100" dir="2700000" algn="tl">
                    <a:srgbClr val="000000">
                      <a:alpha val="43137"/>
                    </a:srgbClr>
                  </a:outerShdw>
                </a:effectLst>
                <a:latin typeface="+mj-lt"/>
                <a:cs typeface="Arial" pitchFamily="34" charset="0"/>
              </a:rPr>
              <a:t>Adab kepada Orang Tua</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6"/>
          <a:srcRect r="281"/>
          <a:stretch/>
        </p:blipFill>
        <p:spPr>
          <a:xfrm>
            <a:off x="0" y="4284223"/>
            <a:ext cx="9144000" cy="954527"/>
          </a:xfrm>
          <a:prstGeom prst="rect">
            <a:avLst/>
          </a:prstGeom>
        </p:spPr>
      </p:pic>
      <p:sp>
        <p:nvSpPr>
          <p:cNvPr id="16" name="Oval 15"/>
          <p:cNvSpPr/>
          <p:nvPr/>
        </p:nvSpPr>
        <p:spPr>
          <a:xfrm>
            <a:off x="914400" y="1188371"/>
            <a:ext cx="1371600" cy="685800"/>
          </a:xfrm>
          <a:prstGeom prst="ellipse">
            <a:avLst/>
          </a:prstGeom>
          <a:ln w="38100">
            <a:solidFill>
              <a:schemeClr val="tx2">
                <a:lumMod val="75000"/>
              </a:schemeClr>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accent6">
                    <a:lumMod val="75000"/>
                  </a:schemeClr>
                </a:solidFill>
              </a:rPr>
              <a:t>Definisi</a:t>
            </a:r>
            <a:endParaRPr lang="id-ID" b="1" dirty="0">
              <a:solidFill>
                <a:schemeClr val="accent6">
                  <a:lumMod val="75000"/>
                </a:schemeClr>
              </a:solidFill>
            </a:endParaRPr>
          </a:p>
        </p:txBody>
      </p:sp>
      <p:sp>
        <p:nvSpPr>
          <p:cNvPr id="15" name="Rectangle 14"/>
          <p:cNvSpPr/>
          <p:nvPr/>
        </p:nvSpPr>
        <p:spPr>
          <a:xfrm>
            <a:off x="914400" y="1983484"/>
            <a:ext cx="7315200" cy="1815882"/>
          </a:xfrm>
          <a:prstGeom prst="rect">
            <a:avLst/>
          </a:prstGeom>
          <a:solidFill>
            <a:schemeClr val="accent4">
              <a:lumMod val="40000"/>
              <a:lumOff val="60000"/>
            </a:schemeClr>
          </a:solidFill>
        </p:spPr>
        <p:txBody>
          <a:bodyPr wrap="square">
            <a:spAutoFit/>
          </a:bodyPr>
          <a:lstStyle/>
          <a:p>
            <a:pPr algn="just"/>
            <a:r>
              <a:rPr lang="id-ID" sz="1600" dirty="0">
                <a:solidFill>
                  <a:schemeClr val="tx2">
                    <a:lumMod val="75000"/>
                  </a:schemeClr>
                </a:solidFill>
              </a:rPr>
              <a:t>Adab kepada orang tua berarti perilaku baik atau berbakti terhadap orang tua dengan cara yang telah diajarkan dalam Islam. Allah Swt. memerintahkan manusia untuk berbuat baik kepada kedua orang tua karena mereka-lah yang merawat dan menjaga anak-anak mereka dari kecil dengan penuh kasih sayang dan ketulusan. </a:t>
            </a:r>
            <a:endParaRPr lang="id-ID" sz="1600" dirty="0" smtClean="0">
              <a:solidFill>
                <a:schemeClr val="tx2">
                  <a:lumMod val="75000"/>
                </a:schemeClr>
              </a:solidFill>
            </a:endParaRPr>
          </a:p>
          <a:p>
            <a:pPr algn="just"/>
            <a:endParaRPr lang="id-ID" sz="1600" dirty="0" smtClean="0">
              <a:solidFill>
                <a:schemeClr val="tx2">
                  <a:lumMod val="75000"/>
                </a:schemeClr>
              </a:solidFill>
            </a:endParaRPr>
          </a:p>
          <a:p>
            <a:pPr algn="just"/>
            <a:r>
              <a:rPr lang="id-ID" sz="1600" dirty="0" smtClean="0">
                <a:solidFill>
                  <a:schemeClr val="tx2">
                    <a:lumMod val="75000"/>
                  </a:schemeClr>
                </a:solidFill>
              </a:rPr>
              <a:t>Oleh </a:t>
            </a:r>
            <a:r>
              <a:rPr lang="id-ID" sz="1600" dirty="0">
                <a:solidFill>
                  <a:schemeClr val="tx2">
                    <a:lumMod val="75000"/>
                  </a:schemeClr>
                </a:solidFill>
              </a:rPr>
              <a:t>karena itu, berbakti kepada orang tua adalah </a:t>
            </a:r>
            <a:r>
              <a:rPr lang="id-ID" sz="1600" b="1" dirty="0">
                <a:solidFill>
                  <a:schemeClr val="tx2">
                    <a:lumMod val="75000"/>
                  </a:schemeClr>
                </a:solidFill>
              </a:rPr>
              <a:t>KEWAJIBAN</a:t>
            </a:r>
            <a:r>
              <a:rPr lang="id-ID" sz="1600" dirty="0">
                <a:solidFill>
                  <a:schemeClr val="tx2">
                    <a:lumMod val="75000"/>
                  </a:schemeClr>
                </a:solidFill>
              </a:rPr>
              <a:t> </a:t>
            </a:r>
            <a:r>
              <a:rPr lang="id-ID" sz="1600" dirty="0" smtClean="0">
                <a:solidFill>
                  <a:schemeClr val="tx2">
                    <a:lumMod val="75000"/>
                  </a:schemeClr>
                </a:solidFill>
              </a:rPr>
              <a:t>bagi </a:t>
            </a:r>
            <a:r>
              <a:rPr lang="id-ID" sz="1600" dirty="0">
                <a:solidFill>
                  <a:schemeClr val="tx2">
                    <a:lumMod val="75000"/>
                  </a:schemeClr>
                </a:solidFill>
              </a:rPr>
              <a:t>setiap muslim dan bentuk ibadah dengan pahala yang </a:t>
            </a:r>
            <a:r>
              <a:rPr lang="id-ID" sz="1600" dirty="0" smtClean="0">
                <a:solidFill>
                  <a:schemeClr val="tx2">
                    <a:lumMod val="75000"/>
                  </a:schemeClr>
                </a:solidFill>
              </a:rPr>
              <a:t>besar.</a:t>
            </a:r>
            <a:endParaRPr lang="id-ID" sz="1600" dirty="0">
              <a:solidFill>
                <a:schemeClr val="tx2">
                  <a:lumMod val="75000"/>
                </a:schemeClr>
              </a:solidFill>
            </a:endParaRPr>
          </a:p>
        </p:txBody>
      </p:sp>
    </p:spTree>
    <p:extLst>
      <p:ext uri="{BB962C8B-B14F-4D97-AF65-F5344CB8AC3E}">
        <p14:creationId xmlns:p14="http://schemas.microsoft.com/office/powerpoint/2010/main" val="1942236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5" name="Rectangle 4"/>
          <p:cNvSpPr/>
          <p:nvPr/>
        </p:nvSpPr>
        <p:spPr>
          <a:xfrm>
            <a:off x="392804" y="239361"/>
            <a:ext cx="4712595" cy="566309"/>
          </a:xfrm>
          <a:prstGeom prst="rect">
            <a:avLst/>
          </a:prstGeom>
        </p:spPr>
        <p:txBody>
          <a:bodyPr wrap="square">
            <a:spAutoFit/>
          </a:bodyPr>
          <a:lstStyle/>
          <a:p>
            <a:pPr>
              <a:lnSpc>
                <a:spcPct val="110000"/>
              </a:lnSpc>
              <a:buSzPct val="100000"/>
            </a:pPr>
            <a:r>
              <a:rPr lang="en-US" sz="2800" b="1" dirty="0" smtClean="0">
                <a:solidFill>
                  <a:schemeClr val="bg1"/>
                </a:solidFill>
                <a:effectLst>
                  <a:outerShdw blurRad="38100" dist="38100" dir="2700000" algn="tl">
                    <a:srgbClr val="000000">
                      <a:alpha val="43137"/>
                    </a:srgbClr>
                  </a:outerShdw>
                </a:effectLst>
                <a:latin typeface="+mj-lt"/>
                <a:cs typeface="Arial" pitchFamily="34" charset="0"/>
              </a:rPr>
              <a:t>A. </a:t>
            </a:r>
            <a:r>
              <a:rPr lang="id-ID" sz="2800" b="1" dirty="0">
                <a:solidFill>
                  <a:schemeClr val="bg1"/>
                </a:solidFill>
                <a:effectLst>
                  <a:outerShdw blurRad="38100" dist="38100" dir="2700000" algn="tl">
                    <a:srgbClr val="000000">
                      <a:alpha val="43137"/>
                    </a:srgbClr>
                  </a:outerShdw>
                </a:effectLst>
                <a:latin typeface="+mj-lt"/>
                <a:cs typeface="Arial" pitchFamily="34" charset="0"/>
              </a:rPr>
              <a:t>Adab kepada Orang Tua</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3"/>
          <a:srcRect r="281"/>
          <a:stretch/>
        </p:blipFill>
        <p:spPr>
          <a:xfrm>
            <a:off x="0" y="4284223"/>
            <a:ext cx="9144000" cy="954527"/>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111" y="1259317"/>
            <a:ext cx="7591980" cy="1297347"/>
          </a:xfrm>
          <a:prstGeom prst="rect">
            <a:avLst/>
          </a:prstGeom>
        </p:spPr>
      </p:pic>
      <p:sp>
        <p:nvSpPr>
          <p:cNvPr id="3" name="Rectangle 2"/>
          <p:cNvSpPr/>
          <p:nvPr/>
        </p:nvSpPr>
        <p:spPr>
          <a:xfrm>
            <a:off x="817992" y="2646344"/>
            <a:ext cx="7515780" cy="1569660"/>
          </a:xfrm>
          <a:prstGeom prst="rect">
            <a:avLst/>
          </a:prstGeom>
        </p:spPr>
        <p:txBody>
          <a:bodyPr wrap="square">
            <a:spAutoFit/>
          </a:bodyPr>
          <a:lstStyle/>
          <a:p>
            <a:pPr algn="just"/>
            <a:r>
              <a:rPr lang="id-ID" sz="1600" dirty="0">
                <a:solidFill>
                  <a:schemeClr val="tx2">
                    <a:lumMod val="75000"/>
                  </a:schemeClr>
                </a:solidFill>
              </a:rPr>
              <a:t>“</a:t>
            </a:r>
            <a:r>
              <a:rPr lang="id-ID" sz="1600" i="1" dirty="0">
                <a:solidFill>
                  <a:schemeClr val="tx2">
                    <a:lumMod val="75000"/>
                  </a:schemeClr>
                </a:solidFill>
              </a:rPr>
              <a:t>Tuhanmu telah memerintahkan agar kamu jangan menyembah </a:t>
            </a:r>
            <a:r>
              <a:rPr lang="id-ID" sz="1600" i="1" dirty="0" smtClean="0">
                <a:solidFill>
                  <a:schemeClr val="tx2">
                    <a:lumMod val="75000"/>
                  </a:schemeClr>
                </a:solidFill>
              </a:rPr>
              <a:t>selain </a:t>
            </a:r>
            <a:r>
              <a:rPr lang="id-ID" sz="1600" i="1" dirty="0">
                <a:solidFill>
                  <a:schemeClr val="tx2">
                    <a:lumMod val="75000"/>
                  </a:schemeClr>
                </a:solidFill>
              </a:rPr>
              <a:t>Dia dan hendaklah berbuat baik kepada ibu bapak. Jika salah </a:t>
            </a:r>
            <a:r>
              <a:rPr lang="id-ID" sz="1600" i="1" dirty="0" smtClean="0">
                <a:solidFill>
                  <a:schemeClr val="tx2">
                    <a:lumMod val="75000"/>
                  </a:schemeClr>
                </a:solidFill>
              </a:rPr>
              <a:t>seorang </a:t>
            </a:r>
            <a:r>
              <a:rPr lang="id-ID" sz="1600" i="1" dirty="0">
                <a:solidFill>
                  <a:schemeClr val="tx2">
                    <a:lumMod val="75000"/>
                  </a:schemeClr>
                </a:solidFill>
              </a:rPr>
              <a:t>di antara keduanya atau kedua-duanya sampai berusia </a:t>
            </a:r>
            <a:r>
              <a:rPr lang="id-ID" sz="1600" i="1" dirty="0" smtClean="0">
                <a:solidFill>
                  <a:schemeClr val="tx2">
                    <a:lumMod val="75000"/>
                  </a:schemeClr>
                </a:solidFill>
              </a:rPr>
              <a:t>lanjut </a:t>
            </a:r>
            <a:r>
              <a:rPr lang="id-ID" sz="1600" i="1" dirty="0">
                <a:solidFill>
                  <a:schemeClr val="tx2">
                    <a:lumMod val="75000"/>
                  </a:schemeClr>
                </a:solidFill>
              </a:rPr>
              <a:t>dalam pemeliharaanmu, sekali-kali janganlah engkau </a:t>
            </a:r>
            <a:r>
              <a:rPr lang="id-ID" sz="1600" i="1" dirty="0" smtClean="0">
                <a:solidFill>
                  <a:schemeClr val="tx2">
                    <a:lumMod val="75000"/>
                  </a:schemeClr>
                </a:solidFill>
              </a:rPr>
              <a:t>mengatakan </a:t>
            </a:r>
            <a:r>
              <a:rPr lang="id-ID" sz="1600" i="1" dirty="0">
                <a:solidFill>
                  <a:schemeClr val="tx2">
                    <a:lumMod val="75000"/>
                  </a:schemeClr>
                </a:solidFill>
              </a:rPr>
              <a:t>kepada keduanya perkataan “ah” dan janganlah </a:t>
            </a:r>
            <a:r>
              <a:rPr lang="id-ID" sz="1600" i="1" dirty="0" smtClean="0">
                <a:solidFill>
                  <a:schemeClr val="tx2">
                    <a:lumMod val="75000"/>
                  </a:schemeClr>
                </a:solidFill>
              </a:rPr>
              <a:t>engkau </a:t>
            </a:r>
            <a:r>
              <a:rPr lang="id-ID" sz="1600" i="1" dirty="0">
                <a:solidFill>
                  <a:schemeClr val="tx2">
                    <a:lumMod val="75000"/>
                  </a:schemeClr>
                </a:solidFill>
              </a:rPr>
              <a:t>membentak keduanya, serta ucapkanlah kepada keduanya </a:t>
            </a:r>
            <a:r>
              <a:rPr lang="id-ID" sz="1600" i="1" dirty="0" smtClean="0">
                <a:solidFill>
                  <a:schemeClr val="tx2">
                    <a:lumMod val="75000"/>
                  </a:schemeClr>
                </a:solidFill>
              </a:rPr>
              <a:t>perkataan </a:t>
            </a:r>
            <a:r>
              <a:rPr lang="id-ID" sz="1600" i="1" dirty="0">
                <a:solidFill>
                  <a:schemeClr val="tx2">
                    <a:lumMod val="75000"/>
                  </a:schemeClr>
                </a:solidFill>
              </a:rPr>
              <a:t>yang baik.” </a:t>
            </a:r>
            <a:r>
              <a:rPr lang="id-ID" sz="1600" b="1" dirty="0">
                <a:solidFill>
                  <a:schemeClr val="tx2">
                    <a:lumMod val="75000"/>
                  </a:schemeClr>
                </a:solidFill>
              </a:rPr>
              <a:t>(Q.S. Al-Isrā’/17: 23)</a:t>
            </a:r>
          </a:p>
        </p:txBody>
      </p:sp>
    </p:spTree>
    <p:extLst>
      <p:ext uri="{BB962C8B-B14F-4D97-AF65-F5344CB8AC3E}">
        <p14:creationId xmlns:p14="http://schemas.microsoft.com/office/powerpoint/2010/main" val="4131517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11824" y="-171450"/>
            <a:ext cx="9155824" cy="609900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5" name="Rectangle 4"/>
          <p:cNvSpPr/>
          <p:nvPr/>
        </p:nvSpPr>
        <p:spPr>
          <a:xfrm>
            <a:off x="381000" y="238077"/>
            <a:ext cx="4712595" cy="566309"/>
          </a:xfrm>
          <a:prstGeom prst="rect">
            <a:avLst/>
          </a:prstGeom>
        </p:spPr>
        <p:txBody>
          <a:bodyPr wrap="square">
            <a:spAutoFit/>
          </a:bodyPr>
          <a:lstStyle/>
          <a:p>
            <a:pPr>
              <a:lnSpc>
                <a:spcPct val="110000"/>
              </a:lnSpc>
              <a:buSzPct val="100000"/>
            </a:pPr>
            <a:r>
              <a:rPr lang="en-US" sz="2800" b="1" dirty="0" smtClean="0">
                <a:solidFill>
                  <a:schemeClr val="bg1"/>
                </a:solidFill>
                <a:effectLst>
                  <a:outerShdw blurRad="38100" dist="38100" dir="2700000" algn="tl">
                    <a:srgbClr val="000000">
                      <a:alpha val="43137"/>
                    </a:srgbClr>
                  </a:outerShdw>
                </a:effectLst>
                <a:latin typeface="+mj-lt"/>
                <a:cs typeface="Arial" pitchFamily="34" charset="0"/>
              </a:rPr>
              <a:t>A. </a:t>
            </a:r>
            <a:r>
              <a:rPr lang="id-ID" sz="2800" b="1" dirty="0">
                <a:solidFill>
                  <a:schemeClr val="bg1"/>
                </a:solidFill>
                <a:effectLst>
                  <a:outerShdw blurRad="38100" dist="38100" dir="2700000" algn="tl">
                    <a:srgbClr val="000000">
                      <a:alpha val="43137"/>
                    </a:srgbClr>
                  </a:outerShdw>
                </a:effectLst>
                <a:latin typeface="+mj-lt"/>
                <a:cs typeface="Arial" pitchFamily="34" charset="0"/>
              </a:rPr>
              <a:t>Adab kepada Orang Tua</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5"/>
          <a:srcRect r="281"/>
          <a:stretch/>
        </p:blipFill>
        <p:spPr>
          <a:xfrm>
            <a:off x="0" y="4284223"/>
            <a:ext cx="9144000" cy="954527"/>
          </a:xfrm>
          <a:prstGeom prst="rect">
            <a:avLst/>
          </a:prstGeom>
        </p:spPr>
      </p:pic>
      <p:sp>
        <p:nvSpPr>
          <p:cNvPr id="16" name="Oval 15"/>
          <p:cNvSpPr/>
          <p:nvPr/>
        </p:nvSpPr>
        <p:spPr>
          <a:xfrm flipH="1">
            <a:off x="6172200" y="249432"/>
            <a:ext cx="2209800" cy="850681"/>
          </a:xfrm>
          <a:prstGeom prst="ellipse">
            <a:avLst/>
          </a:prstGeom>
          <a:ln w="38100">
            <a:solidFill>
              <a:schemeClr val="tx2">
                <a:lumMod val="75000"/>
              </a:schemeClr>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accent6">
                    <a:lumMod val="75000"/>
                  </a:schemeClr>
                </a:solidFill>
              </a:rPr>
              <a:t> Adab Kepada Orang Tua</a:t>
            </a:r>
            <a:endParaRPr lang="id-ID" b="1" dirty="0">
              <a:solidFill>
                <a:schemeClr val="accent6">
                  <a:lumMod val="75000"/>
                </a:schemeClr>
              </a:solidFill>
            </a:endParaRPr>
          </a:p>
        </p:txBody>
      </p:sp>
      <p:sp>
        <p:nvSpPr>
          <p:cNvPr id="2" name="Rectangle 1"/>
          <p:cNvSpPr/>
          <p:nvPr/>
        </p:nvSpPr>
        <p:spPr>
          <a:xfrm>
            <a:off x="1096774" y="1304877"/>
            <a:ext cx="6938628" cy="2970044"/>
          </a:xfrm>
          <a:prstGeom prst="rect">
            <a:avLst/>
          </a:prstGeom>
          <a:solidFill>
            <a:schemeClr val="accent5">
              <a:lumMod val="20000"/>
              <a:lumOff val="80000"/>
            </a:schemeClr>
          </a:solidFill>
        </p:spPr>
        <p:txBody>
          <a:bodyPr wrap="square">
            <a:spAutoFit/>
          </a:bodyPr>
          <a:lstStyle/>
          <a:p>
            <a:pPr marL="347663" indent="-342900" algn="just">
              <a:buFont typeface="+mj-lt"/>
              <a:buAutoNum type="arabicPeriod"/>
            </a:pPr>
            <a:r>
              <a:rPr lang="sv-SE" sz="1700" dirty="0" smtClean="0">
                <a:solidFill>
                  <a:schemeClr val="tx2">
                    <a:lumMod val="75000"/>
                  </a:schemeClr>
                </a:solidFill>
              </a:rPr>
              <a:t>Wajib </a:t>
            </a:r>
            <a:r>
              <a:rPr lang="sv-SE" sz="1700" dirty="0">
                <a:solidFill>
                  <a:schemeClr val="tx2">
                    <a:lumMod val="75000"/>
                  </a:schemeClr>
                </a:solidFill>
              </a:rPr>
              <a:t>menaati perintah kedua orang tua dalam perkara yang baik.</a:t>
            </a:r>
            <a:endParaRPr lang="id-ID" sz="1700" dirty="0">
              <a:solidFill>
                <a:schemeClr val="tx2">
                  <a:lumMod val="75000"/>
                </a:schemeClr>
              </a:solidFill>
            </a:endParaRPr>
          </a:p>
          <a:p>
            <a:pPr marL="347663" indent="-342900" algn="just">
              <a:buFont typeface="+mj-lt"/>
              <a:buAutoNum type="arabicPeriod"/>
            </a:pPr>
            <a:r>
              <a:rPr lang="id-ID" sz="1700" dirty="0">
                <a:solidFill>
                  <a:schemeClr val="tx2">
                    <a:lumMod val="75000"/>
                  </a:schemeClr>
                </a:solidFill>
              </a:rPr>
              <a:t>Memperlakukan orang tua dengan baik dan menjauhkan </a:t>
            </a:r>
            <a:r>
              <a:rPr lang="id-ID" sz="1700" dirty="0" smtClean="0">
                <a:solidFill>
                  <a:schemeClr val="tx2">
                    <a:lumMod val="75000"/>
                  </a:schemeClr>
                </a:solidFill>
              </a:rPr>
              <a:t>hal-hal yang </a:t>
            </a:r>
            <a:r>
              <a:rPr lang="id-ID" sz="1700" dirty="0">
                <a:solidFill>
                  <a:schemeClr val="tx2">
                    <a:lumMod val="75000"/>
                  </a:schemeClr>
                </a:solidFill>
              </a:rPr>
              <a:t>dapat membuat mereka tidak rida.</a:t>
            </a:r>
          </a:p>
          <a:p>
            <a:pPr marL="347663" indent="-342900" algn="just">
              <a:buFont typeface="+mj-lt"/>
              <a:buAutoNum type="arabicPeriod"/>
            </a:pPr>
            <a:r>
              <a:rPr lang="id-ID" sz="1700" dirty="0">
                <a:solidFill>
                  <a:schemeClr val="tx2">
                    <a:lumMod val="75000"/>
                  </a:schemeClr>
                </a:solidFill>
              </a:rPr>
              <a:t>Mencintai dan menghormati orang tua dengan setulus hati.</a:t>
            </a:r>
          </a:p>
          <a:p>
            <a:pPr marL="347663" indent="-342900" algn="just">
              <a:buFont typeface="+mj-lt"/>
              <a:buAutoNum type="arabicPeriod"/>
            </a:pPr>
            <a:r>
              <a:rPr lang="id-ID" sz="1700" dirty="0">
                <a:solidFill>
                  <a:schemeClr val="tx2">
                    <a:lumMod val="75000"/>
                  </a:schemeClr>
                </a:solidFill>
              </a:rPr>
              <a:t>Mendahulukan kepentingan orang tua daripada diri sendiri.</a:t>
            </a:r>
          </a:p>
          <a:p>
            <a:pPr marL="347663" indent="-342900" algn="just">
              <a:buFont typeface="+mj-lt"/>
              <a:buAutoNum type="arabicPeriod"/>
            </a:pPr>
            <a:r>
              <a:rPr lang="id-ID" sz="1700" dirty="0">
                <a:solidFill>
                  <a:schemeClr val="tx2">
                    <a:lumMod val="75000"/>
                  </a:schemeClr>
                </a:solidFill>
              </a:rPr>
              <a:t>Merendahkan diri di hadapan orang tua dan selalu mendoakan mereka, baik ketika masih hidup maupun sudah meninggal.</a:t>
            </a:r>
          </a:p>
          <a:p>
            <a:pPr marL="347663" indent="-342900" algn="just">
              <a:buFont typeface="+mj-lt"/>
              <a:buAutoNum type="arabicPeriod"/>
            </a:pPr>
            <a:r>
              <a:rPr lang="id-ID" sz="1700" dirty="0">
                <a:solidFill>
                  <a:schemeClr val="tx2">
                    <a:lumMod val="75000"/>
                  </a:schemeClr>
                </a:solidFill>
              </a:rPr>
              <a:t>Senantiasa meminta maaf karena belum bisa menjadi anak yang berbakti.</a:t>
            </a:r>
          </a:p>
          <a:p>
            <a:pPr marL="347663" indent="-342900" algn="just">
              <a:buFont typeface="+mj-lt"/>
              <a:buAutoNum type="arabicPeriod"/>
            </a:pPr>
            <a:r>
              <a:rPr lang="id-ID" sz="1700" dirty="0">
                <a:solidFill>
                  <a:schemeClr val="tx2">
                    <a:lumMod val="75000"/>
                  </a:schemeClr>
                </a:solidFill>
              </a:rPr>
              <a:t>Memaafkan segala kesalahan orang tua dan bersyukur dengan apa yang telah mereka berikan</a:t>
            </a:r>
            <a:r>
              <a:rPr lang="id-ID" sz="1700" dirty="0" smtClean="0">
                <a:solidFill>
                  <a:schemeClr val="tx2">
                    <a:lumMod val="75000"/>
                  </a:schemeClr>
                </a:solidFill>
              </a:rPr>
              <a:t>.</a:t>
            </a:r>
            <a:endParaRPr lang="id-ID" sz="1700" dirty="0">
              <a:solidFill>
                <a:schemeClr val="tx2">
                  <a:lumMod val="75000"/>
                </a:schemeClr>
              </a:solidFill>
            </a:endParaRPr>
          </a:p>
        </p:txBody>
      </p:sp>
    </p:spTree>
    <p:extLst>
      <p:ext uri="{BB962C8B-B14F-4D97-AF65-F5344CB8AC3E}">
        <p14:creationId xmlns:p14="http://schemas.microsoft.com/office/powerpoint/2010/main" val="2985099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a orang tua memainkan gadget"/>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81000" y="-704850"/>
            <a:ext cx="9754585" cy="650435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581400" y="1143533"/>
            <a:ext cx="4664991" cy="3231654"/>
          </a:xfrm>
          <a:prstGeom prst="rect">
            <a:avLst/>
          </a:prstGeom>
          <a:solidFill>
            <a:schemeClr val="accent3">
              <a:lumMod val="40000"/>
              <a:lumOff val="60000"/>
            </a:schemeClr>
          </a:solidFill>
        </p:spPr>
        <p:txBody>
          <a:bodyPr wrap="square">
            <a:spAutoFit/>
          </a:bodyPr>
          <a:lstStyle/>
          <a:p>
            <a:pPr marL="347663" indent="-347663" algn="just">
              <a:buFont typeface="+mj-lt"/>
              <a:buAutoNum type="arabicPeriod"/>
            </a:pPr>
            <a:r>
              <a:rPr lang="sv-SE" sz="1700" dirty="0">
                <a:solidFill>
                  <a:schemeClr val="tx2">
                    <a:lumMod val="75000"/>
                  </a:schemeClr>
                </a:solidFill>
              </a:rPr>
              <a:t>Mendapatkan pahala yang besar dan rida dari Allah Swt.</a:t>
            </a:r>
          </a:p>
          <a:p>
            <a:pPr marL="347663" indent="-347663" algn="just">
              <a:buFont typeface="+mj-lt"/>
              <a:buAutoNum type="arabicPeriod"/>
            </a:pPr>
            <a:r>
              <a:rPr lang="sv-SE" sz="1700" dirty="0" smtClean="0">
                <a:solidFill>
                  <a:schemeClr val="tx2">
                    <a:lumMod val="75000"/>
                  </a:schemeClr>
                </a:solidFill>
              </a:rPr>
              <a:t>Keutamaan </a:t>
            </a:r>
            <a:r>
              <a:rPr lang="sv-SE" sz="1700" dirty="0">
                <a:solidFill>
                  <a:schemeClr val="tx2">
                    <a:lumMod val="75000"/>
                  </a:schemeClr>
                </a:solidFill>
              </a:rPr>
              <a:t>berbakti kepada orang tua lebih besar daripada </a:t>
            </a:r>
            <a:r>
              <a:rPr lang="sv-SE" sz="1700" dirty="0" smtClean="0">
                <a:solidFill>
                  <a:schemeClr val="tx2">
                    <a:lumMod val="75000"/>
                  </a:schemeClr>
                </a:solidFill>
              </a:rPr>
              <a:t>jihad </a:t>
            </a:r>
            <a:r>
              <a:rPr lang="sv-SE" sz="1700" i="1" dirty="0" smtClean="0">
                <a:solidFill>
                  <a:schemeClr val="tx2">
                    <a:lumMod val="75000"/>
                  </a:schemeClr>
                </a:solidFill>
              </a:rPr>
              <a:t>fi</a:t>
            </a:r>
            <a:r>
              <a:rPr lang="id-ID" sz="1700" i="1" dirty="0" smtClean="0">
                <a:solidFill>
                  <a:schemeClr val="tx2">
                    <a:lumMod val="75000"/>
                  </a:schemeClr>
                </a:solidFill>
              </a:rPr>
              <a:t> sabilillah</a:t>
            </a:r>
          </a:p>
          <a:p>
            <a:pPr marL="347663" indent="-347663" algn="just">
              <a:buFont typeface="+mj-lt"/>
              <a:buAutoNum type="arabicPeriod"/>
            </a:pPr>
            <a:r>
              <a:rPr lang="sv-SE" sz="1700" dirty="0" smtClean="0">
                <a:solidFill>
                  <a:schemeClr val="tx2">
                    <a:lumMod val="75000"/>
                  </a:schemeClr>
                </a:solidFill>
              </a:rPr>
              <a:t>Allah </a:t>
            </a:r>
            <a:r>
              <a:rPr lang="sv-SE" sz="1700" dirty="0">
                <a:solidFill>
                  <a:schemeClr val="tx2">
                    <a:lumMod val="75000"/>
                  </a:schemeClr>
                </a:solidFill>
              </a:rPr>
              <a:t>Swt. akan meluaskan rezeki dan memperpanjang </a:t>
            </a:r>
            <a:r>
              <a:rPr lang="sv-SE" sz="1700" dirty="0" smtClean="0">
                <a:solidFill>
                  <a:schemeClr val="tx2">
                    <a:lumMod val="75000"/>
                  </a:schemeClr>
                </a:solidFill>
              </a:rPr>
              <a:t>umur</a:t>
            </a:r>
            <a:r>
              <a:rPr lang="id-ID" sz="1700" dirty="0" smtClean="0">
                <a:solidFill>
                  <a:schemeClr val="tx2">
                    <a:lumMod val="75000"/>
                  </a:schemeClr>
                </a:solidFill>
              </a:rPr>
              <a:t> </a:t>
            </a:r>
            <a:r>
              <a:rPr lang="sv-SE" sz="1700" dirty="0" smtClean="0">
                <a:solidFill>
                  <a:schemeClr val="tx2">
                    <a:lumMod val="75000"/>
                  </a:schemeClr>
                </a:solidFill>
              </a:rPr>
              <a:t>orang </a:t>
            </a:r>
            <a:r>
              <a:rPr lang="sv-SE" sz="1700" dirty="0">
                <a:solidFill>
                  <a:schemeClr val="tx2">
                    <a:lumMod val="75000"/>
                  </a:schemeClr>
                </a:solidFill>
              </a:rPr>
              <a:t>yang berbakti kepada orang tua.</a:t>
            </a:r>
          </a:p>
          <a:p>
            <a:pPr marL="347663" indent="-347663" algn="just">
              <a:buFont typeface="+mj-lt"/>
              <a:buAutoNum type="arabicPeriod"/>
            </a:pPr>
            <a:r>
              <a:rPr lang="sv-SE" sz="1700" dirty="0" smtClean="0">
                <a:solidFill>
                  <a:schemeClr val="tx2">
                    <a:lumMod val="75000"/>
                  </a:schemeClr>
                </a:solidFill>
              </a:rPr>
              <a:t>Mempererat </a:t>
            </a:r>
            <a:r>
              <a:rPr lang="sv-SE" sz="1700" dirty="0">
                <a:solidFill>
                  <a:schemeClr val="tx2">
                    <a:lumMod val="75000"/>
                  </a:schemeClr>
                </a:solidFill>
              </a:rPr>
              <a:t>hubungan antara orang tua dan anak.</a:t>
            </a:r>
          </a:p>
          <a:p>
            <a:pPr marL="347663" indent="-347663" algn="just">
              <a:buFont typeface="+mj-lt"/>
              <a:buAutoNum type="arabicPeriod"/>
            </a:pPr>
            <a:r>
              <a:rPr lang="sv-SE" sz="1700" dirty="0" smtClean="0">
                <a:solidFill>
                  <a:schemeClr val="tx2">
                    <a:lumMod val="75000"/>
                  </a:schemeClr>
                </a:solidFill>
              </a:rPr>
              <a:t>Semakin </a:t>
            </a:r>
            <a:r>
              <a:rPr lang="sv-SE" sz="1700" dirty="0">
                <a:solidFill>
                  <a:schemeClr val="tx2">
                    <a:lumMod val="75000"/>
                  </a:schemeClr>
                </a:solidFill>
              </a:rPr>
              <a:t>dicintai oleh orang tua.</a:t>
            </a:r>
          </a:p>
          <a:p>
            <a:pPr marL="347663" indent="-347663" algn="just">
              <a:buFont typeface="+mj-lt"/>
              <a:buAutoNum type="arabicPeriod"/>
            </a:pPr>
            <a:r>
              <a:rPr lang="sv-SE" sz="1700" dirty="0" smtClean="0">
                <a:solidFill>
                  <a:schemeClr val="tx2">
                    <a:lumMod val="75000"/>
                  </a:schemeClr>
                </a:solidFill>
              </a:rPr>
              <a:t>Memperoleh </a:t>
            </a:r>
            <a:r>
              <a:rPr lang="sv-SE" sz="1700" dirty="0">
                <a:solidFill>
                  <a:schemeClr val="tx2">
                    <a:lumMod val="75000"/>
                  </a:schemeClr>
                </a:solidFill>
              </a:rPr>
              <a:t>kehidupan yang bahagia dan harmonis dalam </a:t>
            </a:r>
            <a:r>
              <a:rPr lang="sv-SE" sz="1700" dirty="0" smtClean="0">
                <a:solidFill>
                  <a:schemeClr val="tx2">
                    <a:lumMod val="75000"/>
                  </a:schemeClr>
                </a:solidFill>
              </a:rPr>
              <a:t>keluarga</a:t>
            </a:r>
            <a:endParaRPr lang="id-ID" sz="1700" dirty="0">
              <a:solidFill>
                <a:schemeClr val="tx2">
                  <a:lumMod val="75000"/>
                </a:schemeClr>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5" name="Rectangle 4"/>
          <p:cNvSpPr/>
          <p:nvPr/>
        </p:nvSpPr>
        <p:spPr>
          <a:xfrm>
            <a:off x="381000" y="238077"/>
            <a:ext cx="4712595" cy="566309"/>
          </a:xfrm>
          <a:prstGeom prst="rect">
            <a:avLst/>
          </a:prstGeom>
        </p:spPr>
        <p:txBody>
          <a:bodyPr wrap="square">
            <a:spAutoFit/>
          </a:bodyPr>
          <a:lstStyle/>
          <a:p>
            <a:pPr>
              <a:lnSpc>
                <a:spcPct val="110000"/>
              </a:lnSpc>
              <a:buSzPct val="100000"/>
            </a:pPr>
            <a:r>
              <a:rPr lang="en-US" sz="2800" b="1" dirty="0" smtClean="0">
                <a:solidFill>
                  <a:schemeClr val="bg1"/>
                </a:solidFill>
                <a:effectLst>
                  <a:outerShdw blurRad="38100" dist="38100" dir="2700000" algn="tl">
                    <a:srgbClr val="000000">
                      <a:alpha val="43137"/>
                    </a:srgbClr>
                  </a:outerShdw>
                </a:effectLst>
                <a:latin typeface="+mj-lt"/>
                <a:cs typeface="Arial" pitchFamily="34" charset="0"/>
              </a:rPr>
              <a:t>A. </a:t>
            </a:r>
            <a:r>
              <a:rPr lang="id-ID" sz="2800" b="1" dirty="0">
                <a:solidFill>
                  <a:schemeClr val="bg1"/>
                </a:solidFill>
                <a:effectLst>
                  <a:outerShdw blurRad="38100" dist="38100" dir="2700000" algn="tl">
                    <a:srgbClr val="000000">
                      <a:alpha val="43137"/>
                    </a:srgbClr>
                  </a:outerShdw>
                </a:effectLst>
                <a:latin typeface="+mj-lt"/>
                <a:cs typeface="Arial" pitchFamily="34" charset="0"/>
              </a:rPr>
              <a:t>Adab kepada Orang Tua</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5"/>
          <a:srcRect r="281"/>
          <a:stretch/>
        </p:blipFill>
        <p:spPr>
          <a:xfrm>
            <a:off x="0" y="4284223"/>
            <a:ext cx="9144000" cy="954527"/>
          </a:xfrm>
          <a:prstGeom prst="rect">
            <a:avLst/>
          </a:prstGeom>
        </p:spPr>
      </p:pic>
      <p:sp>
        <p:nvSpPr>
          <p:cNvPr id="16" name="Oval 15"/>
          <p:cNvSpPr/>
          <p:nvPr/>
        </p:nvSpPr>
        <p:spPr>
          <a:xfrm flipH="1">
            <a:off x="609600" y="2110847"/>
            <a:ext cx="2764509" cy="1206063"/>
          </a:xfrm>
          <a:prstGeom prst="ellipse">
            <a:avLst/>
          </a:prstGeom>
          <a:ln w="38100">
            <a:solidFill>
              <a:schemeClr val="tx2">
                <a:lumMod val="75000"/>
              </a:schemeClr>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accent6">
                    <a:lumMod val="75000"/>
                  </a:schemeClr>
                </a:solidFill>
              </a:rPr>
              <a:t>Hikmah Menerapkan </a:t>
            </a:r>
            <a:r>
              <a:rPr lang="id-ID" b="1" dirty="0">
                <a:solidFill>
                  <a:schemeClr val="accent6">
                    <a:lumMod val="75000"/>
                  </a:schemeClr>
                </a:solidFill>
              </a:rPr>
              <a:t>Adab kepada Orang Tua</a:t>
            </a:r>
          </a:p>
        </p:txBody>
      </p:sp>
    </p:spTree>
    <p:extLst>
      <p:ext uri="{BB962C8B-B14F-4D97-AF65-F5344CB8AC3E}">
        <p14:creationId xmlns:p14="http://schemas.microsoft.com/office/powerpoint/2010/main" val="674097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cdn.erlangga.id/public/ESI/data/preview/240116111722_a5d2949445de319c59ed0e755e773e39.jpe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35447"/>
            <a:ext cx="9144000" cy="6096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5" name="Rectangle 4"/>
          <p:cNvSpPr/>
          <p:nvPr/>
        </p:nvSpPr>
        <p:spPr>
          <a:xfrm>
            <a:off x="392804" y="239361"/>
            <a:ext cx="4712595" cy="542584"/>
          </a:xfrm>
          <a:prstGeom prst="rect">
            <a:avLst/>
          </a:prstGeom>
        </p:spPr>
        <p:txBody>
          <a:bodyPr wrap="square">
            <a:spAutoFit/>
          </a:bodyPr>
          <a:lstStyle/>
          <a:p>
            <a:pPr>
              <a:lnSpc>
                <a:spcPct val="110000"/>
              </a:lnSpc>
              <a:buSzPct val="100000"/>
            </a:pPr>
            <a:r>
              <a:rPr lang="id-ID" sz="2800" b="1" dirty="0" smtClean="0">
                <a:solidFill>
                  <a:schemeClr val="bg1"/>
                </a:solidFill>
                <a:effectLst>
                  <a:outerShdw blurRad="38100" dist="38100" dir="2700000" algn="tl">
                    <a:srgbClr val="000000">
                      <a:alpha val="43137"/>
                    </a:srgbClr>
                  </a:outerShdw>
                </a:effectLst>
                <a:latin typeface="+mj-lt"/>
                <a:cs typeface="Arial" pitchFamily="34" charset="0"/>
              </a:rPr>
              <a:t>B. Adab Kepada Guru</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5"/>
          <a:srcRect r="281"/>
          <a:stretch/>
        </p:blipFill>
        <p:spPr>
          <a:xfrm>
            <a:off x="0" y="4284223"/>
            <a:ext cx="9144000" cy="954527"/>
          </a:xfrm>
          <a:prstGeom prst="rect">
            <a:avLst/>
          </a:prstGeom>
        </p:spPr>
      </p:pic>
      <p:sp>
        <p:nvSpPr>
          <p:cNvPr id="16" name="Oval 15"/>
          <p:cNvSpPr/>
          <p:nvPr/>
        </p:nvSpPr>
        <p:spPr>
          <a:xfrm flipH="1">
            <a:off x="7010400" y="3155200"/>
            <a:ext cx="1371600" cy="685800"/>
          </a:xfrm>
          <a:prstGeom prst="ellipse">
            <a:avLst/>
          </a:prstGeom>
          <a:ln w="38100">
            <a:solidFill>
              <a:srgbClr val="CC00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accent6">
                    <a:lumMod val="75000"/>
                  </a:schemeClr>
                </a:solidFill>
              </a:rPr>
              <a:t>Definisi</a:t>
            </a:r>
            <a:endParaRPr lang="id-ID" b="1" dirty="0">
              <a:solidFill>
                <a:schemeClr val="accent6">
                  <a:lumMod val="75000"/>
                </a:schemeClr>
              </a:solidFill>
            </a:endParaRPr>
          </a:p>
        </p:txBody>
      </p:sp>
      <p:sp>
        <p:nvSpPr>
          <p:cNvPr id="2" name="Rectangle 1"/>
          <p:cNvSpPr/>
          <p:nvPr/>
        </p:nvSpPr>
        <p:spPr>
          <a:xfrm>
            <a:off x="990600" y="1532676"/>
            <a:ext cx="5867400" cy="2308324"/>
          </a:xfrm>
          <a:prstGeom prst="rect">
            <a:avLst/>
          </a:prstGeom>
          <a:solidFill>
            <a:schemeClr val="accent5">
              <a:lumMod val="40000"/>
              <a:lumOff val="60000"/>
            </a:schemeClr>
          </a:solidFill>
        </p:spPr>
        <p:txBody>
          <a:bodyPr wrap="square">
            <a:spAutoFit/>
          </a:bodyPr>
          <a:lstStyle/>
          <a:p>
            <a:pPr marL="173038" algn="just"/>
            <a:r>
              <a:rPr lang="id-ID" sz="1600" dirty="0"/>
              <a:t>Adab kepada guru adalah berperilaku baik dan sopan sesuai ajaran Islam </a:t>
            </a:r>
            <a:r>
              <a:rPr lang="id-ID" sz="1600" dirty="0" smtClean="0"/>
              <a:t>dan </a:t>
            </a:r>
            <a:r>
              <a:rPr lang="id-ID" sz="1600" dirty="0"/>
              <a:t>tidak melanggar norma terhadap guru yang telah mendidik kita. Adab kepada guru sangat ditekankan untuk menghormati ilmu yang telah mereka ajarkan kepada kita sehingga dapat memotivasi  diri untuk </a:t>
            </a:r>
            <a:r>
              <a:rPr lang="id-ID" sz="1600" dirty="0" smtClean="0"/>
              <a:t>mengambil </a:t>
            </a:r>
            <a:r>
              <a:rPr lang="id-ID" sz="1600" dirty="0"/>
              <a:t>lebih banyak manfaat dari gurunya</a:t>
            </a:r>
            <a:r>
              <a:rPr lang="id-ID" sz="1600" dirty="0" smtClean="0"/>
              <a:t>. </a:t>
            </a:r>
          </a:p>
          <a:p>
            <a:pPr marL="173038" algn="just"/>
            <a:endParaRPr lang="id-ID" sz="1600" dirty="0"/>
          </a:p>
          <a:p>
            <a:pPr marL="173038" algn="just"/>
            <a:r>
              <a:rPr lang="sv-SE" sz="1600" dirty="0"/>
              <a:t>Oleh </a:t>
            </a:r>
            <a:r>
              <a:rPr lang="sv-SE" sz="1600" dirty="0" smtClean="0"/>
              <a:t>karena</a:t>
            </a:r>
            <a:r>
              <a:rPr lang="id-ID" sz="1600" dirty="0" smtClean="0"/>
              <a:t> </a:t>
            </a:r>
            <a:r>
              <a:rPr lang="sv-SE" sz="1600" dirty="0" smtClean="0"/>
              <a:t>itu</a:t>
            </a:r>
            <a:r>
              <a:rPr lang="sv-SE" sz="1600" dirty="0"/>
              <a:t>, penting bagi kita untuk menghormati guru karena </a:t>
            </a:r>
            <a:r>
              <a:rPr lang="sv-SE" sz="1600" dirty="0" smtClean="0"/>
              <a:t>mereka</a:t>
            </a:r>
            <a:r>
              <a:rPr lang="id-ID" sz="1600" dirty="0" smtClean="0"/>
              <a:t> </a:t>
            </a:r>
            <a:r>
              <a:rPr lang="sv-SE" sz="1600" dirty="0" smtClean="0"/>
              <a:t>adalah </a:t>
            </a:r>
            <a:r>
              <a:rPr lang="sv-SE" sz="1600" dirty="0"/>
              <a:t>orang yang </a:t>
            </a:r>
            <a:r>
              <a:rPr lang="sv-SE" sz="1600" dirty="0" smtClean="0"/>
              <a:t>dimuliakan</a:t>
            </a:r>
            <a:r>
              <a:rPr lang="id-ID" sz="1600" dirty="0" smtClean="0"/>
              <a:t>.</a:t>
            </a:r>
            <a:endParaRPr lang="id-ID" sz="1600" dirty="0"/>
          </a:p>
        </p:txBody>
      </p:sp>
    </p:spTree>
    <p:extLst>
      <p:ext uri="{BB962C8B-B14F-4D97-AF65-F5344CB8AC3E}">
        <p14:creationId xmlns:p14="http://schemas.microsoft.com/office/powerpoint/2010/main" val="2677979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0" y="170323"/>
            <a:ext cx="4811780" cy="725027"/>
          </a:xfrm>
          <a:prstGeom prst="rect">
            <a:avLst/>
          </a:prstGeom>
        </p:spPr>
      </p:pic>
      <p:sp>
        <p:nvSpPr>
          <p:cNvPr id="5" name="Rectangle 4"/>
          <p:cNvSpPr/>
          <p:nvPr/>
        </p:nvSpPr>
        <p:spPr>
          <a:xfrm>
            <a:off x="392804" y="239361"/>
            <a:ext cx="4712595" cy="542584"/>
          </a:xfrm>
          <a:prstGeom prst="rect">
            <a:avLst/>
          </a:prstGeom>
        </p:spPr>
        <p:txBody>
          <a:bodyPr wrap="square">
            <a:spAutoFit/>
          </a:bodyPr>
          <a:lstStyle/>
          <a:p>
            <a:pPr>
              <a:lnSpc>
                <a:spcPct val="110000"/>
              </a:lnSpc>
              <a:buSzPct val="100000"/>
            </a:pPr>
            <a:r>
              <a:rPr lang="id-ID" sz="2800" b="1" dirty="0" smtClean="0">
                <a:solidFill>
                  <a:schemeClr val="bg1"/>
                </a:solidFill>
                <a:effectLst>
                  <a:outerShdw blurRad="38100" dist="38100" dir="2700000" algn="tl">
                    <a:srgbClr val="000000">
                      <a:alpha val="43137"/>
                    </a:srgbClr>
                  </a:outerShdw>
                </a:effectLst>
                <a:latin typeface="+mj-lt"/>
                <a:cs typeface="Arial" pitchFamily="34" charset="0"/>
              </a:rPr>
              <a:t>B. Adab Kepada Guru</a:t>
            </a:r>
            <a:endParaRPr lang="en-US" sz="2800" b="1" dirty="0">
              <a:solidFill>
                <a:schemeClr val="bg1"/>
              </a:solidFill>
              <a:effectLst>
                <a:outerShdw blurRad="38100" dist="38100" dir="2700000" algn="tl">
                  <a:srgbClr val="000000">
                    <a:alpha val="43137"/>
                  </a:srgbClr>
                </a:outerShdw>
              </a:effectLst>
              <a:latin typeface="+mj-lt"/>
              <a:cs typeface="Arial" pitchFamily="34" charset="0"/>
            </a:endParaRPr>
          </a:p>
        </p:txBody>
      </p:sp>
      <p:pic>
        <p:nvPicPr>
          <p:cNvPr id="6" name="Picture 5">
            <a:extLst>
              <a:ext uri="{FF2B5EF4-FFF2-40B4-BE49-F238E27FC236}">
                <a16:creationId xmlns:a16="http://schemas.microsoft.com/office/drawing/2014/main" id="{A1947A38-80B9-4996-9EF5-60CB2A953D9B}"/>
              </a:ext>
            </a:extLst>
          </p:cNvPr>
          <p:cNvPicPr>
            <a:picLocks noChangeAspect="1"/>
          </p:cNvPicPr>
          <p:nvPr/>
        </p:nvPicPr>
        <p:blipFill rotWithShape="1">
          <a:blip r:embed="rId3"/>
          <a:srcRect r="281"/>
          <a:stretch/>
        </p:blipFill>
        <p:spPr>
          <a:xfrm>
            <a:off x="0" y="4284223"/>
            <a:ext cx="9144000" cy="954527"/>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549" y="1733550"/>
            <a:ext cx="8029088" cy="839447"/>
          </a:xfrm>
          <a:prstGeom prst="rect">
            <a:avLst/>
          </a:prstGeom>
        </p:spPr>
      </p:pic>
      <p:sp>
        <p:nvSpPr>
          <p:cNvPr id="7" name="Rectangle 6"/>
          <p:cNvSpPr/>
          <p:nvPr/>
        </p:nvSpPr>
        <p:spPr>
          <a:xfrm>
            <a:off x="8001000" y="2101776"/>
            <a:ext cx="685800" cy="378768"/>
          </a:xfrm>
          <a:prstGeom prst="rect">
            <a:avLst/>
          </a:prstGeom>
        </p:spPr>
        <p:txBody>
          <a:bodyPr wrap="square">
            <a:spAutoFit/>
          </a:bodyPr>
          <a:lstStyle/>
          <a:p>
            <a:pPr marL="173038" algn="just"/>
            <a:r>
              <a:rPr lang="id-ID" dirty="0" smtClean="0"/>
              <a:t>. . .</a:t>
            </a:r>
            <a:endParaRPr lang="id-ID" dirty="0"/>
          </a:p>
        </p:txBody>
      </p:sp>
      <p:sp>
        <p:nvSpPr>
          <p:cNvPr id="8" name="Rectangle 7"/>
          <p:cNvSpPr/>
          <p:nvPr/>
        </p:nvSpPr>
        <p:spPr>
          <a:xfrm>
            <a:off x="437174" y="2695959"/>
            <a:ext cx="8217796" cy="830997"/>
          </a:xfrm>
          <a:prstGeom prst="rect">
            <a:avLst/>
          </a:prstGeom>
        </p:spPr>
        <p:txBody>
          <a:bodyPr wrap="square">
            <a:spAutoFit/>
          </a:bodyPr>
          <a:lstStyle/>
          <a:p>
            <a:pPr algn="just"/>
            <a:r>
              <a:rPr lang="id-ID" sz="1600" i="1" dirty="0"/>
              <a:t>“… Allah niscaya akan mengangkat orang-orang yang beriman </a:t>
            </a:r>
            <a:r>
              <a:rPr lang="id-ID" sz="1600" i="1" dirty="0" smtClean="0"/>
              <a:t>di antaramu </a:t>
            </a:r>
            <a:r>
              <a:rPr lang="id-ID" sz="1600" i="1" dirty="0"/>
              <a:t>dan orang-orang yang diberi ilmu beberapa derajat. </a:t>
            </a:r>
            <a:r>
              <a:rPr lang="id-ID" sz="1600" i="1" dirty="0" smtClean="0"/>
              <a:t>Allah </a:t>
            </a:r>
            <a:r>
              <a:rPr lang="id-ID" sz="1600" i="1" dirty="0"/>
              <a:t>Maha Teliti terhadap apa yang kamu kerjakan.</a:t>
            </a:r>
            <a:r>
              <a:rPr lang="id-ID" sz="1600" dirty="0"/>
              <a:t>” </a:t>
            </a:r>
            <a:r>
              <a:rPr lang="id-ID" sz="1600" b="1" dirty="0"/>
              <a:t>(Q.S. </a:t>
            </a:r>
            <a:r>
              <a:rPr lang="id-ID" sz="1600" b="1" dirty="0" smtClean="0"/>
              <a:t>Al-Mujādalah/58</a:t>
            </a:r>
            <a:r>
              <a:rPr lang="id-ID" sz="1600" b="1" dirty="0"/>
              <a:t>: 11)</a:t>
            </a:r>
          </a:p>
        </p:txBody>
      </p:sp>
    </p:spTree>
    <p:extLst>
      <p:ext uri="{BB962C8B-B14F-4D97-AF65-F5344CB8AC3E}">
        <p14:creationId xmlns:p14="http://schemas.microsoft.com/office/powerpoint/2010/main" val="3464518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4308</TotalTime>
  <Words>754</Words>
  <Application>Microsoft Office PowerPoint</Application>
  <PresentationFormat>On-screen Show (16:9)</PresentationFormat>
  <Paragraphs>76</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ae_Ouhod</vt:lpstr>
      <vt:lpstr>Arial</vt:lpstr>
      <vt:lpstr>Calibri</vt:lpstr>
      <vt:lpstr>ＭＳ Ｐゴシック</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Aulia Dwiningtyas Putri</dc:creator>
  <cp:lastModifiedBy>Hasanuddin</cp:lastModifiedBy>
  <cp:revision>349</cp:revision>
  <cp:lastPrinted>2022-04-09T01:52:42Z</cp:lastPrinted>
  <dcterms:created xsi:type="dcterms:W3CDTF">2022-01-17T01:37:52Z</dcterms:created>
  <dcterms:modified xsi:type="dcterms:W3CDTF">2024-10-03T08:09:44Z</dcterms:modified>
</cp:coreProperties>
</file>